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19"/>
  </p:notesMasterIdLst>
  <p:sldIdLst>
    <p:sldId id="256" r:id="rId3"/>
    <p:sldId id="276" r:id="rId4"/>
    <p:sldId id="280" r:id="rId5"/>
    <p:sldId id="281" r:id="rId6"/>
    <p:sldId id="282" r:id="rId7"/>
    <p:sldId id="283" r:id="rId8"/>
    <p:sldId id="284" r:id="rId9"/>
    <p:sldId id="275" r:id="rId10"/>
    <p:sldId id="274" r:id="rId11"/>
    <p:sldId id="261" r:id="rId12"/>
    <p:sldId id="258" r:id="rId13"/>
    <p:sldId id="259" r:id="rId14"/>
    <p:sldId id="260" r:id="rId15"/>
    <p:sldId id="267" r:id="rId16"/>
    <p:sldId id="273" r:id="rId17"/>
    <p:sldId id="268" r:id="rId18"/>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41277DE-E9F6-4E06-BB24-33EF4EB33682}" type="datetimeFigureOut">
              <a:rPr lang="fr-FR" smtClean="0"/>
              <a:t>03/01/2023</a:t>
            </a:fld>
            <a:endParaRPr lang="fr-FR"/>
          </a:p>
        </p:txBody>
      </p:sp>
      <p:sp>
        <p:nvSpPr>
          <p:cNvPr id="4" name="Espace réservé de l'image des diapositives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090E604-0B7C-4979-BF32-33EA385416A5}" type="slidenum">
              <a:rPr lang="fr-FR" smtClean="0"/>
              <a:t>‹N°›</a:t>
            </a:fld>
            <a:endParaRPr lang="fr-FR"/>
          </a:p>
        </p:txBody>
      </p:sp>
    </p:spTree>
    <p:extLst>
      <p:ext uri="{BB962C8B-B14F-4D97-AF65-F5344CB8AC3E}">
        <p14:creationId xmlns:p14="http://schemas.microsoft.com/office/powerpoint/2010/main" val="1695497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5A1A7E72-2757-4AF0-B8AF-DD03F70A4B6B}"/>
              </a:ext>
            </a:extLst>
          </p:cNvPr>
          <p:cNvSpPr txBox="1"/>
          <p:nvPr/>
        </p:nvSpPr>
        <p:spPr>
          <a:xfrm>
            <a:off x="4241323" y="11026777"/>
            <a:ext cx="3251826" cy="579964"/>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419F387-8C41-449E-966F-B75F004E129E}" type="slidenum">
              <a:t>16</a:t>
            </a:fld>
            <a:endParaRPr lang="fr-FR"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Espace réservé de l'image des diapositives 1">
            <a:extLst>
              <a:ext uri="{FF2B5EF4-FFF2-40B4-BE49-F238E27FC236}">
                <a16:creationId xmlns:a16="http://schemas.microsoft.com/office/drawing/2014/main" id="{FCD3B6FA-9D8A-4353-9732-21B06122D85D}"/>
              </a:ext>
            </a:extLst>
          </p:cNvPr>
          <p:cNvSpPr>
            <a:spLocks noGrp="1" noRot="1" noChangeAspect="1"/>
          </p:cNvSpPr>
          <p:nvPr>
            <p:ph type="sldImg"/>
          </p:nvPr>
        </p:nvSpPr>
        <p:spPr>
          <a:xfrm>
            <a:off x="846138" y="882650"/>
            <a:ext cx="5799137" cy="4351338"/>
          </a:xfrm>
          <a:solidFill>
            <a:srgbClr val="4472C4"/>
          </a:solidFill>
          <a:ln w="25402">
            <a:solidFill>
              <a:srgbClr val="2F528F"/>
            </a:solidFill>
            <a:prstDash val="solid"/>
          </a:ln>
        </p:spPr>
      </p:sp>
      <p:sp>
        <p:nvSpPr>
          <p:cNvPr id="4" name="Espace réservé des notes 2">
            <a:extLst>
              <a:ext uri="{FF2B5EF4-FFF2-40B4-BE49-F238E27FC236}">
                <a16:creationId xmlns:a16="http://schemas.microsoft.com/office/drawing/2014/main" id="{9F68BAF9-38DA-474E-88F5-C0ED0B0A45EA}"/>
              </a:ext>
            </a:extLst>
          </p:cNvPr>
          <p:cNvSpPr txBox="1">
            <a:spLocks noGrp="1"/>
          </p:cNvSpPr>
          <p:nvPr>
            <p:ph type="body" sz="quarter" idx="1"/>
          </p:nvPr>
        </p:nvSpPr>
        <p:spPr/>
        <p:txBody>
          <a:bodyPr/>
          <a:lstStyle/>
          <a:p>
            <a:endParaRPr lang="fr-FR"/>
          </a:p>
        </p:txBody>
      </p:sp>
    </p:spTree>
    <p:extLst>
      <p:ext uri="{BB962C8B-B14F-4D97-AF65-F5344CB8AC3E}">
        <p14:creationId xmlns:p14="http://schemas.microsoft.com/office/powerpoint/2010/main" val="4152985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2E07F40A-7A38-4A2F-B3F3-743F63ACFEBC}" type="datetimeFigureOut">
              <a:rPr lang="fr-FR" smtClean="0"/>
              <a:t>03/01/2023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D1D3C5-207B-4F5D-9EF8-28EAD30F0145}" type="slidenum">
              <a:rPr lang="fr-FR" smtClean="0"/>
              <a:t>‹N°›</a:t>
            </a:fld>
            <a:endParaRPr lang="fr-FR"/>
          </a:p>
        </p:txBody>
      </p:sp>
    </p:spTree>
    <p:extLst>
      <p:ext uri="{BB962C8B-B14F-4D97-AF65-F5344CB8AC3E}">
        <p14:creationId xmlns:p14="http://schemas.microsoft.com/office/powerpoint/2010/main" val="2423848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E07F40A-7A38-4A2F-B3F3-743F63ACFEBC}" type="datetimeFigureOut">
              <a:rPr lang="fr-FR" smtClean="0"/>
              <a:t>03/01/2023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D1D3C5-207B-4F5D-9EF8-28EAD30F0145}" type="slidenum">
              <a:rPr lang="fr-FR" smtClean="0"/>
              <a:t>‹N°›</a:t>
            </a:fld>
            <a:endParaRPr lang="fr-FR"/>
          </a:p>
        </p:txBody>
      </p:sp>
    </p:spTree>
    <p:extLst>
      <p:ext uri="{BB962C8B-B14F-4D97-AF65-F5344CB8AC3E}">
        <p14:creationId xmlns:p14="http://schemas.microsoft.com/office/powerpoint/2010/main" val="680374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E07F40A-7A38-4A2F-B3F3-743F63ACFEBC}" type="datetimeFigureOut">
              <a:rPr lang="fr-FR" smtClean="0"/>
              <a:t>03/01/2023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D1D3C5-207B-4F5D-9EF8-28EAD30F0145}" type="slidenum">
              <a:rPr lang="fr-FR" smtClean="0"/>
              <a:t>‹N°›</a:t>
            </a:fld>
            <a:endParaRPr lang="fr-FR"/>
          </a:p>
        </p:txBody>
      </p:sp>
    </p:spTree>
    <p:extLst>
      <p:ext uri="{BB962C8B-B14F-4D97-AF65-F5344CB8AC3E}">
        <p14:creationId xmlns:p14="http://schemas.microsoft.com/office/powerpoint/2010/main" val="2625100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66D80A-69A6-C947-B63B-CB91999D85A6}"/>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a16="http://schemas.microsoft.com/office/drawing/2014/main" id="{E88881B6-9D45-E640-9B81-19B67A18B55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B9F4B0B-81D8-174E-8979-D2CB1403D8EF}"/>
              </a:ext>
            </a:extLst>
          </p:cNvPr>
          <p:cNvSpPr>
            <a:spLocks noGrp="1"/>
          </p:cNvSpPr>
          <p:nvPr>
            <p:ph type="dt" sz="half" idx="10"/>
          </p:nvPr>
        </p:nvSpPr>
        <p:spPr/>
        <p:txBody>
          <a:bodyPr/>
          <a:lstStyle/>
          <a:p>
            <a:fld id="{42A627BD-C064-424B-B66D-6B409789258C}" type="datetimeFigureOut">
              <a:rPr lang="fr-FR" smtClean="0"/>
              <a:t>03/01/2023</a:t>
            </a:fld>
            <a:endParaRPr lang="fr-FR"/>
          </a:p>
        </p:txBody>
      </p:sp>
      <p:sp>
        <p:nvSpPr>
          <p:cNvPr id="5" name="Espace réservé du pied de page 4">
            <a:extLst>
              <a:ext uri="{FF2B5EF4-FFF2-40B4-BE49-F238E27FC236}">
                <a16:creationId xmlns:a16="http://schemas.microsoft.com/office/drawing/2014/main" id="{16EB882E-0BFE-554D-8B34-27CA62E2A85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2FAF2C4-1CD8-6B44-BEEA-A0FAFCA20484}"/>
              </a:ext>
            </a:extLst>
          </p:cNvPr>
          <p:cNvSpPr>
            <a:spLocks noGrp="1"/>
          </p:cNvSpPr>
          <p:nvPr>
            <p:ph type="sldNum" sz="quarter" idx="12"/>
          </p:nvPr>
        </p:nvSpPr>
        <p:spPr/>
        <p:txBody>
          <a:bodyPr/>
          <a:lstStyle/>
          <a:p>
            <a:fld id="{7F94BE9B-FCA9-EB4E-82B3-A035E1706C9E}" type="slidenum">
              <a:rPr lang="fr-FR" smtClean="0"/>
              <a:t>‹N°›</a:t>
            </a:fld>
            <a:endParaRPr lang="fr-FR"/>
          </a:p>
        </p:txBody>
      </p:sp>
    </p:spTree>
    <p:extLst>
      <p:ext uri="{BB962C8B-B14F-4D97-AF65-F5344CB8AC3E}">
        <p14:creationId xmlns:p14="http://schemas.microsoft.com/office/powerpoint/2010/main" val="25686490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8C5864-F084-E040-A1EA-8F504F89EDF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6CC9E53-4003-C544-BAD8-ED53CC6899FE}"/>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7BEB2AC0-C256-2B42-9581-C6A4803CC64C}"/>
              </a:ext>
            </a:extLst>
          </p:cNvPr>
          <p:cNvSpPr>
            <a:spLocks noGrp="1"/>
          </p:cNvSpPr>
          <p:nvPr>
            <p:ph type="dt" sz="half" idx="10"/>
          </p:nvPr>
        </p:nvSpPr>
        <p:spPr/>
        <p:txBody>
          <a:bodyPr/>
          <a:lstStyle/>
          <a:p>
            <a:fld id="{42A627BD-C064-424B-B66D-6B409789258C}" type="datetimeFigureOut">
              <a:rPr lang="fr-FR" smtClean="0"/>
              <a:t>03/01/2023</a:t>
            </a:fld>
            <a:endParaRPr lang="fr-FR"/>
          </a:p>
        </p:txBody>
      </p:sp>
      <p:sp>
        <p:nvSpPr>
          <p:cNvPr id="5" name="Espace réservé du pied de page 4">
            <a:extLst>
              <a:ext uri="{FF2B5EF4-FFF2-40B4-BE49-F238E27FC236}">
                <a16:creationId xmlns:a16="http://schemas.microsoft.com/office/drawing/2014/main" id="{E222ADE7-FDB5-7C41-9751-F8ACD7129BF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E78D744-339D-5042-8354-12AA4CCA7213}"/>
              </a:ext>
            </a:extLst>
          </p:cNvPr>
          <p:cNvSpPr>
            <a:spLocks noGrp="1"/>
          </p:cNvSpPr>
          <p:nvPr>
            <p:ph type="sldNum" sz="quarter" idx="12"/>
          </p:nvPr>
        </p:nvSpPr>
        <p:spPr/>
        <p:txBody>
          <a:bodyPr/>
          <a:lstStyle/>
          <a:p>
            <a:fld id="{7F94BE9B-FCA9-EB4E-82B3-A035E1706C9E}" type="slidenum">
              <a:rPr lang="fr-FR" smtClean="0"/>
              <a:t>‹N°›</a:t>
            </a:fld>
            <a:endParaRPr lang="fr-FR"/>
          </a:p>
        </p:txBody>
      </p:sp>
    </p:spTree>
    <p:extLst>
      <p:ext uri="{BB962C8B-B14F-4D97-AF65-F5344CB8AC3E}">
        <p14:creationId xmlns:p14="http://schemas.microsoft.com/office/powerpoint/2010/main" val="126471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E07F40A-7A38-4A2F-B3F3-743F63ACFEBC}" type="datetimeFigureOut">
              <a:rPr lang="fr-FR" smtClean="0"/>
              <a:t>03/01/2023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D1D3C5-207B-4F5D-9EF8-28EAD30F0145}" type="slidenum">
              <a:rPr lang="fr-FR" smtClean="0"/>
              <a:t>‹N°›</a:t>
            </a:fld>
            <a:endParaRPr lang="fr-FR"/>
          </a:p>
        </p:txBody>
      </p:sp>
    </p:spTree>
    <p:extLst>
      <p:ext uri="{BB962C8B-B14F-4D97-AF65-F5344CB8AC3E}">
        <p14:creationId xmlns:p14="http://schemas.microsoft.com/office/powerpoint/2010/main" val="3313594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2E07F40A-7A38-4A2F-B3F3-743F63ACFEBC}" type="datetimeFigureOut">
              <a:rPr lang="fr-FR" smtClean="0"/>
              <a:t>03/01/2023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D1D3C5-207B-4F5D-9EF8-28EAD30F0145}" type="slidenum">
              <a:rPr lang="fr-FR" smtClean="0"/>
              <a:t>‹N°›</a:t>
            </a:fld>
            <a:endParaRPr lang="fr-FR"/>
          </a:p>
        </p:txBody>
      </p:sp>
    </p:spTree>
    <p:extLst>
      <p:ext uri="{BB962C8B-B14F-4D97-AF65-F5344CB8AC3E}">
        <p14:creationId xmlns:p14="http://schemas.microsoft.com/office/powerpoint/2010/main" val="530366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2E07F40A-7A38-4A2F-B3F3-743F63ACFEBC}" type="datetimeFigureOut">
              <a:rPr lang="fr-FR" smtClean="0"/>
              <a:t>03/01/2023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D1D3C5-207B-4F5D-9EF8-28EAD30F0145}" type="slidenum">
              <a:rPr lang="fr-FR" smtClean="0"/>
              <a:t>‹N°›</a:t>
            </a:fld>
            <a:endParaRPr lang="fr-FR"/>
          </a:p>
        </p:txBody>
      </p:sp>
    </p:spTree>
    <p:extLst>
      <p:ext uri="{BB962C8B-B14F-4D97-AF65-F5344CB8AC3E}">
        <p14:creationId xmlns:p14="http://schemas.microsoft.com/office/powerpoint/2010/main" val="1800469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2E07F40A-7A38-4A2F-B3F3-743F63ACFEBC}" type="datetimeFigureOut">
              <a:rPr lang="fr-FR" smtClean="0"/>
              <a:t>03/01/2023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AD1D3C5-207B-4F5D-9EF8-28EAD30F0145}" type="slidenum">
              <a:rPr lang="fr-FR" smtClean="0"/>
              <a:t>‹N°›</a:t>
            </a:fld>
            <a:endParaRPr lang="fr-FR"/>
          </a:p>
        </p:txBody>
      </p:sp>
    </p:spTree>
    <p:extLst>
      <p:ext uri="{BB962C8B-B14F-4D97-AF65-F5344CB8AC3E}">
        <p14:creationId xmlns:p14="http://schemas.microsoft.com/office/powerpoint/2010/main" val="2608009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2E07F40A-7A38-4A2F-B3F3-743F63ACFEBC}" type="datetimeFigureOut">
              <a:rPr lang="fr-FR" smtClean="0"/>
              <a:t>03/01/2023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AD1D3C5-207B-4F5D-9EF8-28EAD30F0145}" type="slidenum">
              <a:rPr lang="fr-FR" smtClean="0"/>
              <a:t>‹N°›</a:t>
            </a:fld>
            <a:endParaRPr lang="fr-FR"/>
          </a:p>
        </p:txBody>
      </p:sp>
    </p:spTree>
    <p:extLst>
      <p:ext uri="{BB962C8B-B14F-4D97-AF65-F5344CB8AC3E}">
        <p14:creationId xmlns:p14="http://schemas.microsoft.com/office/powerpoint/2010/main" val="756249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E07F40A-7A38-4A2F-B3F3-743F63ACFEBC}" type="datetimeFigureOut">
              <a:rPr lang="fr-FR" smtClean="0"/>
              <a:t>03/01/2023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D1D3C5-207B-4F5D-9EF8-28EAD30F0145}" type="slidenum">
              <a:rPr lang="fr-FR" smtClean="0"/>
              <a:t>‹N°›</a:t>
            </a:fld>
            <a:endParaRPr lang="fr-FR"/>
          </a:p>
        </p:txBody>
      </p:sp>
    </p:spTree>
    <p:extLst>
      <p:ext uri="{BB962C8B-B14F-4D97-AF65-F5344CB8AC3E}">
        <p14:creationId xmlns:p14="http://schemas.microsoft.com/office/powerpoint/2010/main" val="1788095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E07F40A-7A38-4A2F-B3F3-743F63ACFEBC}" type="datetimeFigureOut">
              <a:rPr lang="fr-FR" smtClean="0"/>
              <a:t>03/01/2023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D1D3C5-207B-4F5D-9EF8-28EAD30F0145}" type="slidenum">
              <a:rPr lang="fr-FR" smtClean="0"/>
              <a:t>‹N°›</a:t>
            </a:fld>
            <a:endParaRPr lang="fr-FR"/>
          </a:p>
        </p:txBody>
      </p:sp>
    </p:spTree>
    <p:extLst>
      <p:ext uri="{BB962C8B-B14F-4D97-AF65-F5344CB8AC3E}">
        <p14:creationId xmlns:p14="http://schemas.microsoft.com/office/powerpoint/2010/main" val="3962940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E07F40A-7A38-4A2F-B3F3-743F63ACFEBC}" type="datetimeFigureOut">
              <a:rPr lang="fr-FR" smtClean="0"/>
              <a:t>03/01/2023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D1D3C5-207B-4F5D-9EF8-28EAD30F0145}" type="slidenum">
              <a:rPr lang="fr-FR" smtClean="0"/>
              <a:t>‹N°›</a:t>
            </a:fld>
            <a:endParaRPr lang="fr-FR"/>
          </a:p>
        </p:txBody>
      </p:sp>
    </p:spTree>
    <p:extLst>
      <p:ext uri="{BB962C8B-B14F-4D97-AF65-F5344CB8AC3E}">
        <p14:creationId xmlns:p14="http://schemas.microsoft.com/office/powerpoint/2010/main" val="537837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07F40A-7A38-4A2F-B3F3-743F63ACFEBC}" type="datetimeFigureOut">
              <a:rPr lang="fr-FR" smtClean="0"/>
              <a:t>03/01/2023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1D3C5-207B-4F5D-9EF8-28EAD30F0145}" type="slidenum">
              <a:rPr lang="fr-FR" smtClean="0"/>
              <a:t>‹N°›</a:t>
            </a:fld>
            <a:endParaRPr lang="fr-FR"/>
          </a:p>
        </p:txBody>
      </p:sp>
    </p:spTree>
    <p:extLst>
      <p:ext uri="{BB962C8B-B14F-4D97-AF65-F5344CB8AC3E}">
        <p14:creationId xmlns:p14="http://schemas.microsoft.com/office/powerpoint/2010/main" val="517710245"/>
      </p:ext>
    </p:extLst>
  </p:cSld>
  <p:clrMap bg1="lt1" tx1="dk1" bg2="lt2" tx2="dk2" accent1="accent1" accent2="accent2" accent3="accent3" accent4="accent4" accent5="accent5" accent6="accent6" hlink="hlink" folHlink="folHlink"/>
  <p:sldLayoutIdLst>
    <p:sldLayoutId id="2147483662" r:id="rId1"/>
    <p:sldLayoutId id="2147483661"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D3D85CE-AB30-AB4D-95DA-23E21AD9724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A30F6EFD-1A6B-9D46-8171-0653F3D8E3B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7AC4506A-2B4D-C147-BC67-CF860986D40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2A627BD-C064-424B-B66D-6B409789258C}" type="datetimeFigureOut">
              <a:rPr lang="fr-FR" smtClean="0"/>
              <a:t>03/01/2023</a:t>
            </a:fld>
            <a:endParaRPr lang="fr-FR"/>
          </a:p>
        </p:txBody>
      </p:sp>
      <p:sp>
        <p:nvSpPr>
          <p:cNvPr id="5" name="Espace réservé du pied de page 4">
            <a:extLst>
              <a:ext uri="{FF2B5EF4-FFF2-40B4-BE49-F238E27FC236}">
                <a16:creationId xmlns:a16="http://schemas.microsoft.com/office/drawing/2014/main" id="{5AD6EEF4-D481-C047-990B-74CF9243CBB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BF5673E3-DFF5-9240-A7AB-8FAEF2B8B64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94BE9B-FCA9-EB4E-82B3-A035E1706C9E}" type="slidenum">
              <a:rPr lang="fr-FR" smtClean="0"/>
              <a:t>‹N°›</a:t>
            </a:fld>
            <a:endParaRPr lang="fr-FR"/>
          </a:p>
        </p:txBody>
      </p:sp>
    </p:spTree>
    <p:extLst>
      <p:ext uri="{BB962C8B-B14F-4D97-AF65-F5344CB8AC3E}">
        <p14:creationId xmlns:p14="http://schemas.microsoft.com/office/powerpoint/2010/main" val="13010532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ienwat.etab.ac-lille.fr/files/2022/12/bilan-AESH-pour-ESS.pdf" TargetMode="External"/><Relationship Id="rId2" Type="http://schemas.openxmlformats.org/officeDocument/2006/relationships/hyperlink" Target="https://ienwat.etab.ac-lille.fr/files/2022/07/AESH-Document-daide-a-la-preparation-dune-ESS.pdf" TargetMode="External"/><Relationship Id="rId1" Type="http://schemas.openxmlformats.org/officeDocument/2006/relationships/slideLayout" Target="../slideLayouts/slideLayout7.xml"/><Relationship Id="rId4" Type="http://schemas.openxmlformats.org/officeDocument/2006/relationships/hyperlink" Target="https://ienwat.etab.ac-lille.fr/files/2022/06/Gevasco-reexamen-2022-2023-1.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reseau-canope.fr/cap-ecole-inclusive/amenager-et-adapter/fiche-adaptation/travailler-avec-les-aesh.html" TargetMode="External"/><Relationship Id="rId2" Type="http://schemas.openxmlformats.org/officeDocument/2006/relationships/hyperlink" Target="https://ienwat.etab.ac-lille.fr/" TargetMode="External"/><Relationship Id="rId1" Type="http://schemas.openxmlformats.org/officeDocument/2006/relationships/slideLayout" Target="../slideLayouts/slideLayout1.xml"/><Relationship Id="rId4" Type="http://schemas.openxmlformats.org/officeDocument/2006/relationships/hyperlink" Target="https://ienwat.etab.ac-lille.fr/?cat=390"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ienwat.etab.ac-lille.fr/" TargetMode="External"/><Relationship Id="rId2" Type="http://schemas.openxmlformats.org/officeDocument/2006/relationships/hyperlink" Target="https://ienwat.etab.ac-lille.fr/?p=3926"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s://ienwat.etab.ac-lille.fr/?p=390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412776"/>
            <a:ext cx="7772400" cy="1470025"/>
          </a:xfrm>
        </p:spPr>
        <p:txBody>
          <a:bodyPr/>
          <a:lstStyle/>
          <a:p>
            <a:r>
              <a:rPr lang="fr-FR" dirty="0"/>
              <a:t>Réunion information AESH</a:t>
            </a:r>
          </a:p>
        </p:txBody>
      </p:sp>
      <p:sp>
        <p:nvSpPr>
          <p:cNvPr id="3" name="Sous-titre 2"/>
          <p:cNvSpPr>
            <a:spLocks noGrp="1"/>
          </p:cNvSpPr>
          <p:nvPr>
            <p:ph type="subTitle" idx="1"/>
          </p:nvPr>
        </p:nvSpPr>
        <p:spPr>
          <a:xfrm>
            <a:off x="683568" y="2882801"/>
            <a:ext cx="7772400" cy="2562423"/>
          </a:xfrm>
        </p:spPr>
        <p:txBody>
          <a:bodyPr>
            <a:normAutofit/>
          </a:bodyPr>
          <a:lstStyle/>
          <a:p>
            <a:r>
              <a:rPr lang="fr-FR" sz="2400" dirty="0">
                <a:solidFill>
                  <a:schemeClr val="accent1"/>
                </a:solidFill>
              </a:rPr>
              <a:t>Mme </a:t>
            </a:r>
            <a:r>
              <a:rPr lang="fr-FR" sz="2400" dirty="0" err="1">
                <a:solidFill>
                  <a:schemeClr val="accent1"/>
                </a:solidFill>
              </a:rPr>
              <a:t>Demailly</a:t>
            </a:r>
            <a:r>
              <a:rPr lang="fr-FR" sz="2400" dirty="0">
                <a:solidFill>
                  <a:schemeClr val="accent1"/>
                </a:solidFill>
              </a:rPr>
              <a:t> IEN et Tête de PIAL.</a:t>
            </a:r>
          </a:p>
          <a:p>
            <a:r>
              <a:rPr lang="fr-FR" sz="2400" dirty="0">
                <a:solidFill>
                  <a:schemeClr val="accent2"/>
                </a:solidFill>
              </a:rPr>
              <a:t>Mme </a:t>
            </a:r>
            <a:r>
              <a:rPr lang="fr-FR" sz="2400" dirty="0" err="1">
                <a:solidFill>
                  <a:schemeClr val="accent2"/>
                </a:solidFill>
              </a:rPr>
              <a:t>Lemarquier</a:t>
            </a:r>
            <a:r>
              <a:rPr lang="fr-FR" sz="2400" dirty="0">
                <a:solidFill>
                  <a:schemeClr val="accent2"/>
                </a:solidFill>
              </a:rPr>
              <a:t> Coordo PIAL</a:t>
            </a:r>
          </a:p>
          <a:p>
            <a:r>
              <a:rPr lang="fr-FR" sz="2400" dirty="0">
                <a:solidFill>
                  <a:schemeClr val="accent3"/>
                </a:solidFill>
              </a:rPr>
              <a:t>Mmes </a:t>
            </a:r>
            <a:r>
              <a:rPr lang="fr-FR" sz="2400" dirty="0" err="1">
                <a:solidFill>
                  <a:schemeClr val="accent3"/>
                </a:solidFill>
              </a:rPr>
              <a:t>Delbarre</a:t>
            </a:r>
            <a:r>
              <a:rPr lang="fr-FR" sz="2400" dirty="0">
                <a:solidFill>
                  <a:schemeClr val="accent3"/>
                </a:solidFill>
              </a:rPr>
              <a:t> et Ledoux PE spé du RASED</a:t>
            </a:r>
          </a:p>
          <a:p>
            <a:r>
              <a:rPr lang="fr-FR" sz="2400" dirty="0">
                <a:solidFill>
                  <a:schemeClr val="accent6"/>
                </a:solidFill>
              </a:rPr>
              <a:t>Invitées : Mmes </a:t>
            </a:r>
            <a:r>
              <a:rPr lang="fr-FR" sz="2400" dirty="0" err="1">
                <a:solidFill>
                  <a:schemeClr val="accent6"/>
                </a:solidFill>
              </a:rPr>
              <a:t>Becquart</a:t>
            </a:r>
            <a:r>
              <a:rPr lang="fr-FR" sz="2400" dirty="0">
                <a:solidFill>
                  <a:schemeClr val="accent6"/>
                </a:solidFill>
              </a:rPr>
              <a:t> PE spé en EMS</a:t>
            </a:r>
          </a:p>
          <a:p>
            <a:r>
              <a:rPr lang="fr-FR" sz="2400" dirty="0"/>
              <a:t>Mmes Deroubaix, </a:t>
            </a:r>
            <a:r>
              <a:rPr lang="fr-FR" sz="2400" dirty="0" err="1"/>
              <a:t>Dutrannoy</a:t>
            </a:r>
            <a:r>
              <a:rPr lang="fr-FR" sz="2400" dirty="0"/>
              <a:t> et </a:t>
            </a:r>
            <a:r>
              <a:rPr lang="fr-FR" sz="2400" dirty="0" err="1"/>
              <a:t>Maertens</a:t>
            </a:r>
            <a:r>
              <a:rPr lang="fr-FR" sz="2400" dirty="0"/>
              <a:t> ER SEH</a:t>
            </a:r>
          </a:p>
          <a:p>
            <a:endParaRPr lang="fr-FR" sz="2400" dirty="0"/>
          </a:p>
        </p:txBody>
      </p:sp>
    </p:spTree>
    <p:extLst>
      <p:ext uri="{BB962C8B-B14F-4D97-AF65-F5344CB8AC3E}">
        <p14:creationId xmlns:p14="http://schemas.microsoft.com/office/powerpoint/2010/main" val="2814460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ircle(in)">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circle(in)">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circle(in)">
                                      <p:cBhvr>
                                        <p:cTn id="26" dur="2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circle(in)">
                                      <p:cBhvr>
                                        <p:cTn id="3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83568" y="657562"/>
            <a:ext cx="7704856" cy="646331"/>
          </a:xfrm>
          <a:prstGeom prst="rect">
            <a:avLst/>
          </a:prstGeom>
          <a:noFill/>
        </p:spPr>
        <p:txBody>
          <a:bodyPr wrap="square" rtlCol="0">
            <a:spAutoFit/>
          </a:bodyPr>
          <a:lstStyle/>
          <a:p>
            <a:pPr algn="ctr"/>
            <a:r>
              <a:rPr lang="fr-FR" sz="3600" b="1" dirty="0">
                <a:solidFill>
                  <a:srgbClr val="00B050"/>
                </a:solidFill>
              </a:rPr>
              <a:t>A</a:t>
            </a:r>
            <a:r>
              <a:rPr lang="fr-FR" sz="2800" b="1" dirty="0">
                <a:solidFill>
                  <a:srgbClr val="0070C0"/>
                </a:solidFill>
              </a:rPr>
              <a:t>ide</a:t>
            </a:r>
            <a:r>
              <a:rPr lang="fr-FR" sz="3600" b="1" dirty="0"/>
              <a:t> </a:t>
            </a:r>
            <a:r>
              <a:rPr lang="fr-FR" sz="2800" b="1" dirty="0">
                <a:solidFill>
                  <a:srgbClr val="0070C0"/>
                </a:solidFill>
              </a:rPr>
              <a:t>aux</a:t>
            </a:r>
            <a:r>
              <a:rPr lang="fr-FR" sz="2800" b="1" dirty="0"/>
              <a:t> </a:t>
            </a:r>
            <a:r>
              <a:rPr lang="fr-FR" sz="3600" b="1" dirty="0">
                <a:solidFill>
                  <a:srgbClr val="00B050"/>
                </a:solidFill>
              </a:rPr>
              <a:t>E</a:t>
            </a:r>
            <a:r>
              <a:rPr lang="fr-FR" sz="2800" b="1" dirty="0">
                <a:solidFill>
                  <a:srgbClr val="0070C0"/>
                </a:solidFill>
              </a:rPr>
              <a:t>lèves</a:t>
            </a:r>
            <a:r>
              <a:rPr lang="fr-FR" sz="3600" b="1" dirty="0"/>
              <a:t> </a:t>
            </a:r>
            <a:r>
              <a:rPr lang="fr-FR" sz="2800" b="1" dirty="0">
                <a:solidFill>
                  <a:srgbClr val="0070C0"/>
                </a:solidFill>
              </a:rPr>
              <a:t>en </a:t>
            </a:r>
            <a:r>
              <a:rPr lang="fr-FR" sz="3600" b="1" dirty="0">
                <a:solidFill>
                  <a:srgbClr val="00B050"/>
                </a:solidFill>
              </a:rPr>
              <a:t>S</a:t>
            </a:r>
            <a:r>
              <a:rPr lang="fr-FR" sz="2800" b="1" dirty="0">
                <a:solidFill>
                  <a:srgbClr val="0070C0"/>
                </a:solidFill>
              </a:rPr>
              <a:t>ituation de </a:t>
            </a:r>
            <a:r>
              <a:rPr lang="fr-FR" sz="3600" b="1" dirty="0">
                <a:solidFill>
                  <a:srgbClr val="00B050"/>
                </a:solidFill>
              </a:rPr>
              <a:t>H</a:t>
            </a:r>
            <a:r>
              <a:rPr lang="fr-FR" sz="2800" b="1" dirty="0">
                <a:solidFill>
                  <a:srgbClr val="0070C0"/>
                </a:solidFill>
              </a:rPr>
              <a:t>andicap </a:t>
            </a:r>
          </a:p>
        </p:txBody>
      </p:sp>
      <p:cxnSp>
        <p:nvCxnSpPr>
          <p:cNvPr id="6" name="Connecteur droit avec flèche 5"/>
          <p:cNvCxnSpPr/>
          <p:nvPr/>
        </p:nvCxnSpPr>
        <p:spPr>
          <a:xfrm flipH="1">
            <a:off x="1907704" y="1556792"/>
            <a:ext cx="1008112"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a:off x="4212494" y="1506011"/>
            <a:ext cx="0"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a:off x="5490458" y="1506011"/>
            <a:ext cx="792088"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179512" y="2856220"/>
            <a:ext cx="3026002" cy="369332"/>
          </a:xfrm>
          <a:prstGeom prst="rect">
            <a:avLst/>
          </a:prstGeom>
          <a:noFill/>
        </p:spPr>
        <p:txBody>
          <a:bodyPr wrap="square" rtlCol="0">
            <a:spAutoFit/>
          </a:bodyPr>
          <a:lstStyle/>
          <a:p>
            <a:r>
              <a:rPr lang="fr-FR" dirty="0">
                <a:solidFill>
                  <a:schemeClr val="accent2">
                    <a:lumMod val="75000"/>
                  </a:schemeClr>
                </a:solidFill>
              </a:rPr>
              <a:t>Aide humaine individualisée </a:t>
            </a:r>
          </a:p>
        </p:txBody>
      </p:sp>
      <p:sp>
        <p:nvSpPr>
          <p:cNvPr id="15" name="ZoneTexte 14"/>
          <p:cNvSpPr txBox="1"/>
          <p:nvPr/>
        </p:nvSpPr>
        <p:spPr>
          <a:xfrm>
            <a:off x="2927292" y="3229663"/>
            <a:ext cx="2808312" cy="369332"/>
          </a:xfrm>
          <a:prstGeom prst="rect">
            <a:avLst/>
          </a:prstGeom>
          <a:noFill/>
        </p:spPr>
        <p:txBody>
          <a:bodyPr wrap="square" rtlCol="0">
            <a:spAutoFit/>
          </a:bodyPr>
          <a:lstStyle/>
          <a:p>
            <a:r>
              <a:rPr lang="fr-FR" dirty="0">
                <a:solidFill>
                  <a:srgbClr val="7030A0"/>
                </a:solidFill>
              </a:rPr>
              <a:t>Aide humaine mutualisée</a:t>
            </a:r>
          </a:p>
        </p:txBody>
      </p:sp>
      <p:sp>
        <p:nvSpPr>
          <p:cNvPr id="16" name="ZoneTexte 15"/>
          <p:cNvSpPr txBox="1"/>
          <p:nvPr/>
        </p:nvSpPr>
        <p:spPr>
          <a:xfrm>
            <a:off x="5580112" y="2706004"/>
            <a:ext cx="2880320" cy="369332"/>
          </a:xfrm>
          <a:prstGeom prst="rect">
            <a:avLst/>
          </a:prstGeom>
          <a:noFill/>
        </p:spPr>
        <p:txBody>
          <a:bodyPr wrap="square" rtlCol="0">
            <a:spAutoFit/>
          </a:bodyPr>
          <a:lstStyle/>
          <a:p>
            <a:r>
              <a:rPr lang="fr-FR" dirty="0">
                <a:solidFill>
                  <a:srgbClr val="002060"/>
                </a:solidFill>
              </a:rPr>
              <a:t>Accompagnement collectif</a:t>
            </a:r>
          </a:p>
        </p:txBody>
      </p:sp>
      <p:cxnSp>
        <p:nvCxnSpPr>
          <p:cNvPr id="18" name="Connecteur droit avec flèche 17"/>
          <p:cNvCxnSpPr/>
          <p:nvPr/>
        </p:nvCxnSpPr>
        <p:spPr>
          <a:xfrm>
            <a:off x="1475656" y="3212976"/>
            <a:ext cx="0" cy="12462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4211960" y="3573016"/>
            <a:ext cx="0"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a:off x="7020272" y="3140968"/>
            <a:ext cx="0" cy="12462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ZoneTexte 23"/>
          <p:cNvSpPr txBox="1"/>
          <p:nvPr/>
        </p:nvSpPr>
        <p:spPr>
          <a:xfrm>
            <a:off x="152382" y="4437112"/>
            <a:ext cx="2520280" cy="923330"/>
          </a:xfrm>
          <a:prstGeom prst="rect">
            <a:avLst/>
          </a:prstGeom>
          <a:noFill/>
        </p:spPr>
        <p:txBody>
          <a:bodyPr wrap="square" rtlCol="0">
            <a:spAutoFit/>
          </a:bodyPr>
          <a:lstStyle/>
          <a:p>
            <a:pPr algn="ctr"/>
            <a:r>
              <a:rPr lang="fr-FR" dirty="0">
                <a:solidFill>
                  <a:schemeClr val="accent2">
                    <a:lumMod val="75000"/>
                  </a:schemeClr>
                </a:solidFill>
              </a:rPr>
              <a:t>Aide soutenue et continue avec une précision horaire</a:t>
            </a:r>
          </a:p>
        </p:txBody>
      </p:sp>
      <p:sp>
        <p:nvSpPr>
          <p:cNvPr id="25" name="ZoneTexte 24"/>
          <p:cNvSpPr txBox="1"/>
          <p:nvPr/>
        </p:nvSpPr>
        <p:spPr>
          <a:xfrm>
            <a:off x="2538130" y="4653136"/>
            <a:ext cx="3348372" cy="923330"/>
          </a:xfrm>
          <a:prstGeom prst="rect">
            <a:avLst/>
          </a:prstGeom>
          <a:noFill/>
        </p:spPr>
        <p:txBody>
          <a:bodyPr wrap="square" rtlCol="0">
            <a:spAutoFit/>
          </a:bodyPr>
          <a:lstStyle/>
          <a:p>
            <a:pPr algn="ctr"/>
            <a:r>
              <a:rPr lang="fr-FR" dirty="0">
                <a:solidFill>
                  <a:srgbClr val="7030A0"/>
                </a:solidFill>
              </a:rPr>
              <a:t>Plusieurs élèves dans un ou plusieurs établissements  (classe différente, ou pas )</a:t>
            </a:r>
          </a:p>
        </p:txBody>
      </p:sp>
      <p:sp>
        <p:nvSpPr>
          <p:cNvPr id="26" name="ZoneTexte 25"/>
          <p:cNvSpPr txBox="1"/>
          <p:nvPr/>
        </p:nvSpPr>
        <p:spPr>
          <a:xfrm>
            <a:off x="6372200" y="4581128"/>
            <a:ext cx="2520280" cy="646331"/>
          </a:xfrm>
          <a:prstGeom prst="rect">
            <a:avLst/>
          </a:prstGeom>
          <a:noFill/>
        </p:spPr>
        <p:txBody>
          <a:bodyPr wrap="square" rtlCol="0">
            <a:spAutoFit/>
          </a:bodyPr>
          <a:lstStyle/>
          <a:p>
            <a:pPr algn="ctr"/>
            <a:r>
              <a:rPr lang="fr-FR" dirty="0">
                <a:solidFill>
                  <a:srgbClr val="002060"/>
                </a:solidFill>
              </a:rPr>
              <a:t>Autorité académique (pas de décision CDAPH)</a:t>
            </a:r>
          </a:p>
        </p:txBody>
      </p:sp>
      <p:sp>
        <p:nvSpPr>
          <p:cNvPr id="28" name="ZoneTexte 27"/>
          <p:cNvSpPr txBox="1"/>
          <p:nvPr/>
        </p:nvSpPr>
        <p:spPr>
          <a:xfrm>
            <a:off x="683568" y="5877272"/>
            <a:ext cx="7704856"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b="1" u="sng" dirty="0">
                <a:solidFill>
                  <a:srgbClr val="00B050"/>
                </a:solidFill>
              </a:rPr>
              <a:t>Modalités d’interventions </a:t>
            </a:r>
            <a:r>
              <a:rPr lang="fr-FR" dirty="0"/>
              <a:t>: Activités de vie quotidienne, activités d’apprentissages et dans la vie sociale et relationnelle</a:t>
            </a:r>
          </a:p>
        </p:txBody>
      </p:sp>
      <p:sp>
        <p:nvSpPr>
          <p:cNvPr id="29" name="ZoneTexte 28"/>
          <p:cNvSpPr txBox="1"/>
          <p:nvPr/>
        </p:nvSpPr>
        <p:spPr>
          <a:xfrm>
            <a:off x="2051720" y="1772816"/>
            <a:ext cx="4230826"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fr-FR" dirty="0">
                <a:solidFill>
                  <a:srgbClr val="FF0000"/>
                </a:solidFill>
              </a:rPr>
              <a:t>MISSIONS</a:t>
            </a:r>
          </a:p>
        </p:txBody>
      </p:sp>
      <p:sp>
        <p:nvSpPr>
          <p:cNvPr id="2" name="ZoneTexte 1">
            <a:extLst>
              <a:ext uri="{FF2B5EF4-FFF2-40B4-BE49-F238E27FC236}">
                <a16:creationId xmlns:a16="http://schemas.microsoft.com/office/drawing/2014/main" id="{EC44CCEA-8767-4E27-A374-CE85E9404E59}"/>
              </a:ext>
            </a:extLst>
          </p:cNvPr>
          <p:cNvSpPr txBox="1"/>
          <p:nvPr/>
        </p:nvSpPr>
        <p:spPr>
          <a:xfrm>
            <a:off x="683568" y="5299467"/>
            <a:ext cx="3339590" cy="369332"/>
          </a:xfrm>
          <a:prstGeom prst="rect">
            <a:avLst/>
          </a:prstGeom>
          <a:noFill/>
        </p:spPr>
        <p:txBody>
          <a:bodyPr wrap="square" rtlCol="0">
            <a:spAutoFit/>
          </a:bodyPr>
          <a:lstStyle/>
          <a:p>
            <a:r>
              <a:rPr lang="fr-FR" dirty="0">
                <a:highlight>
                  <a:srgbClr val="FFFF00"/>
                </a:highlight>
              </a:rPr>
              <a:t>La CDAPH évalue le besoin</a:t>
            </a:r>
          </a:p>
        </p:txBody>
      </p:sp>
    </p:spTree>
    <p:extLst>
      <p:ext uri="{BB962C8B-B14F-4D97-AF65-F5344CB8AC3E}">
        <p14:creationId xmlns:p14="http://schemas.microsoft.com/office/powerpoint/2010/main" val="4121638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1000"/>
                                        <p:tgtEl>
                                          <p:spTgt spid="24"/>
                                        </p:tgtEl>
                                      </p:cBhvr>
                                    </p:animEffect>
                                    <p:anim calcmode="lin" valueType="num">
                                      <p:cBhvr>
                                        <p:cTn id="40" dur="1000" fill="hold"/>
                                        <p:tgtEl>
                                          <p:spTgt spid="24"/>
                                        </p:tgtEl>
                                        <p:attrNameLst>
                                          <p:attrName>ppt_x</p:attrName>
                                        </p:attrNameLst>
                                      </p:cBhvr>
                                      <p:tavLst>
                                        <p:tav tm="0">
                                          <p:val>
                                            <p:strVal val="#ppt_x"/>
                                          </p:val>
                                        </p:tav>
                                        <p:tav tm="100000">
                                          <p:val>
                                            <p:strVal val="#ppt_x"/>
                                          </p:val>
                                        </p:tav>
                                      </p:tavLst>
                                    </p:anim>
                                    <p:anim calcmode="lin" valueType="num">
                                      <p:cBhvr>
                                        <p:cTn id="4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20"/>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1000"/>
                                        <p:tgtEl>
                                          <p:spTgt spid="25"/>
                                        </p:tgtEl>
                                      </p:cBhvr>
                                    </p:animEffect>
                                    <p:anim calcmode="lin" valueType="num">
                                      <p:cBhvr>
                                        <p:cTn id="51" dur="1000" fill="hold"/>
                                        <p:tgtEl>
                                          <p:spTgt spid="25"/>
                                        </p:tgtEl>
                                        <p:attrNameLst>
                                          <p:attrName>ppt_x</p:attrName>
                                        </p:attrNameLst>
                                      </p:cBhvr>
                                      <p:tavLst>
                                        <p:tav tm="0">
                                          <p:val>
                                            <p:strVal val="#ppt_x"/>
                                          </p:val>
                                        </p:tav>
                                        <p:tav tm="100000">
                                          <p:val>
                                            <p:strVal val="#ppt_x"/>
                                          </p:val>
                                        </p:tav>
                                      </p:tavLst>
                                    </p:anim>
                                    <p:anim calcmode="lin" valueType="num">
                                      <p:cBhvr>
                                        <p:cTn id="52"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fade">
                                      <p:cBhvr>
                                        <p:cTn id="65" dur="1000"/>
                                        <p:tgtEl>
                                          <p:spTgt spid="26"/>
                                        </p:tgtEl>
                                      </p:cBhvr>
                                    </p:animEffect>
                                    <p:anim calcmode="lin" valueType="num">
                                      <p:cBhvr>
                                        <p:cTn id="66" dur="1000" fill="hold"/>
                                        <p:tgtEl>
                                          <p:spTgt spid="26"/>
                                        </p:tgtEl>
                                        <p:attrNameLst>
                                          <p:attrName>ppt_x</p:attrName>
                                        </p:attrNameLst>
                                      </p:cBhvr>
                                      <p:tavLst>
                                        <p:tav tm="0">
                                          <p:val>
                                            <p:strVal val="#ppt_x"/>
                                          </p:val>
                                        </p:tav>
                                        <p:tav tm="100000">
                                          <p:val>
                                            <p:strVal val="#ppt_x"/>
                                          </p:val>
                                        </p:tav>
                                      </p:tavLst>
                                    </p:anim>
                                    <p:anim calcmode="lin" valueType="num">
                                      <p:cBhvr>
                                        <p:cTn id="6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circle(in)">
                                      <p:cBhvr>
                                        <p:cTn id="72"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24" grpId="0"/>
      <p:bldP spid="25" grpId="0"/>
      <p:bldP spid="26" grpId="0"/>
      <p:bldP spid="28" grpId="0" animBg="1"/>
      <p:bldP spid="29"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99592" y="1307375"/>
            <a:ext cx="1728192" cy="400110"/>
          </a:xfrm>
          <a:prstGeom prst="rect">
            <a:avLst/>
          </a:prstGeom>
          <a:noFill/>
        </p:spPr>
        <p:txBody>
          <a:bodyPr wrap="square" rtlCol="0">
            <a:spAutoFit/>
          </a:bodyPr>
          <a:lstStyle/>
          <a:p>
            <a:r>
              <a:rPr lang="fr-FR" sz="2000" u="sng" dirty="0">
                <a:solidFill>
                  <a:srgbClr val="0070C0"/>
                </a:solidFill>
              </a:rPr>
              <a:t>1 . OBSERVER : </a:t>
            </a:r>
          </a:p>
        </p:txBody>
      </p:sp>
      <p:sp>
        <p:nvSpPr>
          <p:cNvPr id="3" name="ZoneTexte 2"/>
          <p:cNvSpPr txBox="1"/>
          <p:nvPr/>
        </p:nvSpPr>
        <p:spPr>
          <a:xfrm>
            <a:off x="899592" y="2415371"/>
            <a:ext cx="1512168" cy="400110"/>
          </a:xfrm>
          <a:prstGeom prst="rect">
            <a:avLst/>
          </a:prstGeom>
          <a:noFill/>
        </p:spPr>
        <p:txBody>
          <a:bodyPr wrap="square" rtlCol="0">
            <a:spAutoFit/>
          </a:bodyPr>
          <a:lstStyle/>
          <a:p>
            <a:r>
              <a:rPr lang="fr-FR" sz="2000" u="sng" dirty="0">
                <a:solidFill>
                  <a:srgbClr val="0070C0"/>
                </a:solidFill>
              </a:rPr>
              <a:t>2. QUAND :</a:t>
            </a:r>
          </a:p>
        </p:txBody>
      </p:sp>
      <p:sp>
        <p:nvSpPr>
          <p:cNvPr id="4" name="ZoneTexte 3"/>
          <p:cNvSpPr txBox="1"/>
          <p:nvPr/>
        </p:nvSpPr>
        <p:spPr>
          <a:xfrm>
            <a:off x="899592" y="3885298"/>
            <a:ext cx="1728192" cy="400110"/>
          </a:xfrm>
          <a:prstGeom prst="rect">
            <a:avLst/>
          </a:prstGeom>
          <a:noFill/>
        </p:spPr>
        <p:txBody>
          <a:bodyPr wrap="square" rtlCol="0">
            <a:spAutoFit/>
          </a:bodyPr>
          <a:lstStyle/>
          <a:p>
            <a:r>
              <a:rPr lang="fr-FR" sz="2000" u="sng" dirty="0">
                <a:solidFill>
                  <a:srgbClr val="0070C0"/>
                </a:solidFill>
              </a:rPr>
              <a:t>3. QUE FAIRE :</a:t>
            </a:r>
          </a:p>
        </p:txBody>
      </p:sp>
      <p:sp>
        <p:nvSpPr>
          <p:cNvPr id="5" name="ZoneTexte 4"/>
          <p:cNvSpPr txBox="1"/>
          <p:nvPr/>
        </p:nvSpPr>
        <p:spPr>
          <a:xfrm>
            <a:off x="3059832" y="1076543"/>
            <a:ext cx="4608512" cy="1200329"/>
          </a:xfrm>
          <a:prstGeom prst="rect">
            <a:avLst/>
          </a:prstGeom>
          <a:noFill/>
        </p:spPr>
        <p:txBody>
          <a:bodyPr wrap="square" rtlCol="0">
            <a:spAutoFit/>
          </a:bodyPr>
          <a:lstStyle/>
          <a:p>
            <a:r>
              <a:rPr lang="fr-FR" dirty="0"/>
              <a:t>Que </a:t>
            </a:r>
            <a:r>
              <a:rPr lang="fr-FR" dirty="0" err="1"/>
              <a:t>sait-il</a:t>
            </a:r>
            <a:r>
              <a:rPr lang="fr-FR" dirty="0"/>
              <a:t> faire ?</a:t>
            </a:r>
          </a:p>
          <a:p>
            <a:r>
              <a:rPr lang="fr-FR" dirty="0"/>
              <a:t>Qu’est-ce qui peut être dangereux ?</a:t>
            </a:r>
          </a:p>
          <a:p>
            <a:r>
              <a:rPr lang="fr-FR" dirty="0"/>
              <a:t>Comment réagit-il aux consignes?</a:t>
            </a:r>
          </a:p>
          <a:p>
            <a:r>
              <a:rPr lang="fr-FR" dirty="0"/>
              <a:t>…</a:t>
            </a:r>
          </a:p>
        </p:txBody>
      </p:sp>
      <p:sp>
        <p:nvSpPr>
          <p:cNvPr id="6" name="ZoneTexte 5"/>
          <p:cNvSpPr txBox="1"/>
          <p:nvPr/>
        </p:nvSpPr>
        <p:spPr>
          <a:xfrm>
            <a:off x="3091659" y="2415371"/>
            <a:ext cx="4104456" cy="646331"/>
          </a:xfrm>
          <a:prstGeom prst="rect">
            <a:avLst/>
          </a:prstGeom>
          <a:noFill/>
        </p:spPr>
        <p:txBody>
          <a:bodyPr wrap="square" rtlCol="0">
            <a:spAutoFit/>
          </a:bodyPr>
          <a:lstStyle/>
          <a:p>
            <a:r>
              <a:rPr lang="fr-FR" dirty="0"/>
              <a:t>Lorsqu’il en a besoin ! Il faut favoriser l’AUTONOMIE !</a:t>
            </a:r>
          </a:p>
        </p:txBody>
      </p:sp>
      <p:sp>
        <p:nvSpPr>
          <p:cNvPr id="7" name="ZoneTexte 6"/>
          <p:cNvSpPr txBox="1"/>
          <p:nvPr/>
        </p:nvSpPr>
        <p:spPr>
          <a:xfrm>
            <a:off x="2999567" y="3608299"/>
            <a:ext cx="4320480" cy="923330"/>
          </a:xfrm>
          <a:prstGeom prst="rect">
            <a:avLst/>
          </a:prstGeom>
          <a:noFill/>
        </p:spPr>
        <p:txBody>
          <a:bodyPr wrap="square" rtlCol="0">
            <a:spAutoFit/>
          </a:bodyPr>
          <a:lstStyle/>
          <a:p>
            <a:r>
              <a:rPr lang="fr-FR" dirty="0"/>
              <a:t>TOUJOURS observer AVANT ! Le jeune doit expérimenter seul, il faut l’accompagner quand il est en difficulté.</a:t>
            </a:r>
          </a:p>
        </p:txBody>
      </p:sp>
      <p:sp>
        <p:nvSpPr>
          <p:cNvPr id="8" name="ZoneTexte 7"/>
          <p:cNvSpPr txBox="1"/>
          <p:nvPr/>
        </p:nvSpPr>
        <p:spPr>
          <a:xfrm>
            <a:off x="656083" y="5157192"/>
            <a:ext cx="3024336" cy="923330"/>
          </a:xfrm>
          <a:prstGeom prst="rect">
            <a:avLst/>
          </a:prstGeom>
          <a:noFill/>
        </p:spPr>
        <p:txBody>
          <a:bodyPr wrap="square" rtlCol="0">
            <a:spAutoFit/>
          </a:bodyPr>
          <a:lstStyle/>
          <a:p>
            <a:pPr algn="ctr"/>
            <a:r>
              <a:rPr lang="fr-FR" u="sng" dirty="0">
                <a:solidFill>
                  <a:srgbClr val="0070C0"/>
                </a:solidFill>
              </a:rPr>
              <a:t>Guidance verbale :</a:t>
            </a:r>
          </a:p>
          <a:p>
            <a:pPr marL="285750" indent="-285750">
              <a:buFont typeface="Arial" panose="020B0604020202020204" pitchFamily="34" charset="0"/>
              <a:buChar char="•"/>
            </a:pPr>
            <a:r>
              <a:rPr lang="fr-FR" dirty="0"/>
              <a:t>Capter le regard</a:t>
            </a:r>
          </a:p>
          <a:p>
            <a:pPr marL="285750" indent="-285750">
              <a:buFont typeface="Arial" panose="020B0604020202020204" pitchFamily="34" charset="0"/>
              <a:buChar char="•"/>
            </a:pPr>
            <a:r>
              <a:rPr lang="fr-FR" dirty="0"/>
              <a:t>Consigne courte et claire </a:t>
            </a:r>
          </a:p>
        </p:txBody>
      </p:sp>
      <p:sp>
        <p:nvSpPr>
          <p:cNvPr id="9" name="ZoneTexte 8"/>
          <p:cNvSpPr txBox="1"/>
          <p:nvPr/>
        </p:nvSpPr>
        <p:spPr>
          <a:xfrm>
            <a:off x="5508104" y="5157192"/>
            <a:ext cx="2664296" cy="1754326"/>
          </a:xfrm>
          <a:prstGeom prst="rect">
            <a:avLst/>
          </a:prstGeom>
          <a:noFill/>
        </p:spPr>
        <p:txBody>
          <a:bodyPr wrap="square" rtlCol="0">
            <a:spAutoFit/>
          </a:bodyPr>
          <a:lstStyle/>
          <a:p>
            <a:pPr algn="ctr"/>
            <a:r>
              <a:rPr lang="fr-FR" u="sng" dirty="0">
                <a:solidFill>
                  <a:srgbClr val="0070C0"/>
                </a:solidFill>
              </a:rPr>
              <a:t>Guidance physique :</a:t>
            </a:r>
          </a:p>
          <a:p>
            <a:pPr marL="285750" indent="-285750">
              <a:buFont typeface="Arial" panose="020B0604020202020204" pitchFamily="34" charset="0"/>
              <a:buChar char="•"/>
            </a:pPr>
            <a:r>
              <a:rPr lang="fr-FR" dirty="0"/>
              <a:t>Intervention physique</a:t>
            </a:r>
          </a:p>
          <a:p>
            <a:pPr marL="285750" indent="-285750">
              <a:buFont typeface="Arial" panose="020B0604020202020204" pitchFamily="34" charset="0"/>
              <a:buChar char="•"/>
            </a:pPr>
            <a:r>
              <a:rPr lang="fr-FR" dirty="0"/>
              <a:t>Aide à faire seul</a:t>
            </a:r>
          </a:p>
          <a:p>
            <a:pPr marL="285750" indent="-285750">
              <a:buFont typeface="Arial" panose="020B0604020202020204" pitchFamily="34" charset="0"/>
              <a:buChar char="•"/>
            </a:pPr>
            <a:r>
              <a:rPr lang="fr-FR" dirty="0"/>
              <a:t>Encouragements </a:t>
            </a:r>
          </a:p>
          <a:p>
            <a:pPr marL="285750" indent="-285750">
              <a:buFont typeface="Arial" panose="020B0604020202020204" pitchFamily="34" charset="0"/>
              <a:buChar char="•"/>
            </a:pPr>
            <a:r>
              <a:rPr lang="fr-FR" dirty="0"/>
              <a:t>Change, aide pour le passage aux toilettes</a:t>
            </a:r>
          </a:p>
        </p:txBody>
      </p:sp>
      <p:sp>
        <p:nvSpPr>
          <p:cNvPr id="10" name="ZoneTexte 9"/>
          <p:cNvSpPr txBox="1"/>
          <p:nvPr/>
        </p:nvSpPr>
        <p:spPr>
          <a:xfrm>
            <a:off x="3275856" y="258060"/>
            <a:ext cx="2520280" cy="523220"/>
          </a:xfrm>
          <a:prstGeom prst="rect">
            <a:avLst/>
          </a:prstGeom>
          <a:noFill/>
        </p:spPr>
        <p:txBody>
          <a:bodyPr wrap="square" rtlCol="0">
            <a:spAutoFit/>
          </a:bodyPr>
          <a:lstStyle/>
          <a:p>
            <a:r>
              <a:rPr lang="fr-FR" sz="2800" dirty="0">
                <a:solidFill>
                  <a:srgbClr val="0070C0"/>
                </a:solidFill>
              </a:rPr>
              <a:t>Vie quotidienne</a:t>
            </a:r>
          </a:p>
        </p:txBody>
      </p:sp>
    </p:spTree>
    <p:extLst>
      <p:ext uri="{BB962C8B-B14F-4D97-AF65-F5344CB8AC3E}">
        <p14:creationId xmlns:p14="http://schemas.microsoft.com/office/powerpoint/2010/main" val="320620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1000"/>
                                        <p:tgtEl>
                                          <p:spTgt spid="4"/>
                                        </p:tgtEl>
                                      </p:cBhvr>
                                    </p:animEffect>
                                    <p:anim calcmode="lin" valueType="num">
                                      <p:cBhvr>
                                        <p:cTn id="40" dur="1000" fill="hold"/>
                                        <p:tgtEl>
                                          <p:spTgt spid="4"/>
                                        </p:tgtEl>
                                        <p:attrNameLst>
                                          <p:attrName>ppt_x</p:attrName>
                                        </p:attrNameLst>
                                      </p:cBhvr>
                                      <p:tavLst>
                                        <p:tav tm="0">
                                          <p:val>
                                            <p:strVal val="#ppt_x"/>
                                          </p:val>
                                        </p:tav>
                                        <p:tav tm="100000">
                                          <p:val>
                                            <p:strVal val="#ppt_x"/>
                                          </p:val>
                                        </p:tav>
                                      </p:tavLst>
                                    </p:anim>
                                    <p:anim calcmode="lin" valueType="num">
                                      <p:cBhvr>
                                        <p:cTn id="4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500" fill="hold"/>
                                        <p:tgtEl>
                                          <p:spTgt spid="7"/>
                                        </p:tgtEl>
                                        <p:attrNameLst>
                                          <p:attrName>ppt_w</p:attrName>
                                        </p:attrNameLst>
                                      </p:cBhvr>
                                      <p:tavLst>
                                        <p:tav tm="0">
                                          <p:val>
                                            <p:fltVal val="0"/>
                                          </p:val>
                                        </p:tav>
                                        <p:tav tm="100000">
                                          <p:val>
                                            <p:strVal val="#ppt_w"/>
                                          </p:val>
                                        </p:tav>
                                      </p:tavLst>
                                    </p:anim>
                                    <p:anim calcmode="lin" valueType="num">
                                      <p:cBhvr>
                                        <p:cTn id="47" dur="500" fill="hold"/>
                                        <p:tgtEl>
                                          <p:spTgt spid="7"/>
                                        </p:tgtEl>
                                        <p:attrNameLst>
                                          <p:attrName>ppt_h</p:attrName>
                                        </p:attrNameLst>
                                      </p:cBhvr>
                                      <p:tavLst>
                                        <p:tav tm="0">
                                          <p:val>
                                            <p:fltVal val="0"/>
                                          </p:val>
                                        </p:tav>
                                        <p:tav tm="100000">
                                          <p:val>
                                            <p:strVal val="#ppt_h"/>
                                          </p:val>
                                        </p:tav>
                                      </p:tavLst>
                                    </p:anim>
                                    <p:animEffect transition="in" filter="fade">
                                      <p:cBhvr>
                                        <p:cTn id="48" dur="500"/>
                                        <p:tgtEl>
                                          <p:spTgt spid="7"/>
                                        </p:tgtEl>
                                      </p:cBhvr>
                                    </p:animEffect>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wipe(down)">
                                      <p:cBhvr>
                                        <p:cTn id="53" dur="580">
                                          <p:stCondLst>
                                            <p:cond delay="0"/>
                                          </p:stCondLst>
                                        </p:cTn>
                                        <p:tgtEl>
                                          <p:spTgt spid="8"/>
                                        </p:tgtEl>
                                      </p:cBhvr>
                                    </p:animEffect>
                                    <p:anim calcmode="lin" valueType="num">
                                      <p:cBhvr>
                                        <p:cTn id="5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9" dur="26">
                                          <p:stCondLst>
                                            <p:cond delay="650"/>
                                          </p:stCondLst>
                                        </p:cTn>
                                        <p:tgtEl>
                                          <p:spTgt spid="8"/>
                                        </p:tgtEl>
                                      </p:cBhvr>
                                      <p:to x="100000" y="60000"/>
                                    </p:animScale>
                                    <p:animScale>
                                      <p:cBhvr>
                                        <p:cTn id="60" dur="166" decel="50000">
                                          <p:stCondLst>
                                            <p:cond delay="676"/>
                                          </p:stCondLst>
                                        </p:cTn>
                                        <p:tgtEl>
                                          <p:spTgt spid="8"/>
                                        </p:tgtEl>
                                      </p:cBhvr>
                                      <p:to x="100000" y="100000"/>
                                    </p:animScale>
                                    <p:animScale>
                                      <p:cBhvr>
                                        <p:cTn id="61" dur="26">
                                          <p:stCondLst>
                                            <p:cond delay="1312"/>
                                          </p:stCondLst>
                                        </p:cTn>
                                        <p:tgtEl>
                                          <p:spTgt spid="8"/>
                                        </p:tgtEl>
                                      </p:cBhvr>
                                      <p:to x="100000" y="80000"/>
                                    </p:animScale>
                                    <p:animScale>
                                      <p:cBhvr>
                                        <p:cTn id="62" dur="166" decel="50000">
                                          <p:stCondLst>
                                            <p:cond delay="1338"/>
                                          </p:stCondLst>
                                        </p:cTn>
                                        <p:tgtEl>
                                          <p:spTgt spid="8"/>
                                        </p:tgtEl>
                                      </p:cBhvr>
                                      <p:to x="100000" y="100000"/>
                                    </p:animScale>
                                    <p:animScale>
                                      <p:cBhvr>
                                        <p:cTn id="63" dur="26">
                                          <p:stCondLst>
                                            <p:cond delay="1642"/>
                                          </p:stCondLst>
                                        </p:cTn>
                                        <p:tgtEl>
                                          <p:spTgt spid="8"/>
                                        </p:tgtEl>
                                      </p:cBhvr>
                                      <p:to x="100000" y="90000"/>
                                    </p:animScale>
                                    <p:animScale>
                                      <p:cBhvr>
                                        <p:cTn id="64" dur="166" decel="50000">
                                          <p:stCondLst>
                                            <p:cond delay="1668"/>
                                          </p:stCondLst>
                                        </p:cTn>
                                        <p:tgtEl>
                                          <p:spTgt spid="8"/>
                                        </p:tgtEl>
                                      </p:cBhvr>
                                      <p:to x="100000" y="100000"/>
                                    </p:animScale>
                                    <p:animScale>
                                      <p:cBhvr>
                                        <p:cTn id="65" dur="26">
                                          <p:stCondLst>
                                            <p:cond delay="1808"/>
                                          </p:stCondLst>
                                        </p:cTn>
                                        <p:tgtEl>
                                          <p:spTgt spid="8"/>
                                        </p:tgtEl>
                                      </p:cBhvr>
                                      <p:to x="100000" y="95000"/>
                                    </p:animScale>
                                    <p:animScale>
                                      <p:cBhvr>
                                        <p:cTn id="66" dur="166" decel="50000">
                                          <p:stCondLst>
                                            <p:cond delay="1834"/>
                                          </p:stCondLst>
                                        </p:cTn>
                                        <p:tgtEl>
                                          <p:spTgt spid="8"/>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26" presetClass="entr" presetSubtype="0" fill="hold" grpId="0" nodeType="clickEffect">
                                  <p:stCondLst>
                                    <p:cond delay="0"/>
                                  </p:stCondLst>
                                  <p:childTnLst>
                                    <p:set>
                                      <p:cBhvr>
                                        <p:cTn id="70" dur="1" fill="hold">
                                          <p:stCondLst>
                                            <p:cond delay="0"/>
                                          </p:stCondLst>
                                        </p:cTn>
                                        <p:tgtEl>
                                          <p:spTgt spid="9"/>
                                        </p:tgtEl>
                                        <p:attrNameLst>
                                          <p:attrName>style.visibility</p:attrName>
                                        </p:attrNameLst>
                                      </p:cBhvr>
                                      <p:to>
                                        <p:strVal val="visible"/>
                                      </p:to>
                                    </p:set>
                                    <p:animEffect transition="in" filter="wipe(down)">
                                      <p:cBhvr>
                                        <p:cTn id="71" dur="580">
                                          <p:stCondLst>
                                            <p:cond delay="0"/>
                                          </p:stCondLst>
                                        </p:cTn>
                                        <p:tgtEl>
                                          <p:spTgt spid="9"/>
                                        </p:tgtEl>
                                      </p:cBhvr>
                                    </p:animEffect>
                                    <p:anim calcmode="lin" valueType="num">
                                      <p:cBhvr>
                                        <p:cTn id="72"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77" dur="26">
                                          <p:stCondLst>
                                            <p:cond delay="650"/>
                                          </p:stCondLst>
                                        </p:cTn>
                                        <p:tgtEl>
                                          <p:spTgt spid="9"/>
                                        </p:tgtEl>
                                      </p:cBhvr>
                                      <p:to x="100000" y="60000"/>
                                    </p:animScale>
                                    <p:animScale>
                                      <p:cBhvr>
                                        <p:cTn id="78" dur="166" decel="50000">
                                          <p:stCondLst>
                                            <p:cond delay="676"/>
                                          </p:stCondLst>
                                        </p:cTn>
                                        <p:tgtEl>
                                          <p:spTgt spid="9"/>
                                        </p:tgtEl>
                                      </p:cBhvr>
                                      <p:to x="100000" y="100000"/>
                                    </p:animScale>
                                    <p:animScale>
                                      <p:cBhvr>
                                        <p:cTn id="79" dur="26">
                                          <p:stCondLst>
                                            <p:cond delay="1312"/>
                                          </p:stCondLst>
                                        </p:cTn>
                                        <p:tgtEl>
                                          <p:spTgt spid="9"/>
                                        </p:tgtEl>
                                      </p:cBhvr>
                                      <p:to x="100000" y="80000"/>
                                    </p:animScale>
                                    <p:animScale>
                                      <p:cBhvr>
                                        <p:cTn id="80" dur="166" decel="50000">
                                          <p:stCondLst>
                                            <p:cond delay="1338"/>
                                          </p:stCondLst>
                                        </p:cTn>
                                        <p:tgtEl>
                                          <p:spTgt spid="9"/>
                                        </p:tgtEl>
                                      </p:cBhvr>
                                      <p:to x="100000" y="100000"/>
                                    </p:animScale>
                                    <p:animScale>
                                      <p:cBhvr>
                                        <p:cTn id="81" dur="26">
                                          <p:stCondLst>
                                            <p:cond delay="1642"/>
                                          </p:stCondLst>
                                        </p:cTn>
                                        <p:tgtEl>
                                          <p:spTgt spid="9"/>
                                        </p:tgtEl>
                                      </p:cBhvr>
                                      <p:to x="100000" y="90000"/>
                                    </p:animScale>
                                    <p:animScale>
                                      <p:cBhvr>
                                        <p:cTn id="82" dur="166" decel="50000">
                                          <p:stCondLst>
                                            <p:cond delay="1668"/>
                                          </p:stCondLst>
                                        </p:cTn>
                                        <p:tgtEl>
                                          <p:spTgt spid="9"/>
                                        </p:tgtEl>
                                      </p:cBhvr>
                                      <p:to x="100000" y="100000"/>
                                    </p:animScale>
                                    <p:animScale>
                                      <p:cBhvr>
                                        <p:cTn id="83" dur="26">
                                          <p:stCondLst>
                                            <p:cond delay="1808"/>
                                          </p:stCondLst>
                                        </p:cTn>
                                        <p:tgtEl>
                                          <p:spTgt spid="9"/>
                                        </p:tgtEl>
                                      </p:cBhvr>
                                      <p:to x="100000" y="95000"/>
                                    </p:animScale>
                                    <p:animScale>
                                      <p:cBhvr>
                                        <p:cTn id="84"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57069" y="379291"/>
            <a:ext cx="4140460" cy="523220"/>
          </a:xfrm>
          <a:prstGeom prst="rect">
            <a:avLst/>
          </a:prstGeom>
          <a:noFill/>
        </p:spPr>
        <p:txBody>
          <a:bodyPr wrap="square" rtlCol="0">
            <a:spAutoFit/>
          </a:bodyPr>
          <a:lstStyle/>
          <a:p>
            <a:r>
              <a:rPr lang="fr-FR" sz="2800" dirty="0">
                <a:solidFill>
                  <a:srgbClr val="00B050"/>
                </a:solidFill>
              </a:rPr>
              <a:t>Vie sociale et relationnelle </a:t>
            </a:r>
          </a:p>
        </p:txBody>
      </p:sp>
      <p:sp>
        <p:nvSpPr>
          <p:cNvPr id="3" name="ZoneTexte 2"/>
          <p:cNvSpPr txBox="1"/>
          <p:nvPr/>
        </p:nvSpPr>
        <p:spPr>
          <a:xfrm>
            <a:off x="611560" y="1412776"/>
            <a:ext cx="1728192" cy="400110"/>
          </a:xfrm>
          <a:prstGeom prst="rect">
            <a:avLst/>
          </a:prstGeom>
          <a:noFill/>
        </p:spPr>
        <p:txBody>
          <a:bodyPr wrap="square" rtlCol="0">
            <a:spAutoFit/>
          </a:bodyPr>
          <a:lstStyle/>
          <a:p>
            <a:r>
              <a:rPr lang="fr-FR" sz="2000" u="sng" dirty="0">
                <a:solidFill>
                  <a:srgbClr val="00B050"/>
                </a:solidFill>
              </a:rPr>
              <a:t>Dans la cour </a:t>
            </a:r>
          </a:p>
        </p:txBody>
      </p:sp>
      <p:sp>
        <p:nvSpPr>
          <p:cNvPr id="4" name="ZoneTexte 3"/>
          <p:cNvSpPr txBox="1"/>
          <p:nvPr/>
        </p:nvSpPr>
        <p:spPr>
          <a:xfrm>
            <a:off x="5112059" y="1412776"/>
            <a:ext cx="1836205" cy="400110"/>
          </a:xfrm>
          <a:prstGeom prst="rect">
            <a:avLst/>
          </a:prstGeom>
          <a:noFill/>
        </p:spPr>
        <p:txBody>
          <a:bodyPr wrap="square" rtlCol="0">
            <a:spAutoFit/>
          </a:bodyPr>
          <a:lstStyle/>
          <a:p>
            <a:r>
              <a:rPr lang="fr-FR" sz="2000" u="sng" dirty="0">
                <a:solidFill>
                  <a:srgbClr val="00B050"/>
                </a:solidFill>
              </a:rPr>
              <a:t>Dans la classe</a:t>
            </a:r>
          </a:p>
        </p:txBody>
      </p:sp>
      <p:sp>
        <p:nvSpPr>
          <p:cNvPr id="5" name="ZoneTexte 4"/>
          <p:cNvSpPr txBox="1"/>
          <p:nvPr/>
        </p:nvSpPr>
        <p:spPr>
          <a:xfrm>
            <a:off x="569421" y="2063417"/>
            <a:ext cx="3816424" cy="1477328"/>
          </a:xfrm>
          <a:prstGeom prst="rect">
            <a:avLst/>
          </a:prstGeom>
          <a:noFill/>
        </p:spPr>
        <p:txBody>
          <a:bodyPr wrap="square" rtlCol="0">
            <a:spAutoFit/>
          </a:bodyPr>
          <a:lstStyle/>
          <a:p>
            <a:pPr marL="285750" indent="-285750">
              <a:buFont typeface="Arial" panose="020B0604020202020204" pitchFamily="34" charset="0"/>
              <a:buChar char="•"/>
            </a:pPr>
            <a:r>
              <a:rPr lang="fr-FR" dirty="0"/>
              <a:t>Veiller à la sécurité</a:t>
            </a:r>
          </a:p>
          <a:p>
            <a:pPr marL="285750" indent="-285750">
              <a:buFont typeface="Arial" panose="020B0604020202020204" pitchFamily="34" charset="0"/>
              <a:buChar char="•"/>
            </a:pPr>
            <a:r>
              <a:rPr lang="fr-FR" dirty="0"/>
              <a:t>Proposer  sans imposer les jeux</a:t>
            </a:r>
          </a:p>
          <a:p>
            <a:pPr marL="285750" indent="-285750">
              <a:buFont typeface="Arial" panose="020B0604020202020204" pitchFamily="34" charset="0"/>
              <a:buChar char="•"/>
            </a:pPr>
            <a:r>
              <a:rPr lang="fr-FR" dirty="0"/>
              <a:t>Si comportement inadapté : intervenir et proposer une autre activité</a:t>
            </a:r>
          </a:p>
        </p:txBody>
      </p:sp>
      <p:sp>
        <p:nvSpPr>
          <p:cNvPr id="6" name="ZoneTexte 5"/>
          <p:cNvSpPr txBox="1"/>
          <p:nvPr/>
        </p:nvSpPr>
        <p:spPr>
          <a:xfrm>
            <a:off x="5004048" y="2036747"/>
            <a:ext cx="3600400" cy="1200329"/>
          </a:xfrm>
          <a:prstGeom prst="rect">
            <a:avLst/>
          </a:prstGeom>
          <a:noFill/>
        </p:spPr>
        <p:txBody>
          <a:bodyPr wrap="square" rtlCol="0">
            <a:spAutoFit/>
          </a:bodyPr>
          <a:lstStyle/>
          <a:p>
            <a:pPr marL="285750" indent="-285750">
              <a:buFont typeface="Arial" panose="020B0604020202020204" pitchFamily="34" charset="0"/>
              <a:buChar char="•"/>
            </a:pPr>
            <a:r>
              <a:rPr lang="fr-FR" dirty="0"/>
              <a:t>Aider l’enfant à trouver sa place</a:t>
            </a:r>
          </a:p>
          <a:p>
            <a:pPr marL="285750" indent="-285750">
              <a:buFont typeface="Arial" panose="020B0604020202020204" pitchFamily="34" charset="0"/>
              <a:buChar char="•"/>
            </a:pPr>
            <a:r>
              <a:rPr lang="fr-FR" dirty="0"/>
              <a:t>Pas de pression</a:t>
            </a:r>
          </a:p>
          <a:p>
            <a:pPr marL="285750" indent="-285750">
              <a:buFont typeface="Arial" panose="020B0604020202020204" pitchFamily="34" charset="0"/>
              <a:buChar char="•"/>
            </a:pPr>
            <a:r>
              <a:rPr lang="fr-FR" dirty="0"/>
              <a:t>Accepter l’autonomie de l’enfant</a:t>
            </a:r>
          </a:p>
          <a:p>
            <a:pPr marL="285750" indent="-285750">
              <a:buFont typeface="Arial" panose="020B0604020202020204" pitchFamily="34" charset="0"/>
              <a:buChar char="•"/>
            </a:pPr>
            <a:r>
              <a:rPr lang="fr-FR" dirty="0"/>
              <a:t>Rester discret</a:t>
            </a:r>
          </a:p>
        </p:txBody>
      </p:sp>
      <p:sp>
        <p:nvSpPr>
          <p:cNvPr id="7" name="ZoneTexte 6"/>
          <p:cNvSpPr txBox="1"/>
          <p:nvPr/>
        </p:nvSpPr>
        <p:spPr>
          <a:xfrm rot="20731156">
            <a:off x="3429189" y="1225439"/>
            <a:ext cx="927738" cy="369332"/>
          </a:xfrm>
          <a:prstGeom prst="rect">
            <a:avLst/>
          </a:prstGeom>
          <a:solidFill>
            <a:schemeClr val="accent2">
              <a:lumMod val="20000"/>
              <a:lumOff val="80000"/>
            </a:schemeClr>
          </a:solidFill>
          <a:ln>
            <a:solidFill>
              <a:srgbClr val="FF0000"/>
            </a:solidFill>
          </a:ln>
        </p:spPr>
        <p:txBody>
          <a:bodyPr wrap="square" rtlCol="0">
            <a:spAutoFit/>
          </a:bodyPr>
          <a:lstStyle/>
          <a:p>
            <a:r>
              <a:rPr lang="fr-FR" strike="sngStrike" dirty="0"/>
              <a:t>Ecoute </a:t>
            </a:r>
          </a:p>
        </p:txBody>
      </p:sp>
      <p:sp>
        <p:nvSpPr>
          <p:cNvPr id="8" name="ZoneTexte 7"/>
          <p:cNvSpPr txBox="1"/>
          <p:nvPr/>
        </p:nvSpPr>
        <p:spPr>
          <a:xfrm rot="984303">
            <a:off x="6236365" y="3771539"/>
            <a:ext cx="2160240" cy="369332"/>
          </a:xfrm>
          <a:prstGeom prst="rect">
            <a:avLst/>
          </a:prstGeom>
          <a:solidFill>
            <a:schemeClr val="accent2">
              <a:lumMod val="20000"/>
              <a:lumOff val="80000"/>
            </a:schemeClr>
          </a:solidFill>
          <a:ln>
            <a:solidFill>
              <a:srgbClr val="FF0000"/>
            </a:solidFill>
          </a:ln>
        </p:spPr>
        <p:txBody>
          <a:bodyPr wrap="square" rtlCol="0">
            <a:spAutoFit/>
          </a:bodyPr>
          <a:lstStyle/>
          <a:p>
            <a:r>
              <a:rPr lang="fr-FR" strike="sngStrike" dirty="0"/>
              <a:t>Tiens toi tranquille</a:t>
            </a:r>
          </a:p>
        </p:txBody>
      </p:sp>
      <p:sp>
        <p:nvSpPr>
          <p:cNvPr id="9" name="ZoneTexte 8"/>
          <p:cNvSpPr txBox="1"/>
          <p:nvPr/>
        </p:nvSpPr>
        <p:spPr>
          <a:xfrm>
            <a:off x="3811252" y="3491277"/>
            <a:ext cx="1048780" cy="369332"/>
          </a:xfrm>
          <a:prstGeom prst="rect">
            <a:avLst/>
          </a:prstGeom>
          <a:solidFill>
            <a:schemeClr val="accent3">
              <a:lumMod val="40000"/>
              <a:lumOff val="60000"/>
            </a:schemeClr>
          </a:solidFill>
          <a:ln>
            <a:solidFill>
              <a:srgbClr val="00B050"/>
            </a:solidFill>
          </a:ln>
        </p:spPr>
        <p:txBody>
          <a:bodyPr wrap="square" rtlCol="0">
            <a:spAutoFit/>
          </a:bodyPr>
          <a:lstStyle/>
          <a:p>
            <a:r>
              <a:rPr lang="fr-FR" dirty="0"/>
              <a:t>Tu dois… </a:t>
            </a:r>
          </a:p>
        </p:txBody>
      </p:sp>
      <p:sp>
        <p:nvSpPr>
          <p:cNvPr id="10" name="ZoneTexte 9"/>
          <p:cNvSpPr txBox="1"/>
          <p:nvPr/>
        </p:nvSpPr>
        <p:spPr>
          <a:xfrm rot="20682730">
            <a:off x="1588439" y="3572532"/>
            <a:ext cx="1183856" cy="369332"/>
          </a:xfrm>
          <a:prstGeom prst="rect">
            <a:avLst/>
          </a:prstGeom>
          <a:solidFill>
            <a:schemeClr val="accent3">
              <a:lumMod val="40000"/>
              <a:lumOff val="60000"/>
            </a:schemeClr>
          </a:solidFill>
          <a:ln>
            <a:solidFill>
              <a:srgbClr val="00B050"/>
            </a:solidFill>
          </a:ln>
        </p:spPr>
        <p:txBody>
          <a:bodyPr wrap="square" rtlCol="0">
            <a:spAutoFit/>
          </a:bodyPr>
          <a:lstStyle/>
          <a:p>
            <a:r>
              <a:rPr lang="fr-FR" dirty="0"/>
              <a:t>Tu peux …</a:t>
            </a:r>
          </a:p>
        </p:txBody>
      </p:sp>
      <p:sp>
        <p:nvSpPr>
          <p:cNvPr id="11" name="ZoneTexte 10"/>
          <p:cNvSpPr txBox="1"/>
          <p:nvPr/>
        </p:nvSpPr>
        <p:spPr>
          <a:xfrm>
            <a:off x="1075489" y="4603483"/>
            <a:ext cx="4644516" cy="369332"/>
          </a:xfrm>
          <a:prstGeom prst="rect">
            <a:avLst/>
          </a:prstGeom>
          <a:noFill/>
        </p:spPr>
        <p:txBody>
          <a:bodyPr wrap="square" rtlCol="0">
            <a:spAutoFit/>
          </a:bodyPr>
          <a:lstStyle/>
          <a:p>
            <a:r>
              <a:rPr lang="fr-FR" dirty="0">
                <a:highlight>
                  <a:srgbClr val="00FFFF"/>
                </a:highlight>
              </a:rPr>
              <a:t>Rester discret par rapport aux parents</a:t>
            </a:r>
          </a:p>
        </p:txBody>
      </p:sp>
      <p:sp>
        <p:nvSpPr>
          <p:cNvPr id="12" name="ZoneTexte 11"/>
          <p:cNvSpPr txBox="1"/>
          <p:nvPr/>
        </p:nvSpPr>
        <p:spPr>
          <a:xfrm>
            <a:off x="1075489" y="5447600"/>
            <a:ext cx="4844348" cy="369332"/>
          </a:xfrm>
          <a:prstGeom prst="rect">
            <a:avLst/>
          </a:prstGeom>
          <a:noFill/>
        </p:spPr>
        <p:txBody>
          <a:bodyPr wrap="square" rtlCol="0">
            <a:spAutoFit/>
          </a:bodyPr>
          <a:lstStyle/>
          <a:p>
            <a:r>
              <a:rPr lang="fr-FR" dirty="0"/>
              <a:t>Rôle par rapport aux enseignants</a:t>
            </a:r>
          </a:p>
        </p:txBody>
      </p:sp>
    </p:spTree>
    <p:extLst>
      <p:ext uri="{BB962C8B-B14F-4D97-AF65-F5344CB8AC3E}">
        <p14:creationId xmlns:p14="http://schemas.microsoft.com/office/powerpoint/2010/main" val="2755426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down)">
                                      <p:cBhvr>
                                        <p:cTn id="39" dur="580">
                                          <p:stCondLst>
                                            <p:cond delay="0"/>
                                          </p:stCondLst>
                                        </p:cTn>
                                        <p:tgtEl>
                                          <p:spTgt spid="7"/>
                                        </p:tgtEl>
                                      </p:cBhvr>
                                    </p:animEffect>
                                    <p:anim calcmode="lin" valueType="num">
                                      <p:cBhvr>
                                        <p:cTn id="40"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5" dur="26">
                                          <p:stCondLst>
                                            <p:cond delay="650"/>
                                          </p:stCondLst>
                                        </p:cTn>
                                        <p:tgtEl>
                                          <p:spTgt spid="7"/>
                                        </p:tgtEl>
                                      </p:cBhvr>
                                      <p:to x="100000" y="60000"/>
                                    </p:animScale>
                                    <p:animScale>
                                      <p:cBhvr>
                                        <p:cTn id="46" dur="166" decel="50000">
                                          <p:stCondLst>
                                            <p:cond delay="676"/>
                                          </p:stCondLst>
                                        </p:cTn>
                                        <p:tgtEl>
                                          <p:spTgt spid="7"/>
                                        </p:tgtEl>
                                      </p:cBhvr>
                                      <p:to x="100000" y="100000"/>
                                    </p:animScale>
                                    <p:animScale>
                                      <p:cBhvr>
                                        <p:cTn id="47" dur="26">
                                          <p:stCondLst>
                                            <p:cond delay="1312"/>
                                          </p:stCondLst>
                                        </p:cTn>
                                        <p:tgtEl>
                                          <p:spTgt spid="7"/>
                                        </p:tgtEl>
                                      </p:cBhvr>
                                      <p:to x="100000" y="80000"/>
                                    </p:animScale>
                                    <p:animScale>
                                      <p:cBhvr>
                                        <p:cTn id="48" dur="166" decel="50000">
                                          <p:stCondLst>
                                            <p:cond delay="1338"/>
                                          </p:stCondLst>
                                        </p:cTn>
                                        <p:tgtEl>
                                          <p:spTgt spid="7"/>
                                        </p:tgtEl>
                                      </p:cBhvr>
                                      <p:to x="100000" y="100000"/>
                                    </p:animScale>
                                    <p:animScale>
                                      <p:cBhvr>
                                        <p:cTn id="49" dur="26">
                                          <p:stCondLst>
                                            <p:cond delay="1642"/>
                                          </p:stCondLst>
                                        </p:cTn>
                                        <p:tgtEl>
                                          <p:spTgt spid="7"/>
                                        </p:tgtEl>
                                      </p:cBhvr>
                                      <p:to x="100000" y="90000"/>
                                    </p:animScale>
                                    <p:animScale>
                                      <p:cBhvr>
                                        <p:cTn id="50" dur="166" decel="50000">
                                          <p:stCondLst>
                                            <p:cond delay="1668"/>
                                          </p:stCondLst>
                                        </p:cTn>
                                        <p:tgtEl>
                                          <p:spTgt spid="7"/>
                                        </p:tgtEl>
                                      </p:cBhvr>
                                      <p:to x="100000" y="100000"/>
                                    </p:animScale>
                                    <p:animScale>
                                      <p:cBhvr>
                                        <p:cTn id="51" dur="26">
                                          <p:stCondLst>
                                            <p:cond delay="1808"/>
                                          </p:stCondLst>
                                        </p:cTn>
                                        <p:tgtEl>
                                          <p:spTgt spid="7"/>
                                        </p:tgtEl>
                                      </p:cBhvr>
                                      <p:to x="100000" y="95000"/>
                                    </p:animScale>
                                    <p:animScale>
                                      <p:cBhvr>
                                        <p:cTn id="52" dur="166" decel="50000">
                                          <p:stCondLst>
                                            <p:cond delay="1834"/>
                                          </p:stCondLst>
                                        </p:cTn>
                                        <p:tgtEl>
                                          <p:spTgt spid="7"/>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wipe(down)">
                                      <p:cBhvr>
                                        <p:cTn id="57" dur="580">
                                          <p:stCondLst>
                                            <p:cond delay="0"/>
                                          </p:stCondLst>
                                        </p:cTn>
                                        <p:tgtEl>
                                          <p:spTgt spid="8"/>
                                        </p:tgtEl>
                                      </p:cBhvr>
                                    </p:animEffect>
                                    <p:anim calcmode="lin" valueType="num">
                                      <p:cBhvr>
                                        <p:cTn id="5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63" dur="26">
                                          <p:stCondLst>
                                            <p:cond delay="650"/>
                                          </p:stCondLst>
                                        </p:cTn>
                                        <p:tgtEl>
                                          <p:spTgt spid="8"/>
                                        </p:tgtEl>
                                      </p:cBhvr>
                                      <p:to x="100000" y="60000"/>
                                    </p:animScale>
                                    <p:animScale>
                                      <p:cBhvr>
                                        <p:cTn id="64" dur="166" decel="50000">
                                          <p:stCondLst>
                                            <p:cond delay="676"/>
                                          </p:stCondLst>
                                        </p:cTn>
                                        <p:tgtEl>
                                          <p:spTgt spid="8"/>
                                        </p:tgtEl>
                                      </p:cBhvr>
                                      <p:to x="100000" y="100000"/>
                                    </p:animScale>
                                    <p:animScale>
                                      <p:cBhvr>
                                        <p:cTn id="65" dur="26">
                                          <p:stCondLst>
                                            <p:cond delay="1312"/>
                                          </p:stCondLst>
                                        </p:cTn>
                                        <p:tgtEl>
                                          <p:spTgt spid="8"/>
                                        </p:tgtEl>
                                      </p:cBhvr>
                                      <p:to x="100000" y="80000"/>
                                    </p:animScale>
                                    <p:animScale>
                                      <p:cBhvr>
                                        <p:cTn id="66" dur="166" decel="50000">
                                          <p:stCondLst>
                                            <p:cond delay="1338"/>
                                          </p:stCondLst>
                                        </p:cTn>
                                        <p:tgtEl>
                                          <p:spTgt spid="8"/>
                                        </p:tgtEl>
                                      </p:cBhvr>
                                      <p:to x="100000" y="100000"/>
                                    </p:animScale>
                                    <p:animScale>
                                      <p:cBhvr>
                                        <p:cTn id="67" dur="26">
                                          <p:stCondLst>
                                            <p:cond delay="1642"/>
                                          </p:stCondLst>
                                        </p:cTn>
                                        <p:tgtEl>
                                          <p:spTgt spid="8"/>
                                        </p:tgtEl>
                                      </p:cBhvr>
                                      <p:to x="100000" y="90000"/>
                                    </p:animScale>
                                    <p:animScale>
                                      <p:cBhvr>
                                        <p:cTn id="68" dur="166" decel="50000">
                                          <p:stCondLst>
                                            <p:cond delay="1668"/>
                                          </p:stCondLst>
                                        </p:cTn>
                                        <p:tgtEl>
                                          <p:spTgt spid="8"/>
                                        </p:tgtEl>
                                      </p:cBhvr>
                                      <p:to x="100000" y="100000"/>
                                    </p:animScale>
                                    <p:animScale>
                                      <p:cBhvr>
                                        <p:cTn id="69" dur="26">
                                          <p:stCondLst>
                                            <p:cond delay="1808"/>
                                          </p:stCondLst>
                                        </p:cTn>
                                        <p:tgtEl>
                                          <p:spTgt spid="8"/>
                                        </p:tgtEl>
                                      </p:cBhvr>
                                      <p:to x="100000" y="95000"/>
                                    </p:animScale>
                                    <p:animScale>
                                      <p:cBhvr>
                                        <p:cTn id="70" dur="166" decel="50000">
                                          <p:stCondLst>
                                            <p:cond delay="1834"/>
                                          </p:stCondLst>
                                        </p:cTn>
                                        <p:tgtEl>
                                          <p:spTgt spid="8"/>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grpId="0" nodeType="click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wipe(down)">
                                      <p:cBhvr>
                                        <p:cTn id="75" dur="580">
                                          <p:stCondLst>
                                            <p:cond delay="0"/>
                                          </p:stCondLst>
                                        </p:cTn>
                                        <p:tgtEl>
                                          <p:spTgt spid="10"/>
                                        </p:tgtEl>
                                      </p:cBhvr>
                                    </p:animEffect>
                                    <p:anim calcmode="lin" valueType="num">
                                      <p:cBhvr>
                                        <p:cTn id="7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81" dur="26">
                                          <p:stCondLst>
                                            <p:cond delay="650"/>
                                          </p:stCondLst>
                                        </p:cTn>
                                        <p:tgtEl>
                                          <p:spTgt spid="10"/>
                                        </p:tgtEl>
                                      </p:cBhvr>
                                      <p:to x="100000" y="60000"/>
                                    </p:animScale>
                                    <p:animScale>
                                      <p:cBhvr>
                                        <p:cTn id="82" dur="166" decel="50000">
                                          <p:stCondLst>
                                            <p:cond delay="676"/>
                                          </p:stCondLst>
                                        </p:cTn>
                                        <p:tgtEl>
                                          <p:spTgt spid="10"/>
                                        </p:tgtEl>
                                      </p:cBhvr>
                                      <p:to x="100000" y="100000"/>
                                    </p:animScale>
                                    <p:animScale>
                                      <p:cBhvr>
                                        <p:cTn id="83" dur="26">
                                          <p:stCondLst>
                                            <p:cond delay="1312"/>
                                          </p:stCondLst>
                                        </p:cTn>
                                        <p:tgtEl>
                                          <p:spTgt spid="10"/>
                                        </p:tgtEl>
                                      </p:cBhvr>
                                      <p:to x="100000" y="80000"/>
                                    </p:animScale>
                                    <p:animScale>
                                      <p:cBhvr>
                                        <p:cTn id="84" dur="166" decel="50000">
                                          <p:stCondLst>
                                            <p:cond delay="1338"/>
                                          </p:stCondLst>
                                        </p:cTn>
                                        <p:tgtEl>
                                          <p:spTgt spid="10"/>
                                        </p:tgtEl>
                                      </p:cBhvr>
                                      <p:to x="100000" y="100000"/>
                                    </p:animScale>
                                    <p:animScale>
                                      <p:cBhvr>
                                        <p:cTn id="85" dur="26">
                                          <p:stCondLst>
                                            <p:cond delay="1642"/>
                                          </p:stCondLst>
                                        </p:cTn>
                                        <p:tgtEl>
                                          <p:spTgt spid="10"/>
                                        </p:tgtEl>
                                      </p:cBhvr>
                                      <p:to x="100000" y="90000"/>
                                    </p:animScale>
                                    <p:animScale>
                                      <p:cBhvr>
                                        <p:cTn id="86" dur="166" decel="50000">
                                          <p:stCondLst>
                                            <p:cond delay="1668"/>
                                          </p:stCondLst>
                                        </p:cTn>
                                        <p:tgtEl>
                                          <p:spTgt spid="10"/>
                                        </p:tgtEl>
                                      </p:cBhvr>
                                      <p:to x="100000" y="100000"/>
                                    </p:animScale>
                                    <p:animScale>
                                      <p:cBhvr>
                                        <p:cTn id="87" dur="26">
                                          <p:stCondLst>
                                            <p:cond delay="1808"/>
                                          </p:stCondLst>
                                        </p:cTn>
                                        <p:tgtEl>
                                          <p:spTgt spid="10"/>
                                        </p:tgtEl>
                                      </p:cBhvr>
                                      <p:to x="100000" y="95000"/>
                                    </p:animScale>
                                    <p:animScale>
                                      <p:cBhvr>
                                        <p:cTn id="88" dur="166" decel="50000">
                                          <p:stCondLst>
                                            <p:cond delay="1834"/>
                                          </p:stCondLst>
                                        </p:cTn>
                                        <p:tgtEl>
                                          <p:spTgt spid="10"/>
                                        </p:tgtEl>
                                      </p:cBhvr>
                                      <p:to x="100000" y="100000"/>
                                    </p:animScale>
                                  </p:childTnLst>
                                </p:cTn>
                              </p:par>
                            </p:childTnLst>
                          </p:cTn>
                        </p:par>
                      </p:childTnLst>
                    </p:cTn>
                  </p:par>
                  <p:par>
                    <p:cTn id="89" fill="hold">
                      <p:stCondLst>
                        <p:cond delay="indefinite"/>
                      </p:stCondLst>
                      <p:childTnLst>
                        <p:par>
                          <p:cTn id="90" fill="hold">
                            <p:stCondLst>
                              <p:cond delay="0"/>
                            </p:stCondLst>
                            <p:childTnLst>
                              <p:par>
                                <p:cTn id="91" presetID="26" presetClass="entr" presetSubtype="0" fill="hold" grpId="0" nodeType="clickEffect">
                                  <p:stCondLst>
                                    <p:cond delay="0"/>
                                  </p:stCondLst>
                                  <p:childTnLst>
                                    <p:set>
                                      <p:cBhvr>
                                        <p:cTn id="92" dur="1" fill="hold">
                                          <p:stCondLst>
                                            <p:cond delay="0"/>
                                          </p:stCondLst>
                                        </p:cTn>
                                        <p:tgtEl>
                                          <p:spTgt spid="9"/>
                                        </p:tgtEl>
                                        <p:attrNameLst>
                                          <p:attrName>style.visibility</p:attrName>
                                        </p:attrNameLst>
                                      </p:cBhvr>
                                      <p:to>
                                        <p:strVal val="visible"/>
                                      </p:to>
                                    </p:set>
                                    <p:animEffect transition="in" filter="wipe(down)">
                                      <p:cBhvr>
                                        <p:cTn id="93" dur="580">
                                          <p:stCondLst>
                                            <p:cond delay="0"/>
                                          </p:stCondLst>
                                        </p:cTn>
                                        <p:tgtEl>
                                          <p:spTgt spid="9"/>
                                        </p:tgtEl>
                                      </p:cBhvr>
                                    </p:animEffect>
                                    <p:anim calcmode="lin" valueType="num">
                                      <p:cBhvr>
                                        <p:cTn id="9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99" dur="26">
                                          <p:stCondLst>
                                            <p:cond delay="650"/>
                                          </p:stCondLst>
                                        </p:cTn>
                                        <p:tgtEl>
                                          <p:spTgt spid="9"/>
                                        </p:tgtEl>
                                      </p:cBhvr>
                                      <p:to x="100000" y="60000"/>
                                    </p:animScale>
                                    <p:animScale>
                                      <p:cBhvr>
                                        <p:cTn id="100" dur="166" decel="50000">
                                          <p:stCondLst>
                                            <p:cond delay="676"/>
                                          </p:stCondLst>
                                        </p:cTn>
                                        <p:tgtEl>
                                          <p:spTgt spid="9"/>
                                        </p:tgtEl>
                                      </p:cBhvr>
                                      <p:to x="100000" y="100000"/>
                                    </p:animScale>
                                    <p:animScale>
                                      <p:cBhvr>
                                        <p:cTn id="101" dur="26">
                                          <p:stCondLst>
                                            <p:cond delay="1312"/>
                                          </p:stCondLst>
                                        </p:cTn>
                                        <p:tgtEl>
                                          <p:spTgt spid="9"/>
                                        </p:tgtEl>
                                      </p:cBhvr>
                                      <p:to x="100000" y="80000"/>
                                    </p:animScale>
                                    <p:animScale>
                                      <p:cBhvr>
                                        <p:cTn id="102" dur="166" decel="50000">
                                          <p:stCondLst>
                                            <p:cond delay="1338"/>
                                          </p:stCondLst>
                                        </p:cTn>
                                        <p:tgtEl>
                                          <p:spTgt spid="9"/>
                                        </p:tgtEl>
                                      </p:cBhvr>
                                      <p:to x="100000" y="100000"/>
                                    </p:animScale>
                                    <p:animScale>
                                      <p:cBhvr>
                                        <p:cTn id="103" dur="26">
                                          <p:stCondLst>
                                            <p:cond delay="1642"/>
                                          </p:stCondLst>
                                        </p:cTn>
                                        <p:tgtEl>
                                          <p:spTgt spid="9"/>
                                        </p:tgtEl>
                                      </p:cBhvr>
                                      <p:to x="100000" y="90000"/>
                                    </p:animScale>
                                    <p:animScale>
                                      <p:cBhvr>
                                        <p:cTn id="104" dur="166" decel="50000">
                                          <p:stCondLst>
                                            <p:cond delay="1668"/>
                                          </p:stCondLst>
                                        </p:cTn>
                                        <p:tgtEl>
                                          <p:spTgt spid="9"/>
                                        </p:tgtEl>
                                      </p:cBhvr>
                                      <p:to x="100000" y="100000"/>
                                    </p:animScale>
                                    <p:animScale>
                                      <p:cBhvr>
                                        <p:cTn id="105" dur="26">
                                          <p:stCondLst>
                                            <p:cond delay="1808"/>
                                          </p:stCondLst>
                                        </p:cTn>
                                        <p:tgtEl>
                                          <p:spTgt spid="9"/>
                                        </p:tgtEl>
                                      </p:cBhvr>
                                      <p:to x="100000" y="95000"/>
                                    </p:animScale>
                                    <p:animScale>
                                      <p:cBhvr>
                                        <p:cTn id="106" dur="166" decel="50000">
                                          <p:stCondLst>
                                            <p:cond delay="1834"/>
                                          </p:stCondLst>
                                        </p:cTn>
                                        <p:tgtEl>
                                          <p:spTgt spid="9"/>
                                        </p:tgtEl>
                                      </p:cBhvr>
                                      <p:to x="100000" y="100000"/>
                                    </p:animScale>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1"/>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animBg="1"/>
      <p:bldP spid="8" grpId="0" animBg="1"/>
      <p:bldP spid="9" grpId="0" animBg="1"/>
      <p:bldP spid="10" grpId="0" animBg="1"/>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987824" y="344221"/>
            <a:ext cx="2592288" cy="523220"/>
          </a:xfrm>
          <a:prstGeom prst="rect">
            <a:avLst/>
          </a:prstGeom>
          <a:noFill/>
        </p:spPr>
        <p:txBody>
          <a:bodyPr wrap="square" rtlCol="0">
            <a:spAutoFit/>
          </a:bodyPr>
          <a:lstStyle/>
          <a:p>
            <a:r>
              <a:rPr lang="fr-FR" sz="2800" dirty="0">
                <a:solidFill>
                  <a:schemeClr val="accent4"/>
                </a:solidFill>
              </a:rPr>
              <a:t>Apprentissages</a:t>
            </a:r>
          </a:p>
        </p:txBody>
      </p:sp>
      <p:sp>
        <p:nvSpPr>
          <p:cNvPr id="3" name="ZoneTexte 2"/>
          <p:cNvSpPr txBox="1"/>
          <p:nvPr/>
        </p:nvSpPr>
        <p:spPr>
          <a:xfrm>
            <a:off x="683568" y="1196752"/>
            <a:ext cx="1512168" cy="400110"/>
          </a:xfrm>
          <a:prstGeom prst="rect">
            <a:avLst/>
          </a:prstGeom>
          <a:noFill/>
        </p:spPr>
        <p:txBody>
          <a:bodyPr wrap="square" rtlCol="0">
            <a:spAutoFit/>
          </a:bodyPr>
          <a:lstStyle/>
          <a:p>
            <a:r>
              <a:rPr lang="fr-FR" sz="2000" u="sng" dirty="0">
                <a:solidFill>
                  <a:schemeClr val="accent4"/>
                </a:solidFill>
              </a:rPr>
              <a:t>En primaire</a:t>
            </a:r>
          </a:p>
        </p:txBody>
      </p:sp>
      <p:sp>
        <p:nvSpPr>
          <p:cNvPr id="4" name="ZoneTexte 3"/>
          <p:cNvSpPr txBox="1"/>
          <p:nvPr/>
        </p:nvSpPr>
        <p:spPr>
          <a:xfrm>
            <a:off x="4825740" y="1176399"/>
            <a:ext cx="1906500" cy="400110"/>
          </a:xfrm>
          <a:prstGeom prst="rect">
            <a:avLst/>
          </a:prstGeom>
          <a:noFill/>
        </p:spPr>
        <p:txBody>
          <a:bodyPr wrap="square" rtlCol="0">
            <a:spAutoFit/>
          </a:bodyPr>
          <a:lstStyle/>
          <a:p>
            <a:r>
              <a:rPr lang="fr-FR" sz="2000" u="sng" dirty="0">
                <a:solidFill>
                  <a:schemeClr val="accent4"/>
                </a:solidFill>
              </a:rPr>
              <a:t>En secondaire</a:t>
            </a:r>
          </a:p>
        </p:txBody>
      </p:sp>
      <p:sp>
        <p:nvSpPr>
          <p:cNvPr id="5" name="ZoneTexte 4"/>
          <p:cNvSpPr txBox="1"/>
          <p:nvPr/>
        </p:nvSpPr>
        <p:spPr>
          <a:xfrm>
            <a:off x="2987824" y="4363971"/>
            <a:ext cx="1224136" cy="400110"/>
          </a:xfrm>
          <a:prstGeom prst="rect">
            <a:avLst/>
          </a:prstGeom>
          <a:noFill/>
        </p:spPr>
        <p:txBody>
          <a:bodyPr wrap="square" rtlCol="0">
            <a:spAutoFit/>
          </a:bodyPr>
          <a:lstStyle/>
          <a:p>
            <a:r>
              <a:rPr lang="fr-FR" sz="2000" u="sng" dirty="0">
                <a:solidFill>
                  <a:schemeClr val="accent4"/>
                </a:solidFill>
              </a:rPr>
              <a:t>Au lycée</a:t>
            </a:r>
          </a:p>
        </p:txBody>
      </p:sp>
      <p:sp>
        <p:nvSpPr>
          <p:cNvPr id="6" name="ZoneTexte 5"/>
          <p:cNvSpPr txBox="1"/>
          <p:nvPr/>
        </p:nvSpPr>
        <p:spPr>
          <a:xfrm>
            <a:off x="407681" y="1610198"/>
            <a:ext cx="3312368" cy="2862322"/>
          </a:xfrm>
          <a:prstGeom prst="rect">
            <a:avLst/>
          </a:prstGeom>
          <a:noFill/>
        </p:spPr>
        <p:txBody>
          <a:bodyPr wrap="square" rtlCol="0">
            <a:spAutoFit/>
          </a:bodyPr>
          <a:lstStyle/>
          <a:p>
            <a:pPr marL="285750" indent="-285750">
              <a:buFont typeface="Arial" panose="020B0604020202020204" pitchFamily="34" charset="0"/>
              <a:buChar char="•"/>
            </a:pPr>
            <a:r>
              <a:rPr lang="fr-FR" dirty="0"/>
              <a:t>Attendre avant d’aider</a:t>
            </a:r>
          </a:p>
          <a:p>
            <a:pPr marL="285750" indent="-285750">
              <a:buFont typeface="Arial" panose="020B0604020202020204" pitchFamily="34" charset="0"/>
              <a:buChar char="•"/>
            </a:pPr>
            <a:r>
              <a:rPr lang="fr-FR" dirty="0"/>
              <a:t>Estomper</a:t>
            </a:r>
          </a:p>
          <a:p>
            <a:pPr marL="285750" indent="-285750">
              <a:buFont typeface="Arial" panose="020B0604020202020204" pitchFamily="34" charset="0"/>
              <a:buChar char="•"/>
            </a:pPr>
            <a:r>
              <a:rPr lang="fr-FR" dirty="0"/>
              <a:t>Adapter le vocabulaire</a:t>
            </a:r>
          </a:p>
          <a:p>
            <a:pPr marL="285750" indent="-285750">
              <a:buFont typeface="Arial" panose="020B0604020202020204" pitchFamily="34" charset="0"/>
              <a:buChar char="•"/>
            </a:pPr>
            <a:r>
              <a:rPr lang="fr-FR" dirty="0"/>
              <a:t>Capter le regard</a:t>
            </a:r>
          </a:p>
          <a:p>
            <a:pPr marL="285750" indent="-285750">
              <a:buFont typeface="Arial" panose="020B0604020202020204" pitchFamily="34" charset="0"/>
              <a:buChar char="•"/>
            </a:pPr>
            <a:r>
              <a:rPr lang="fr-FR" dirty="0"/>
              <a:t>Ne pas faire à la place </a:t>
            </a:r>
          </a:p>
          <a:p>
            <a:pPr marL="285750" indent="-285750">
              <a:buFont typeface="Arial" panose="020B0604020202020204" pitchFamily="34" charset="0"/>
              <a:buChar char="•"/>
            </a:pPr>
            <a:r>
              <a:rPr lang="fr-FR" dirty="0"/>
              <a:t>Accepter que l’enfant ne sache pas faire</a:t>
            </a:r>
          </a:p>
          <a:p>
            <a:pPr marL="285750" indent="-285750">
              <a:buFont typeface="Arial" panose="020B0604020202020204" pitchFamily="34" charset="0"/>
              <a:buChar char="•"/>
            </a:pPr>
            <a:r>
              <a:rPr lang="fr-FR" dirty="0"/>
              <a:t>Communiquer avec l’enseignant</a:t>
            </a:r>
          </a:p>
          <a:p>
            <a:pPr marL="285750" indent="-285750">
              <a:buFont typeface="Arial" panose="020B0604020202020204" pitchFamily="34" charset="0"/>
              <a:buChar char="•"/>
            </a:pPr>
            <a:endParaRPr lang="fr-FR" dirty="0"/>
          </a:p>
        </p:txBody>
      </p:sp>
      <p:sp>
        <p:nvSpPr>
          <p:cNvPr id="7" name="ZoneTexte 6"/>
          <p:cNvSpPr txBox="1"/>
          <p:nvPr/>
        </p:nvSpPr>
        <p:spPr>
          <a:xfrm>
            <a:off x="3851920" y="1576509"/>
            <a:ext cx="4824536" cy="2308324"/>
          </a:xfrm>
          <a:prstGeom prst="rect">
            <a:avLst/>
          </a:prstGeom>
          <a:noFill/>
        </p:spPr>
        <p:txBody>
          <a:bodyPr wrap="square" rtlCol="0">
            <a:spAutoFit/>
          </a:bodyPr>
          <a:lstStyle/>
          <a:p>
            <a:pPr marL="285750" indent="-285750">
              <a:buFont typeface="Arial" panose="020B0604020202020204" pitchFamily="34" charset="0"/>
              <a:buChar char="•"/>
            </a:pPr>
            <a:r>
              <a:rPr lang="fr-FR" dirty="0"/>
              <a:t>Discuter de l’intervention avec le jeune</a:t>
            </a:r>
          </a:p>
          <a:p>
            <a:pPr marL="285750" indent="-285750">
              <a:buFont typeface="Arial" panose="020B0604020202020204" pitchFamily="34" charset="0"/>
              <a:buChar char="•"/>
            </a:pPr>
            <a:r>
              <a:rPr lang="fr-FR" dirty="0"/>
              <a:t>Ne pas se présenter à la classe comme l’AESH</a:t>
            </a:r>
          </a:p>
          <a:p>
            <a:pPr marL="285750" indent="-285750">
              <a:buFont typeface="Arial" panose="020B0604020202020204" pitchFamily="34" charset="0"/>
              <a:buChar char="•"/>
            </a:pPr>
            <a:r>
              <a:rPr lang="fr-FR" dirty="0"/>
              <a:t>Discuter avec les enseignants </a:t>
            </a:r>
          </a:p>
          <a:p>
            <a:pPr marL="285750" indent="-285750">
              <a:buFont typeface="Arial" panose="020B0604020202020204" pitchFamily="34" charset="0"/>
              <a:buChar char="•"/>
            </a:pPr>
            <a:r>
              <a:rPr lang="fr-FR" dirty="0"/>
              <a:t>Ne pas parler en même temps que les enseignants en classe</a:t>
            </a:r>
          </a:p>
          <a:p>
            <a:pPr marL="285750" indent="-285750">
              <a:buFont typeface="Arial" panose="020B0604020202020204" pitchFamily="34" charset="0"/>
              <a:buChar char="•"/>
            </a:pPr>
            <a:r>
              <a:rPr lang="fr-FR" dirty="0"/>
              <a:t>Prendre note des consignes des enseignants pour les retransmettre</a:t>
            </a:r>
          </a:p>
          <a:p>
            <a:pPr marL="285750" indent="-285750">
              <a:buFont typeface="Arial" panose="020B0604020202020204" pitchFamily="34" charset="0"/>
              <a:buChar char="•"/>
            </a:pPr>
            <a:r>
              <a:rPr lang="fr-FR" dirty="0"/>
              <a:t>Anticiper / rappeler les règles </a:t>
            </a:r>
          </a:p>
        </p:txBody>
      </p:sp>
      <p:sp>
        <p:nvSpPr>
          <p:cNvPr id="10" name="ZoneTexte 9"/>
          <p:cNvSpPr txBox="1"/>
          <p:nvPr/>
        </p:nvSpPr>
        <p:spPr>
          <a:xfrm>
            <a:off x="1559833" y="4796136"/>
            <a:ext cx="5646674" cy="646331"/>
          </a:xfrm>
          <a:prstGeom prst="rect">
            <a:avLst/>
          </a:prstGeom>
          <a:noFill/>
        </p:spPr>
        <p:txBody>
          <a:bodyPr wrap="square" rtlCol="0">
            <a:spAutoFit/>
          </a:bodyPr>
          <a:lstStyle/>
          <a:p>
            <a:pPr marL="285750" indent="-285750">
              <a:buFont typeface="Arial" panose="020B0604020202020204" pitchFamily="34" charset="0"/>
              <a:buChar char="•"/>
            </a:pPr>
            <a:r>
              <a:rPr lang="fr-FR" dirty="0"/>
              <a:t>Accepter que le jeune ne veuille pas être aider</a:t>
            </a:r>
          </a:p>
          <a:p>
            <a:pPr marL="285750" indent="-285750">
              <a:buFont typeface="Arial" panose="020B0604020202020204" pitchFamily="34" charset="0"/>
              <a:buChar char="•"/>
            </a:pPr>
            <a:r>
              <a:rPr lang="fr-FR" dirty="0"/>
              <a:t>Vous n’êtes pas des « copains »</a:t>
            </a:r>
          </a:p>
        </p:txBody>
      </p:sp>
      <p:sp>
        <p:nvSpPr>
          <p:cNvPr id="11" name="ZoneTexte 10"/>
          <p:cNvSpPr txBox="1"/>
          <p:nvPr/>
        </p:nvSpPr>
        <p:spPr>
          <a:xfrm>
            <a:off x="130898" y="5471967"/>
            <a:ext cx="8964488"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dirty="0"/>
              <a:t>Examens / évaluation : appliquer les consignes prévues MÊME si elles ne sont pas habituelles.</a:t>
            </a:r>
          </a:p>
        </p:txBody>
      </p:sp>
      <p:sp>
        <p:nvSpPr>
          <p:cNvPr id="12" name="ZoneTexte 11"/>
          <p:cNvSpPr txBox="1"/>
          <p:nvPr/>
        </p:nvSpPr>
        <p:spPr>
          <a:xfrm>
            <a:off x="1540658" y="6007061"/>
            <a:ext cx="5342604"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dirty="0"/>
              <a:t>Difficultés de langage : faciliter l’expression de l’élève</a:t>
            </a:r>
          </a:p>
        </p:txBody>
      </p:sp>
      <p:sp>
        <p:nvSpPr>
          <p:cNvPr id="13" name="Triangle isocèle 12"/>
          <p:cNvSpPr/>
          <p:nvPr/>
        </p:nvSpPr>
        <p:spPr>
          <a:xfrm>
            <a:off x="943405" y="6007061"/>
            <a:ext cx="360040" cy="369332"/>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3599893" y="2546005"/>
            <a:ext cx="396043" cy="369332"/>
          </a:xfrm>
          <a:prstGeom prst="rect">
            <a:avLst/>
          </a:prstGeom>
          <a:noFill/>
        </p:spPr>
        <p:txBody>
          <a:bodyPr wrap="square" rtlCol="0">
            <a:spAutoFit/>
          </a:bodyPr>
          <a:lstStyle/>
          <a:p>
            <a:r>
              <a:rPr lang="fr-FR" b="1" dirty="0">
                <a:solidFill>
                  <a:schemeClr val="accent4"/>
                </a:solidFill>
              </a:rPr>
              <a:t>+</a:t>
            </a:r>
          </a:p>
        </p:txBody>
      </p:sp>
      <p:sp>
        <p:nvSpPr>
          <p:cNvPr id="15" name="ZoneTexte 14"/>
          <p:cNvSpPr txBox="1"/>
          <p:nvPr/>
        </p:nvSpPr>
        <p:spPr>
          <a:xfrm flipV="1">
            <a:off x="1089230" y="4934635"/>
            <a:ext cx="350422" cy="369332"/>
          </a:xfrm>
          <a:prstGeom prst="rect">
            <a:avLst/>
          </a:prstGeom>
          <a:noFill/>
        </p:spPr>
        <p:txBody>
          <a:bodyPr wrap="square" rtlCol="0">
            <a:spAutoFit/>
          </a:bodyPr>
          <a:lstStyle/>
          <a:p>
            <a:r>
              <a:rPr lang="fr-FR" b="1" dirty="0">
                <a:solidFill>
                  <a:schemeClr val="accent4"/>
                </a:solidFill>
              </a:rPr>
              <a:t>+</a:t>
            </a:r>
          </a:p>
        </p:txBody>
      </p:sp>
    </p:spTree>
    <p:extLst>
      <p:ext uri="{BB962C8B-B14F-4D97-AF65-F5344CB8AC3E}">
        <p14:creationId xmlns:p14="http://schemas.microsoft.com/office/powerpoint/2010/main" val="261710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1000" fill="hold"/>
                                        <p:tgtEl>
                                          <p:spTgt spid="14"/>
                                        </p:tgtEl>
                                        <p:attrNameLst>
                                          <p:attrName>ppt_w</p:attrName>
                                        </p:attrNameLst>
                                      </p:cBhvr>
                                      <p:tavLst>
                                        <p:tav tm="0">
                                          <p:val>
                                            <p:fltVal val="0"/>
                                          </p:val>
                                        </p:tav>
                                        <p:tav tm="100000">
                                          <p:val>
                                            <p:strVal val="#ppt_w"/>
                                          </p:val>
                                        </p:tav>
                                      </p:tavLst>
                                    </p:anim>
                                    <p:anim calcmode="lin" valueType="num">
                                      <p:cBhvr>
                                        <p:cTn id="33" dur="1000" fill="hold"/>
                                        <p:tgtEl>
                                          <p:spTgt spid="14"/>
                                        </p:tgtEl>
                                        <p:attrNameLst>
                                          <p:attrName>ppt_h</p:attrName>
                                        </p:attrNameLst>
                                      </p:cBhvr>
                                      <p:tavLst>
                                        <p:tav tm="0">
                                          <p:val>
                                            <p:fltVal val="0"/>
                                          </p:val>
                                        </p:tav>
                                        <p:tav tm="100000">
                                          <p:val>
                                            <p:strVal val="#ppt_h"/>
                                          </p:val>
                                        </p:tav>
                                      </p:tavLst>
                                    </p:anim>
                                    <p:anim calcmode="lin" valueType="num">
                                      <p:cBhvr>
                                        <p:cTn id="34" dur="1000" fill="hold"/>
                                        <p:tgtEl>
                                          <p:spTgt spid="14"/>
                                        </p:tgtEl>
                                        <p:attrNameLst>
                                          <p:attrName>style.rotation</p:attrName>
                                        </p:attrNameLst>
                                      </p:cBhvr>
                                      <p:tavLst>
                                        <p:tav tm="0">
                                          <p:val>
                                            <p:fltVal val="90"/>
                                          </p:val>
                                        </p:tav>
                                        <p:tav tm="100000">
                                          <p:val>
                                            <p:fltVal val="0"/>
                                          </p:val>
                                        </p:tav>
                                      </p:tavLst>
                                    </p:anim>
                                    <p:animEffect transition="in" filter="fade">
                                      <p:cBhvr>
                                        <p:cTn id="35" dur="10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p:cTn id="40" dur="500" fill="hold"/>
                                        <p:tgtEl>
                                          <p:spTgt spid="7"/>
                                        </p:tgtEl>
                                        <p:attrNameLst>
                                          <p:attrName>ppt_w</p:attrName>
                                        </p:attrNameLst>
                                      </p:cBhvr>
                                      <p:tavLst>
                                        <p:tav tm="0">
                                          <p:val>
                                            <p:fltVal val="0"/>
                                          </p:val>
                                        </p:tav>
                                        <p:tav tm="100000">
                                          <p:val>
                                            <p:strVal val="#ppt_w"/>
                                          </p:val>
                                        </p:tav>
                                      </p:tavLst>
                                    </p:anim>
                                    <p:anim calcmode="lin" valueType="num">
                                      <p:cBhvr>
                                        <p:cTn id="41" dur="500" fill="hold"/>
                                        <p:tgtEl>
                                          <p:spTgt spid="7"/>
                                        </p:tgtEl>
                                        <p:attrNameLst>
                                          <p:attrName>ppt_h</p:attrName>
                                        </p:attrNameLst>
                                      </p:cBhvr>
                                      <p:tavLst>
                                        <p:tav tm="0">
                                          <p:val>
                                            <p:fltVal val="0"/>
                                          </p:val>
                                        </p:tav>
                                        <p:tav tm="100000">
                                          <p:val>
                                            <p:strVal val="#ppt_h"/>
                                          </p:val>
                                        </p:tav>
                                      </p:tavLst>
                                    </p:anim>
                                    <p:animEffect transition="in" filter="fade">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1000"/>
                                        <p:tgtEl>
                                          <p:spTgt spid="5"/>
                                        </p:tgtEl>
                                      </p:cBhvr>
                                    </p:animEffect>
                                    <p:anim calcmode="lin" valueType="num">
                                      <p:cBhvr>
                                        <p:cTn id="48" dur="1000" fill="hold"/>
                                        <p:tgtEl>
                                          <p:spTgt spid="5"/>
                                        </p:tgtEl>
                                        <p:attrNameLst>
                                          <p:attrName>ppt_x</p:attrName>
                                        </p:attrNameLst>
                                      </p:cBhvr>
                                      <p:tavLst>
                                        <p:tav tm="0">
                                          <p:val>
                                            <p:strVal val="#ppt_x"/>
                                          </p:val>
                                        </p:tav>
                                        <p:tav tm="100000">
                                          <p:val>
                                            <p:strVal val="#ppt_x"/>
                                          </p:val>
                                        </p:tav>
                                      </p:tavLst>
                                    </p:anim>
                                    <p:anim calcmode="lin" valueType="num">
                                      <p:cBhvr>
                                        <p:cTn id="4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 calcmode="lin" valueType="num">
                                      <p:cBhvr>
                                        <p:cTn id="54" dur="1000" fill="hold"/>
                                        <p:tgtEl>
                                          <p:spTgt spid="15"/>
                                        </p:tgtEl>
                                        <p:attrNameLst>
                                          <p:attrName>ppt_w</p:attrName>
                                        </p:attrNameLst>
                                      </p:cBhvr>
                                      <p:tavLst>
                                        <p:tav tm="0">
                                          <p:val>
                                            <p:fltVal val="0"/>
                                          </p:val>
                                        </p:tav>
                                        <p:tav tm="100000">
                                          <p:val>
                                            <p:strVal val="#ppt_w"/>
                                          </p:val>
                                        </p:tav>
                                      </p:tavLst>
                                    </p:anim>
                                    <p:anim calcmode="lin" valueType="num">
                                      <p:cBhvr>
                                        <p:cTn id="55" dur="1000" fill="hold"/>
                                        <p:tgtEl>
                                          <p:spTgt spid="15"/>
                                        </p:tgtEl>
                                        <p:attrNameLst>
                                          <p:attrName>ppt_h</p:attrName>
                                        </p:attrNameLst>
                                      </p:cBhvr>
                                      <p:tavLst>
                                        <p:tav tm="0">
                                          <p:val>
                                            <p:fltVal val="0"/>
                                          </p:val>
                                        </p:tav>
                                        <p:tav tm="100000">
                                          <p:val>
                                            <p:strVal val="#ppt_h"/>
                                          </p:val>
                                        </p:tav>
                                      </p:tavLst>
                                    </p:anim>
                                    <p:anim calcmode="lin" valueType="num">
                                      <p:cBhvr>
                                        <p:cTn id="56" dur="1000" fill="hold"/>
                                        <p:tgtEl>
                                          <p:spTgt spid="15"/>
                                        </p:tgtEl>
                                        <p:attrNameLst>
                                          <p:attrName>style.rotation</p:attrName>
                                        </p:attrNameLst>
                                      </p:cBhvr>
                                      <p:tavLst>
                                        <p:tav tm="0">
                                          <p:val>
                                            <p:fltVal val="90"/>
                                          </p:val>
                                        </p:tav>
                                        <p:tav tm="100000">
                                          <p:val>
                                            <p:fltVal val="0"/>
                                          </p:val>
                                        </p:tav>
                                      </p:tavLst>
                                    </p:anim>
                                    <p:animEffect transition="in" filter="fade">
                                      <p:cBhvr>
                                        <p:cTn id="57" dur="10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p:cTn id="62" dur="500" fill="hold"/>
                                        <p:tgtEl>
                                          <p:spTgt spid="10"/>
                                        </p:tgtEl>
                                        <p:attrNameLst>
                                          <p:attrName>ppt_w</p:attrName>
                                        </p:attrNameLst>
                                      </p:cBhvr>
                                      <p:tavLst>
                                        <p:tav tm="0">
                                          <p:val>
                                            <p:fltVal val="0"/>
                                          </p:val>
                                        </p:tav>
                                        <p:tav tm="100000">
                                          <p:val>
                                            <p:strVal val="#ppt_w"/>
                                          </p:val>
                                        </p:tav>
                                      </p:tavLst>
                                    </p:anim>
                                    <p:anim calcmode="lin" valueType="num">
                                      <p:cBhvr>
                                        <p:cTn id="63" dur="500" fill="hold"/>
                                        <p:tgtEl>
                                          <p:spTgt spid="10"/>
                                        </p:tgtEl>
                                        <p:attrNameLst>
                                          <p:attrName>ppt_h</p:attrName>
                                        </p:attrNameLst>
                                      </p:cBhvr>
                                      <p:tavLst>
                                        <p:tav tm="0">
                                          <p:val>
                                            <p:fltVal val="0"/>
                                          </p:val>
                                        </p:tav>
                                        <p:tav tm="100000">
                                          <p:val>
                                            <p:strVal val="#ppt_h"/>
                                          </p:val>
                                        </p:tav>
                                      </p:tavLst>
                                    </p:anim>
                                    <p:animEffect transition="in" filter="fade">
                                      <p:cBhvr>
                                        <p:cTn id="64" dur="500"/>
                                        <p:tgtEl>
                                          <p:spTgt spid="10"/>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1"/>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10" grpId="0"/>
      <p:bldP spid="11" grpId="0" animBg="1"/>
      <p:bldP spid="12" grpId="0" animBg="1"/>
      <p:bldP spid="13" grpId="0" animBg="1"/>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6CDC1E5-B4C8-48D7-ACF8-E0089981F742}"/>
              </a:ext>
            </a:extLst>
          </p:cNvPr>
          <p:cNvSpPr txBox="1"/>
          <p:nvPr/>
        </p:nvSpPr>
        <p:spPr>
          <a:xfrm>
            <a:off x="683568" y="692696"/>
            <a:ext cx="8136904" cy="769441"/>
          </a:xfrm>
          <a:prstGeom prst="rect">
            <a:avLst/>
          </a:prstGeom>
          <a:noFill/>
        </p:spPr>
        <p:txBody>
          <a:bodyPr wrap="square" rtlCol="0">
            <a:spAutoFit/>
          </a:bodyPr>
          <a:lstStyle/>
          <a:p>
            <a:pPr algn="ctr"/>
            <a:r>
              <a:rPr lang="fr-FR" sz="4400" u="sng" dirty="0"/>
              <a:t>PARTICIPATION AUX ESS</a:t>
            </a:r>
          </a:p>
        </p:txBody>
      </p:sp>
      <p:sp>
        <p:nvSpPr>
          <p:cNvPr id="3" name="ZoneTexte 2">
            <a:extLst>
              <a:ext uri="{FF2B5EF4-FFF2-40B4-BE49-F238E27FC236}">
                <a16:creationId xmlns:a16="http://schemas.microsoft.com/office/drawing/2014/main" id="{1CD9CD55-A41B-4026-AE6B-19747658EEC0}"/>
              </a:ext>
            </a:extLst>
          </p:cNvPr>
          <p:cNvSpPr txBox="1"/>
          <p:nvPr/>
        </p:nvSpPr>
        <p:spPr>
          <a:xfrm>
            <a:off x="503548" y="1941919"/>
            <a:ext cx="8136904" cy="4216539"/>
          </a:xfrm>
          <a:prstGeom prst="rect">
            <a:avLst/>
          </a:prstGeom>
          <a:noFill/>
        </p:spPr>
        <p:txBody>
          <a:bodyPr wrap="square" rtlCol="0">
            <a:spAutoFit/>
          </a:bodyPr>
          <a:lstStyle/>
          <a:p>
            <a:pPr algn="ctr"/>
            <a:r>
              <a:rPr lang="fr-FR" sz="2800" dirty="0"/>
              <a:t>L’AESH fait partie de l’équipe éducative. Il est  invité à l’Equipe de Suivi de la Scolarité de droit.</a:t>
            </a:r>
          </a:p>
          <a:p>
            <a:pPr algn="ctr"/>
            <a:endParaRPr lang="fr-FR" sz="2800" dirty="0"/>
          </a:p>
          <a:p>
            <a:pPr algn="ctr"/>
            <a:r>
              <a:rPr lang="fr-FR" sz="2800" dirty="0"/>
              <a:t>L’AESH fait part de ses observations (</a:t>
            </a:r>
            <a:r>
              <a:rPr lang="fr-FR" sz="2800" dirty="0" err="1"/>
              <a:t>cf</a:t>
            </a:r>
            <a:r>
              <a:rPr lang="fr-FR" sz="2800" dirty="0"/>
              <a:t> grille d’observation https://</a:t>
            </a:r>
            <a:r>
              <a:rPr lang="fr-FR" sz="2800" dirty="0">
                <a:hlinkClick r:id="rId2"/>
              </a:rPr>
              <a:t>Document-daide-a-la-preparation-dune-ESS</a:t>
            </a:r>
            <a:r>
              <a:rPr lang="fr-FR" sz="2800" dirty="0"/>
              <a:t>+ </a:t>
            </a:r>
            <a:r>
              <a:rPr lang="fr-FR" sz="2800" dirty="0">
                <a:hlinkClick r:id="rId3"/>
              </a:rPr>
              <a:t>bilan-AESH-pour-ESS</a:t>
            </a:r>
            <a:r>
              <a:rPr lang="fr-FR" sz="2800" dirty="0"/>
              <a:t>).</a:t>
            </a:r>
          </a:p>
          <a:p>
            <a:pPr algn="ctr"/>
            <a:endParaRPr lang="fr-FR" sz="2800" dirty="0"/>
          </a:p>
          <a:p>
            <a:pPr algn="ctr"/>
            <a:r>
              <a:rPr lang="fr-FR" sz="2800" dirty="0"/>
              <a:t>L’AESH contribue à la complétude du GEVASCO réexamen </a:t>
            </a:r>
            <a:r>
              <a:rPr lang="fr-FR" sz="2800" dirty="0">
                <a:hlinkClick r:id="rId4"/>
              </a:rPr>
              <a:t>GEVASCO </a:t>
            </a:r>
            <a:r>
              <a:rPr lang="fr-FR" sz="2800" dirty="0" err="1">
                <a:hlinkClick r:id="rId4"/>
              </a:rPr>
              <a:t>Reexamen</a:t>
            </a:r>
            <a:endParaRPr lang="fr-FR" sz="2800" dirty="0"/>
          </a:p>
          <a:p>
            <a:pPr algn="ctr"/>
            <a:endParaRPr lang="fr-FR" sz="1600" dirty="0"/>
          </a:p>
        </p:txBody>
      </p:sp>
    </p:spTree>
    <p:extLst>
      <p:ext uri="{BB962C8B-B14F-4D97-AF65-F5344CB8AC3E}">
        <p14:creationId xmlns:p14="http://schemas.microsoft.com/office/powerpoint/2010/main" val="3833805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6E6BAD-3932-5221-2B3D-F21925F27D34}"/>
              </a:ext>
            </a:extLst>
          </p:cNvPr>
          <p:cNvSpPr>
            <a:spLocks noGrp="1"/>
          </p:cNvSpPr>
          <p:nvPr>
            <p:ph type="ctrTitle"/>
          </p:nvPr>
        </p:nvSpPr>
        <p:spPr>
          <a:xfrm>
            <a:off x="685800" y="908721"/>
            <a:ext cx="7772400" cy="2691730"/>
          </a:xfrm>
        </p:spPr>
        <p:txBody>
          <a:bodyPr>
            <a:normAutofit/>
          </a:bodyPr>
          <a:lstStyle/>
          <a:p>
            <a:r>
              <a:rPr lang="fr-FR" dirty="0"/>
              <a:t>QUELQUES OUTILS que vous retrouvez sur le site </a:t>
            </a:r>
            <a:r>
              <a:rPr lang="fr-FR" dirty="0">
                <a:hlinkClick r:id="rId2"/>
              </a:rPr>
              <a:t>https://ienwat.etab.ac-lille.fr/</a:t>
            </a:r>
            <a:endParaRPr lang="fr-FR" dirty="0"/>
          </a:p>
        </p:txBody>
      </p:sp>
      <p:sp>
        <p:nvSpPr>
          <p:cNvPr id="3" name="Sous-titre 2">
            <a:extLst>
              <a:ext uri="{FF2B5EF4-FFF2-40B4-BE49-F238E27FC236}">
                <a16:creationId xmlns:a16="http://schemas.microsoft.com/office/drawing/2014/main" id="{5EC94CD3-21F2-B102-15A8-7D5E6FF9311D}"/>
              </a:ext>
            </a:extLst>
          </p:cNvPr>
          <p:cNvSpPr>
            <a:spLocks noGrp="1"/>
          </p:cNvSpPr>
          <p:nvPr>
            <p:ph type="subTitle" idx="1"/>
          </p:nvPr>
        </p:nvSpPr>
        <p:spPr/>
        <p:txBody>
          <a:bodyPr>
            <a:normAutofit/>
          </a:bodyPr>
          <a:lstStyle/>
          <a:p>
            <a:r>
              <a:rPr lang="fr-FR" dirty="0">
                <a:hlinkClick r:id="rId3"/>
              </a:rPr>
              <a:t>CAP ECOLE INCLUSIVE</a:t>
            </a:r>
            <a:endParaRPr lang="fr-FR" dirty="0"/>
          </a:p>
          <a:p>
            <a:r>
              <a:rPr lang="fr-FR" dirty="0">
                <a:hlinkClick r:id="rId4"/>
              </a:rPr>
              <a:t>site AESH : Les outils</a:t>
            </a:r>
            <a:endParaRPr lang="fr-FR" dirty="0"/>
          </a:p>
        </p:txBody>
      </p:sp>
    </p:spTree>
    <p:extLst>
      <p:ext uri="{BB962C8B-B14F-4D97-AF65-F5344CB8AC3E}">
        <p14:creationId xmlns:p14="http://schemas.microsoft.com/office/powerpoint/2010/main" val="2828900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a:extLst>
              <a:ext uri="{FF2B5EF4-FFF2-40B4-BE49-F238E27FC236}">
                <a16:creationId xmlns:a16="http://schemas.microsoft.com/office/drawing/2014/main" id="{BBB17F5D-BB54-482D-8816-E9B925EAD5D1}"/>
              </a:ext>
            </a:extLst>
          </p:cNvPr>
          <p:cNvSpPr txBox="1">
            <a:spLocks noGrp="1"/>
          </p:cNvSpPr>
          <p:nvPr>
            <p:ph type="subTitle" idx="4294967295"/>
          </p:nvPr>
        </p:nvSpPr>
        <p:spPr>
          <a:xfrm>
            <a:off x="457200" y="1196752"/>
            <a:ext cx="8229600" cy="5164491"/>
          </a:xfrm>
        </p:spPr>
        <p:txBody>
          <a:bodyPr>
            <a:spAutoFit/>
          </a:bodyPr>
          <a:lstStyle/>
          <a:p>
            <a:pPr lvl="0" algn="l">
              <a:buSzPct val="45000"/>
              <a:buFont typeface="StarSymbol"/>
              <a:buChar char="●"/>
            </a:pPr>
            <a:r>
              <a:rPr lang="fr-FR" sz="2400" dirty="0"/>
              <a:t>L'AESH ne doit jamais porter de jugement de valeur que ce soit envers les enseignants, les enfants, les parents</a:t>
            </a:r>
          </a:p>
          <a:p>
            <a:pPr lvl="0" algn="l">
              <a:buSzPct val="45000"/>
              <a:buFont typeface="StarSymbol"/>
              <a:buChar char="●"/>
            </a:pPr>
            <a:r>
              <a:rPr lang="fr-FR" sz="2400" dirty="0"/>
              <a:t>L’information n'est pas de la curiosité. Vous n'avez pas nécessairement à connaître les origines des difficultés, leurs implications médicales... </a:t>
            </a:r>
            <a:r>
              <a:rPr lang="fr-FR" sz="2400" dirty="0">
                <a:solidFill>
                  <a:srgbClr val="00FF66"/>
                </a:solidFill>
              </a:rPr>
              <a:t>vous êtes là pour faciliter la mise en œuvre des adaptations</a:t>
            </a:r>
          </a:p>
          <a:p>
            <a:pPr lvl="0" algn="l">
              <a:buSzPct val="45000"/>
              <a:buFont typeface="StarSymbol"/>
              <a:buChar char="●"/>
            </a:pPr>
            <a:r>
              <a:rPr lang="fr-FR" sz="2400" dirty="0"/>
              <a:t>Les échanges avec les familles doivent toujours se faire sous contrôle d’un enseignant, du directeur d’école ou d’un personnel de direction dans les collèges ou lycées</a:t>
            </a:r>
            <a:r>
              <a:rPr lang="fr-FR" sz="2400" u="sng" dirty="0">
                <a:solidFill>
                  <a:srgbClr val="00B0F0"/>
                </a:solidFill>
              </a:rPr>
              <a:t>. Les AVS n’ont pas à communiquer leurs coordonnées personnelles (téléphone, adresse) aux familles, y compris aux parents de l’élève accompagné. </a:t>
            </a:r>
            <a:r>
              <a:rPr lang="fr-FR" sz="2400" dirty="0"/>
              <a:t>Ils n’ont pas à prévenir directement les familles en cas d’absence</a:t>
            </a:r>
            <a:r>
              <a:rPr lang="fr-FR" dirty="0"/>
              <a:t>.</a:t>
            </a:r>
          </a:p>
        </p:txBody>
      </p:sp>
      <p:sp>
        <p:nvSpPr>
          <p:cNvPr id="3" name="Titre 2">
            <a:extLst>
              <a:ext uri="{FF2B5EF4-FFF2-40B4-BE49-F238E27FC236}">
                <a16:creationId xmlns:a16="http://schemas.microsoft.com/office/drawing/2014/main" id="{5964D739-CA64-437D-A37F-2D8CBA1BE08D}"/>
              </a:ext>
            </a:extLst>
          </p:cNvPr>
          <p:cNvSpPr txBox="1">
            <a:spLocks noGrp="1"/>
          </p:cNvSpPr>
          <p:nvPr>
            <p:ph type="title" idx="4294967295"/>
          </p:nvPr>
        </p:nvSpPr>
        <p:spPr>
          <a:xfrm>
            <a:off x="457200" y="274638"/>
            <a:ext cx="7787208" cy="634082"/>
          </a:xfrm>
        </p:spPr>
        <p:txBody>
          <a:bodyPr>
            <a:normAutofit fontScale="90000"/>
          </a:bodyPr>
          <a:lstStyle/>
          <a:p>
            <a:pPr lvl="0"/>
            <a:r>
              <a:rPr lang="fr-FR" sz="3600" u="sng" dirty="0"/>
              <a:t>Conclusion</a:t>
            </a:r>
          </a:p>
        </p:txBody>
      </p:sp>
    </p:spTree>
    <p:extLst>
      <p:ext uri="{BB962C8B-B14F-4D97-AF65-F5344CB8AC3E}">
        <p14:creationId xmlns:p14="http://schemas.microsoft.com/office/powerpoint/2010/main" val="2000125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D38A72-43A2-6E4A-AF00-7C8559FC1DA3}"/>
              </a:ext>
            </a:extLst>
          </p:cNvPr>
          <p:cNvSpPr>
            <a:spLocks noGrp="1"/>
          </p:cNvSpPr>
          <p:nvPr>
            <p:ph type="title"/>
          </p:nvPr>
        </p:nvSpPr>
        <p:spPr>
          <a:xfrm>
            <a:off x="899592" y="260648"/>
            <a:ext cx="7886700" cy="994172"/>
          </a:xfrm>
        </p:spPr>
        <p:txBody>
          <a:bodyPr>
            <a:normAutofit fontScale="90000"/>
          </a:bodyPr>
          <a:lstStyle/>
          <a:p>
            <a:pPr algn="ctr"/>
            <a:r>
              <a:rPr lang="fr-FR" dirty="0"/>
              <a:t>CADRE DE TRAVAIL </a:t>
            </a:r>
            <a:r>
              <a:rPr lang="fr-FR" dirty="0">
                <a:hlinkClick r:id="rId2"/>
              </a:rPr>
              <a:t>GUIDE DES AESH 2021</a:t>
            </a:r>
            <a:endParaRPr lang="fr-FR" dirty="0"/>
          </a:p>
        </p:txBody>
      </p:sp>
      <p:sp>
        <p:nvSpPr>
          <p:cNvPr id="3" name="Espace réservé du contenu 2">
            <a:extLst>
              <a:ext uri="{FF2B5EF4-FFF2-40B4-BE49-F238E27FC236}">
                <a16:creationId xmlns:a16="http://schemas.microsoft.com/office/drawing/2014/main" id="{7D2B4449-6EC6-7E40-89CD-0A0519CE2D55}"/>
              </a:ext>
            </a:extLst>
          </p:cNvPr>
          <p:cNvSpPr>
            <a:spLocks noGrp="1"/>
          </p:cNvSpPr>
          <p:nvPr>
            <p:ph idx="1"/>
          </p:nvPr>
        </p:nvSpPr>
        <p:spPr>
          <a:xfrm>
            <a:off x="0" y="1653522"/>
            <a:ext cx="9144000" cy="3263504"/>
          </a:xfrm>
        </p:spPr>
        <p:txBody>
          <a:bodyPr>
            <a:normAutofit fontScale="92500" lnSpcReduction="20000"/>
          </a:bodyPr>
          <a:lstStyle/>
          <a:p>
            <a:pPr marL="0" indent="0">
              <a:buNone/>
            </a:pPr>
            <a:r>
              <a:rPr lang="fr-FR" dirty="0"/>
              <a:t>Le guide pratique est à disposition sur le site de la circonscription de Wattrelos (onglet AESH) : </a:t>
            </a:r>
            <a:r>
              <a:rPr lang="fr-FR" dirty="0">
                <a:hlinkClick r:id="rId3"/>
              </a:rPr>
              <a:t>https://ienwat.etab.ac-lille.fr </a:t>
            </a:r>
            <a:endParaRPr lang="fr-FR" dirty="0"/>
          </a:p>
          <a:p>
            <a:pPr marL="0" indent="0">
              <a:buNone/>
            </a:pPr>
            <a:r>
              <a:rPr lang="fr-FR" dirty="0"/>
              <a:t>             </a:t>
            </a:r>
            <a:r>
              <a:rPr lang="fr-FR" sz="1500" dirty="0"/>
              <a:t>une seule petite modification par rapport aux informations de ce guide : les justificatifs liés aux absences sont à envoyer à l’inspection et non pas sur la boite mail du PIAL. </a:t>
            </a:r>
          </a:p>
          <a:p>
            <a:pPr marL="0" indent="0">
              <a:buNone/>
            </a:pPr>
            <a:endParaRPr lang="fr-FR" dirty="0"/>
          </a:p>
          <a:p>
            <a:pPr>
              <a:buFontTx/>
              <a:buChar char="-"/>
            </a:pPr>
            <a:r>
              <a:rPr lang="fr-FR" dirty="0"/>
              <a:t>Sous la responsabilité du PIAL d’un point de vue hiérarchique</a:t>
            </a:r>
          </a:p>
          <a:p>
            <a:pPr>
              <a:buFontTx/>
              <a:buChar char="-"/>
            </a:pPr>
            <a:r>
              <a:rPr lang="fr-FR" dirty="0"/>
              <a:t>Sous la responsabilité fonctionnelle du directeur ou du chef d’établissement</a:t>
            </a:r>
          </a:p>
          <a:p>
            <a:pPr>
              <a:buFontTx/>
              <a:buChar char="-"/>
            </a:pPr>
            <a:r>
              <a:rPr lang="fr-FR" dirty="0"/>
              <a:t>Sous la responsabilité pédagogique de l’enseignant de la classe</a:t>
            </a:r>
          </a:p>
        </p:txBody>
      </p:sp>
      <p:cxnSp>
        <p:nvCxnSpPr>
          <p:cNvPr id="5" name="Connecteur droit avec flèche 4">
            <a:extLst>
              <a:ext uri="{FF2B5EF4-FFF2-40B4-BE49-F238E27FC236}">
                <a16:creationId xmlns:a16="http://schemas.microsoft.com/office/drawing/2014/main" id="{686DBA69-351C-1546-BD82-DA385E9A9F36}"/>
              </a:ext>
            </a:extLst>
          </p:cNvPr>
          <p:cNvCxnSpPr/>
          <p:nvPr/>
        </p:nvCxnSpPr>
        <p:spPr>
          <a:xfrm>
            <a:off x="208345" y="2489281"/>
            <a:ext cx="5121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9461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D38A72-43A2-6E4A-AF00-7C8559FC1DA3}"/>
              </a:ext>
            </a:extLst>
          </p:cNvPr>
          <p:cNvSpPr>
            <a:spLocks noGrp="1"/>
          </p:cNvSpPr>
          <p:nvPr>
            <p:ph type="title"/>
          </p:nvPr>
        </p:nvSpPr>
        <p:spPr>
          <a:xfrm>
            <a:off x="0" y="857251"/>
            <a:ext cx="7886700" cy="994172"/>
          </a:xfrm>
        </p:spPr>
        <p:txBody>
          <a:bodyPr/>
          <a:lstStyle/>
          <a:p>
            <a:r>
              <a:rPr lang="fr-FR" dirty="0"/>
              <a:t>CADRE DE TRAVAIL</a:t>
            </a:r>
          </a:p>
        </p:txBody>
      </p:sp>
      <p:sp>
        <p:nvSpPr>
          <p:cNvPr id="3" name="Espace réservé du contenu 2">
            <a:extLst>
              <a:ext uri="{FF2B5EF4-FFF2-40B4-BE49-F238E27FC236}">
                <a16:creationId xmlns:a16="http://schemas.microsoft.com/office/drawing/2014/main" id="{7D2B4449-6EC6-7E40-89CD-0A0519CE2D55}"/>
              </a:ext>
            </a:extLst>
          </p:cNvPr>
          <p:cNvSpPr>
            <a:spLocks noGrp="1"/>
          </p:cNvSpPr>
          <p:nvPr>
            <p:ph idx="1"/>
          </p:nvPr>
        </p:nvSpPr>
        <p:spPr>
          <a:xfrm>
            <a:off x="0" y="1653522"/>
            <a:ext cx="9144000" cy="3263504"/>
          </a:xfrm>
        </p:spPr>
        <p:txBody>
          <a:bodyPr>
            <a:normAutofit fontScale="85000" lnSpcReduction="10000"/>
          </a:bodyPr>
          <a:lstStyle/>
          <a:p>
            <a:pPr algn="just">
              <a:buFontTx/>
              <a:buChar char="-"/>
            </a:pPr>
            <a:r>
              <a:rPr lang="fr-FR" dirty="0"/>
              <a:t>Interventions possibles sur l’ensemble des établissements du PIAL</a:t>
            </a:r>
          </a:p>
          <a:p>
            <a:pPr marL="0" indent="0" algn="just">
              <a:buNone/>
            </a:pPr>
            <a:endParaRPr lang="fr-FR" dirty="0"/>
          </a:p>
          <a:p>
            <a:pPr algn="just">
              <a:buFontTx/>
              <a:buChar char="-"/>
            </a:pPr>
            <a:r>
              <a:rPr lang="fr-FR" dirty="0"/>
              <a:t>Accompagnement uniquement pour des élèves qui ont reçu une notification de la MDPH</a:t>
            </a:r>
          </a:p>
          <a:p>
            <a:pPr marL="0" indent="0" algn="just">
              <a:buNone/>
            </a:pPr>
            <a:endParaRPr lang="fr-FR" dirty="0"/>
          </a:p>
          <a:p>
            <a:pPr algn="just">
              <a:buFontTx/>
              <a:buChar char="-"/>
            </a:pPr>
            <a:r>
              <a:rPr lang="fr-FR" dirty="0"/>
              <a:t>Possibilité, selon les besoins des élèves notifiés et des évolutions de ces notifications, de changer d’emploi du temps voire même d’établissement en cours d’année (de manière temporaire ou définitive pour l’année scolaire en cours)</a:t>
            </a:r>
          </a:p>
        </p:txBody>
      </p:sp>
    </p:spTree>
    <p:extLst>
      <p:ext uri="{BB962C8B-B14F-4D97-AF65-F5344CB8AC3E}">
        <p14:creationId xmlns:p14="http://schemas.microsoft.com/office/powerpoint/2010/main" val="3227143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38616899-4570-F640-A989-CE96F103669A}"/>
              </a:ext>
            </a:extLst>
          </p:cNvPr>
          <p:cNvSpPr txBox="1"/>
          <p:nvPr/>
        </p:nvSpPr>
        <p:spPr>
          <a:xfrm>
            <a:off x="0" y="857250"/>
            <a:ext cx="9144000" cy="553998"/>
          </a:xfrm>
          <a:prstGeom prst="rect">
            <a:avLst/>
          </a:prstGeom>
          <a:noFill/>
        </p:spPr>
        <p:txBody>
          <a:bodyPr wrap="square" rtlCol="0">
            <a:spAutoFit/>
          </a:bodyPr>
          <a:lstStyle/>
          <a:p>
            <a:r>
              <a:rPr lang="fr-FR" sz="3000" dirty="0"/>
              <a:t>LES ABSENCES</a:t>
            </a:r>
          </a:p>
        </p:txBody>
      </p:sp>
      <p:graphicFrame>
        <p:nvGraphicFramePr>
          <p:cNvPr id="10" name="Tableau 9">
            <a:extLst>
              <a:ext uri="{FF2B5EF4-FFF2-40B4-BE49-F238E27FC236}">
                <a16:creationId xmlns:a16="http://schemas.microsoft.com/office/drawing/2014/main" id="{162C15DC-041A-FA48-956C-2F7191B47C3A}"/>
              </a:ext>
            </a:extLst>
          </p:cNvPr>
          <p:cNvGraphicFramePr>
            <a:graphicFrameLocks noGrp="1"/>
          </p:cNvGraphicFramePr>
          <p:nvPr/>
        </p:nvGraphicFramePr>
        <p:xfrm>
          <a:off x="103330" y="1301355"/>
          <a:ext cx="8937342" cy="4629484"/>
        </p:xfrm>
        <a:graphic>
          <a:graphicData uri="http://schemas.openxmlformats.org/drawingml/2006/table">
            <a:tbl>
              <a:tblPr firstRow="1" bandRow="1">
                <a:tableStyleId>{5C22544A-7EE6-4342-B048-85BDC9FD1C3A}</a:tableStyleId>
              </a:tblPr>
              <a:tblGrid>
                <a:gridCol w="1235180">
                  <a:extLst>
                    <a:ext uri="{9D8B030D-6E8A-4147-A177-3AD203B41FA5}">
                      <a16:colId xmlns:a16="http://schemas.microsoft.com/office/drawing/2014/main" val="3734666124"/>
                    </a:ext>
                  </a:extLst>
                </a:gridCol>
                <a:gridCol w="3843212">
                  <a:extLst>
                    <a:ext uri="{9D8B030D-6E8A-4147-A177-3AD203B41FA5}">
                      <a16:colId xmlns:a16="http://schemas.microsoft.com/office/drawing/2014/main" val="2237170768"/>
                    </a:ext>
                  </a:extLst>
                </a:gridCol>
                <a:gridCol w="3858950">
                  <a:extLst>
                    <a:ext uri="{9D8B030D-6E8A-4147-A177-3AD203B41FA5}">
                      <a16:colId xmlns:a16="http://schemas.microsoft.com/office/drawing/2014/main" val="3258788001"/>
                    </a:ext>
                  </a:extLst>
                </a:gridCol>
              </a:tblGrid>
              <a:tr h="617220">
                <a:tc>
                  <a:txBody>
                    <a:bodyPr/>
                    <a:lstStyle/>
                    <a:p>
                      <a:endParaRPr lang="fr-FR" sz="1400" dirty="0"/>
                    </a:p>
                  </a:txBody>
                  <a:tcPr marL="68580" marR="68580" marT="34290" marB="34290"/>
                </a:tc>
                <a:tc>
                  <a:txBody>
                    <a:bodyPr/>
                    <a:lstStyle/>
                    <a:p>
                      <a:pPr algn="ctr"/>
                      <a:r>
                        <a:rPr lang="fr-FR" sz="2400" dirty="0"/>
                        <a:t>MALADIE</a:t>
                      </a:r>
                      <a:endParaRPr lang="fr-FR" sz="1800" dirty="0"/>
                    </a:p>
                  </a:txBody>
                  <a:tcPr marL="68580" marR="68580" marT="34290" marB="34290" anchor="ctr"/>
                </a:tc>
                <a:tc>
                  <a:txBody>
                    <a:bodyPr/>
                    <a:lstStyle/>
                    <a:p>
                      <a:pPr algn="ctr"/>
                      <a:r>
                        <a:rPr lang="fr-FR" sz="2400" dirty="0"/>
                        <a:t>AUTRE MOTIF</a:t>
                      </a:r>
                    </a:p>
                    <a:p>
                      <a:pPr algn="ctr"/>
                      <a:r>
                        <a:rPr lang="fr-FR" sz="1200" dirty="0"/>
                        <a:t>(enfant malade, rendez-vous médical, décès, formation, …)</a:t>
                      </a:r>
                    </a:p>
                  </a:txBody>
                  <a:tcPr marL="68580" marR="68580" marT="34290" marB="34290" anchor="ctr"/>
                </a:tc>
                <a:extLst>
                  <a:ext uri="{0D108BD9-81ED-4DB2-BD59-A6C34878D82A}">
                    <a16:rowId xmlns:a16="http://schemas.microsoft.com/office/drawing/2014/main" val="1238489549"/>
                  </a:ext>
                </a:extLst>
              </a:tr>
              <a:tr h="1110995">
                <a:tc>
                  <a:txBody>
                    <a:bodyPr/>
                    <a:lstStyle/>
                    <a:p>
                      <a:pPr algn="ctr"/>
                      <a:r>
                        <a:rPr lang="fr-FR" sz="1100" dirty="0" err="1"/>
                        <a:t>Démacrche</a:t>
                      </a:r>
                      <a:endParaRPr lang="fr-FR" sz="1100" dirty="0"/>
                    </a:p>
                  </a:txBody>
                  <a:tcPr marL="68580" marR="68580" marT="34290" marB="34290" anchor="ctr"/>
                </a:tc>
                <a:tc>
                  <a:txBody>
                    <a:bodyPr/>
                    <a:lstStyle/>
                    <a:p>
                      <a:pPr marL="342900" indent="-342900">
                        <a:buAutoNum type="arabicPeriod"/>
                      </a:pPr>
                      <a:r>
                        <a:rPr lang="fr-FR" sz="1100" dirty="0"/>
                        <a:t>Je préviens au plus vite le directeur de l’établissement dans lequel je travaille</a:t>
                      </a:r>
                    </a:p>
                    <a:p>
                      <a:pPr marL="342900" indent="-342900">
                        <a:buAutoNum type="arabicPeriod"/>
                      </a:pPr>
                      <a:r>
                        <a:rPr lang="fr-FR" sz="1100" dirty="0"/>
                        <a:t>Je préviens l’enseignant avec qui je travaille (si j’ai ses coordonnées)</a:t>
                      </a:r>
                    </a:p>
                  </a:txBody>
                  <a:tcPr marL="68580" marR="68580" marT="34290" marB="34290"/>
                </a:tc>
                <a:tc>
                  <a:txBody>
                    <a:bodyPr/>
                    <a:lstStyle/>
                    <a:p>
                      <a:pPr marL="342900" indent="-342900">
                        <a:buAutoNum type="arabicPeriod"/>
                      </a:pPr>
                      <a:r>
                        <a:rPr lang="fr-FR" sz="1100" dirty="0"/>
                        <a:t>Je préviens le directeur de l’établissement dans lequel je travaille de cette absence</a:t>
                      </a:r>
                    </a:p>
                    <a:p>
                      <a:pPr marL="342900" indent="-342900">
                        <a:buAutoNum type="arabicPeriod"/>
                      </a:pPr>
                      <a:r>
                        <a:rPr lang="fr-FR" sz="1100" dirty="0"/>
                        <a:t>Je préviens l’enseignant avec qui je travaille (si j’ai ses coordonnées) de la date de mon absence</a:t>
                      </a:r>
                    </a:p>
                    <a:p>
                      <a:pPr marL="342900" indent="-342900">
                        <a:buAutoNum type="arabicPeriod"/>
                      </a:pPr>
                      <a:r>
                        <a:rPr lang="fr-FR" sz="1100" dirty="0"/>
                        <a:t>Je complète le document « demande d’autorisation d’absence » et je le fais signer au chef d’établissement</a:t>
                      </a:r>
                    </a:p>
                  </a:txBody>
                  <a:tcPr marL="68580" marR="68580" marT="34290" marB="34290"/>
                </a:tc>
                <a:extLst>
                  <a:ext uri="{0D108BD9-81ED-4DB2-BD59-A6C34878D82A}">
                    <a16:rowId xmlns:a16="http://schemas.microsoft.com/office/drawing/2014/main" val="1049412014"/>
                  </a:ext>
                </a:extLst>
              </a:tr>
              <a:tr h="847276">
                <a:tc>
                  <a:txBody>
                    <a:bodyPr/>
                    <a:lstStyle/>
                    <a:p>
                      <a:pPr algn="ctr"/>
                      <a:r>
                        <a:rPr lang="fr-FR" sz="1100" dirty="0"/>
                        <a:t>Documents à transmettre</a:t>
                      </a:r>
                    </a:p>
                  </a:txBody>
                  <a:tcPr marL="68580" marR="68580" marT="34290" marB="34290" anchor="ctr"/>
                </a:tc>
                <a:tc>
                  <a:txBody>
                    <a:bodyPr/>
                    <a:lstStyle/>
                    <a:p>
                      <a:r>
                        <a:rPr lang="fr-FR" sz="1100" dirty="0"/>
                        <a:t>- Arrêt de travail</a:t>
                      </a:r>
                    </a:p>
                    <a:p>
                      <a:endParaRPr lang="fr-FR" sz="1100" dirty="0"/>
                    </a:p>
                    <a:p>
                      <a:r>
                        <a:rPr lang="fr-FR" sz="1100" i="1" dirty="0"/>
                        <a:t>Si positif au COVID </a:t>
                      </a:r>
                      <a:r>
                        <a:rPr lang="fr-FR" sz="1100" dirty="0"/>
                        <a:t>: justificatif du test positif + attestation d’isolement</a:t>
                      </a:r>
                    </a:p>
                  </a:txBody>
                  <a:tcPr marL="68580" marR="68580" marT="34290" marB="34290"/>
                </a:tc>
                <a:tc>
                  <a:txBody>
                    <a:bodyPr/>
                    <a:lstStyle/>
                    <a:p>
                      <a:pPr marL="285750" indent="-285750">
                        <a:buFontTx/>
                        <a:buChar char="-"/>
                      </a:pPr>
                      <a:r>
                        <a:rPr lang="fr-FR" sz="1100" dirty="0"/>
                        <a:t>Document « demande d’autorisation d’absence »</a:t>
                      </a:r>
                    </a:p>
                    <a:p>
                      <a:pPr marL="285750" indent="-285750">
                        <a:buFontTx/>
                        <a:buChar char="-"/>
                      </a:pPr>
                      <a:r>
                        <a:rPr lang="fr-FR" sz="1100" dirty="0"/>
                        <a:t>Justificatif (certificat médical, convocation à la formation, attestation du rendez-vous médical,…)</a:t>
                      </a:r>
                      <a:endParaRPr lang="fr-FR" sz="1100" i="1" dirty="0"/>
                    </a:p>
                  </a:txBody>
                  <a:tcPr marL="68580" marR="68580" marT="34290" marB="34290"/>
                </a:tc>
                <a:extLst>
                  <a:ext uri="{0D108BD9-81ED-4DB2-BD59-A6C34878D82A}">
                    <a16:rowId xmlns:a16="http://schemas.microsoft.com/office/drawing/2014/main" val="2654533186"/>
                  </a:ext>
                </a:extLst>
              </a:tr>
              <a:tr h="979573">
                <a:tc>
                  <a:txBody>
                    <a:bodyPr/>
                    <a:lstStyle/>
                    <a:p>
                      <a:pPr algn="ctr"/>
                      <a:r>
                        <a:rPr lang="fr-FR" sz="1100" dirty="0"/>
                        <a:t>À qui transmettre ces documents</a:t>
                      </a:r>
                    </a:p>
                  </a:txBody>
                  <a:tcPr marL="68580" marR="68580" marT="34290" marB="34290" anchor="ctr"/>
                </a:tc>
                <a:tc>
                  <a:txBody>
                    <a:bodyPr/>
                    <a:lstStyle/>
                    <a:p>
                      <a:r>
                        <a:rPr lang="fr-FR" sz="1100" dirty="0"/>
                        <a:t>Par mail, à l’inspection : </a:t>
                      </a:r>
                    </a:p>
                    <a:p>
                      <a:r>
                        <a:rPr lang="fr-FR" sz="1100" kern="1200" dirty="0">
                          <a:solidFill>
                            <a:schemeClr val="dk1"/>
                          </a:solidFill>
                          <a:effectLst/>
                          <a:latin typeface="+mn-lt"/>
                          <a:ea typeface="+mn-ea"/>
                          <a:cs typeface="+mn-cs"/>
                        </a:rPr>
                        <a:t>ce.0592791n@ac-lille.fr</a:t>
                      </a:r>
                      <a:r>
                        <a:rPr lang="fr-FR" sz="1100" dirty="0">
                          <a:effectLst/>
                        </a:rPr>
                        <a:t> </a:t>
                      </a:r>
                    </a:p>
                    <a:p>
                      <a:endParaRPr lang="fr-FR" sz="1100" dirty="0">
                        <a:effectLst/>
                      </a:endParaRPr>
                    </a:p>
                    <a:p>
                      <a:r>
                        <a:rPr lang="fr-FR" sz="1100" dirty="0">
                          <a:effectLst/>
                        </a:rPr>
                        <a:t>Préciser le nom de votre employeur (DSDEN 62 ou G. Eiffel)</a:t>
                      </a:r>
                    </a:p>
                  </a:txBody>
                  <a:tcPr marL="68580" marR="68580" marT="34290" marB="34290"/>
                </a:tc>
                <a:tc>
                  <a:txBody>
                    <a:bodyPr/>
                    <a:lstStyle/>
                    <a:p>
                      <a:r>
                        <a:rPr lang="fr-FR" sz="1100" dirty="0"/>
                        <a:t>Par mail, à l’inspection : </a:t>
                      </a:r>
                    </a:p>
                    <a:p>
                      <a:r>
                        <a:rPr lang="fr-FR" sz="1100" kern="1200" dirty="0">
                          <a:solidFill>
                            <a:schemeClr val="dk1"/>
                          </a:solidFill>
                          <a:effectLst/>
                          <a:latin typeface="+mn-lt"/>
                          <a:ea typeface="+mn-ea"/>
                          <a:cs typeface="+mn-cs"/>
                        </a:rPr>
                        <a:t>ce.0592791n@ac-lille.fr</a:t>
                      </a:r>
                      <a:r>
                        <a:rPr lang="fr-FR" sz="1100" dirty="0">
                          <a:effectLst/>
                        </a:rPr>
                        <a:t> </a:t>
                      </a:r>
                      <a:endParaRPr lang="fr-FR" sz="1100" dirty="0"/>
                    </a:p>
                    <a:p>
                      <a:endParaRPr lang="fr-FR"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dirty="0">
                          <a:effectLst/>
                        </a:rPr>
                        <a:t>Préciser le nom de votre employeur (DSDEN 62 ou G. Eiffel)</a:t>
                      </a:r>
                      <a:endParaRPr lang="fr-FR" sz="1100" dirty="0"/>
                    </a:p>
                    <a:p>
                      <a:pPr algn="l"/>
                      <a:r>
                        <a:rPr lang="fr-FR" sz="1100" dirty="0"/>
                        <a:t>Un seul mail pour les deux documents</a:t>
                      </a:r>
                    </a:p>
                  </a:txBody>
                  <a:tcPr marL="68580" marR="68580" marT="34290" marB="34290"/>
                </a:tc>
                <a:extLst>
                  <a:ext uri="{0D108BD9-81ED-4DB2-BD59-A6C34878D82A}">
                    <a16:rowId xmlns:a16="http://schemas.microsoft.com/office/drawing/2014/main" val="3715797972"/>
                  </a:ext>
                </a:extLst>
              </a:tr>
              <a:tr h="1028700">
                <a:tc>
                  <a:txBody>
                    <a:bodyPr/>
                    <a:lstStyle/>
                    <a:p>
                      <a:pPr algn="ctr"/>
                      <a:r>
                        <a:rPr lang="fr-FR" sz="1100" dirty="0"/>
                        <a:t>Quand transmettre ces documents</a:t>
                      </a:r>
                    </a:p>
                  </a:txBody>
                  <a:tcPr marL="68580" marR="68580" marT="34290" marB="34290" anchor="ctr"/>
                </a:tc>
                <a:tc>
                  <a:txBody>
                    <a:bodyPr/>
                    <a:lstStyle/>
                    <a:p>
                      <a:r>
                        <a:rPr lang="fr-FR" sz="1100" dirty="0">
                          <a:effectLst/>
                        </a:rPr>
                        <a:t>Dès que je sors de chez le médecin</a:t>
                      </a:r>
                    </a:p>
                    <a:p>
                      <a:endParaRPr lang="fr-FR" sz="1100" dirty="0">
                        <a:effectLst/>
                      </a:endParaRPr>
                    </a:p>
                  </a:txBody>
                  <a:tcPr marL="68580" marR="68580" marT="34290" marB="34290"/>
                </a:tc>
                <a:tc>
                  <a:txBody>
                    <a:bodyPr/>
                    <a:lstStyle/>
                    <a:p>
                      <a:pPr algn="l"/>
                      <a:r>
                        <a:rPr lang="fr-FR" sz="1100" dirty="0"/>
                        <a:t>Si je dispose des deux documents (demande d’autorisation d’absence + justificatif) : je les transmets à l’inspection</a:t>
                      </a:r>
                    </a:p>
                    <a:p>
                      <a:pPr algn="l"/>
                      <a:endParaRPr lang="fr-FR" sz="1100" dirty="0"/>
                    </a:p>
                    <a:p>
                      <a:pPr algn="l"/>
                      <a:r>
                        <a:rPr lang="fr-FR" sz="1100" dirty="0"/>
                        <a:t>Si je n’ai pas encore le justificatif : je fais signer ma demande d’autorisation d’absence au chef d’établissement et je transmets les deux documents à réception du justificatif</a:t>
                      </a:r>
                    </a:p>
                  </a:txBody>
                  <a:tcPr marL="68580" marR="68580" marT="34290" marB="34290"/>
                </a:tc>
                <a:extLst>
                  <a:ext uri="{0D108BD9-81ED-4DB2-BD59-A6C34878D82A}">
                    <a16:rowId xmlns:a16="http://schemas.microsoft.com/office/drawing/2014/main" val="1951881690"/>
                  </a:ext>
                </a:extLst>
              </a:tr>
            </a:tbl>
          </a:graphicData>
        </a:graphic>
      </p:graphicFrame>
    </p:spTree>
    <p:extLst>
      <p:ext uri="{BB962C8B-B14F-4D97-AF65-F5344CB8AC3E}">
        <p14:creationId xmlns:p14="http://schemas.microsoft.com/office/powerpoint/2010/main" val="89014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D0D1AF06-3A6A-A240-A890-5B6DCD410387}"/>
              </a:ext>
            </a:extLst>
          </p:cNvPr>
          <p:cNvSpPr txBox="1"/>
          <p:nvPr/>
        </p:nvSpPr>
        <p:spPr>
          <a:xfrm>
            <a:off x="0" y="1543050"/>
            <a:ext cx="9144000" cy="3300904"/>
          </a:xfrm>
          <a:prstGeom prst="rect">
            <a:avLst/>
          </a:prstGeom>
          <a:noFill/>
        </p:spPr>
        <p:txBody>
          <a:bodyPr wrap="square" rtlCol="0">
            <a:spAutoFit/>
          </a:bodyPr>
          <a:lstStyle/>
          <a:p>
            <a:r>
              <a:rPr lang="fr-FR" sz="1350" dirty="0"/>
              <a:t>1. </a:t>
            </a:r>
            <a:r>
              <a:rPr lang="fr-FR" sz="2100" dirty="0"/>
              <a:t>Préciser dans le mail le nom de votre employeur (DSDEN 62 ou G. Eiffel)</a:t>
            </a:r>
          </a:p>
          <a:p>
            <a:endParaRPr lang="fr-FR" sz="2100" dirty="0"/>
          </a:p>
          <a:p>
            <a:r>
              <a:rPr lang="fr-FR" sz="2100" dirty="0"/>
              <a:t>2. Veiller à la qualité du document envoyé si vous n’avez pas de scanner. Ne pas hésiter à demander au chef d’établissement pour scanner depuis l’école. </a:t>
            </a:r>
          </a:p>
          <a:p>
            <a:endParaRPr lang="fr-FR" sz="2100" dirty="0"/>
          </a:p>
          <a:p>
            <a:r>
              <a:rPr lang="fr-FR" sz="2100" dirty="0"/>
              <a:t>3. Transmettre ces documents au plus vite à l’inspection afin de régulariser votre situation</a:t>
            </a:r>
          </a:p>
          <a:p>
            <a:endParaRPr lang="fr-FR" sz="2100" dirty="0"/>
          </a:p>
          <a:p>
            <a:r>
              <a:rPr lang="fr-FR" sz="2100" dirty="0"/>
              <a:t>4. Ne pas envoyer vos documents d’absences sur la boite mail du PIAL mais bien sur la boite mail de l’inspection. </a:t>
            </a:r>
          </a:p>
        </p:txBody>
      </p:sp>
      <p:sp>
        <p:nvSpPr>
          <p:cNvPr id="7" name="ZoneTexte 6">
            <a:extLst>
              <a:ext uri="{FF2B5EF4-FFF2-40B4-BE49-F238E27FC236}">
                <a16:creationId xmlns:a16="http://schemas.microsoft.com/office/drawing/2014/main" id="{EB2A5522-E509-5040-8E4F-27CA64DD599E}"/>
              </a:ext>
            </a:extLst>
          </p:cNvPr>
          <p:cNvSpPr txBox="1"/>
          <p:nvPr/>
        </p:nvSpPr>
        <p:spPr>
          <a:xfrm>
            <a:off x="0" y="857250"/>
            <a:ext cx="9144000" cy="553998"/>
          </a:xfrm>
          <a:prstGeom prst="rect">
            <a:avLst/>
          </a:prstGeom>
          <a:noFill/>
        </p:spPr>
        <p:txBody>
          <a:bodyPr wrap="square" rtlCol="0">
            <a:spAutoFit/>
          </a:bodyPr>
          <a:lstStyle/>
          <a:p>
            <a:r>
              <a:rPr lang="fr-FR" sz="3000" dirty="0"/>
              <a:t>LES ABSENCES</a:t>
            </a:r>
          </a:p>
        </p:txBody>
      </p:sp>
    </p:spTree>
    <p:extLst>
      <p:ext uri="{BB962C8B-B14F-4D97-AF65-F5344CB8AC3E}">
        <p14:creationId xmlns:p14="http://schemas.microsoft.com/office/powerpoint/2010/main" val="49516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5CE672-FF7B-8B42-AD1E-1DB88E23E227}"/>
              </a:ext>
            </a:extLst>
          </p:cNvPr>
          <p:cNvSpPr>
            <a:spLocks noGrp="1"/>
          </p:cNvSpPr>
          <p:nvPr>
            <p:ph type="title"/>
          </p:nvPr>
        </p:nvSpPr>
        <p:spPr>
          <a:xfrm>
            <a:off x="0" y="857251"/>
            <a:ext cx="7886700" cy="994172"/>
          </a:xfrm>
        </p:spPr>
        <p:txBody>
          <a:bodyPr/>
          <a:lstStyle/>
          <a:p>
            <a:r>
              <a:rPr lang="fr-FR" dirty="0"/>
              <a:t>Les emplois du temps</a:t>
            </a:r>
          </a:p>
        </p:txBody>
      </p:sp>
      <p:sp>
        <p:nvSpPr>
          <p:cNvPr id="3" name="Espace réservé du contenu 2">
            <a:extLst>
              <a:ext uri="{FF2B5EF4-FFF2-40B4-BE49-F238E27FC236}">
                <a16:creationId xmlns:a16="http://schemas.microsoft.com/office/drawing/2014/main" id="{F222258D-7595-A044-9AB6-B59189C65584}"/>
              </a:ext>
            </a:extLst>
          </p:cNvPr>
          <p:cNvSpPr>
            <a:spLocks noGrp="1"/>
          </p:cNvSpPr>
          <p:nvPr>
            <p:ph idx="1"/>
          </p:nvPr>
        </p:nvSpPr>
        <p:spPr>
          <a:xfrm>
            <a:off x="0" y="2226469"/>
            <a:ext cx="9144000" cy="3263504"/>
          </a:xfrm>
        </p:spPr>
        <p:txBody>
          <a:bodyPr>
            <a:normAutofit fontScale="92500" lnSpcReduction="20000"/>
          </a:bodyPr>
          <a:lstStyle/>
          <a:p>
            <a:pPr algn="just"/>
            <a:r>
              <a:rPr lang="fr-FR" dirty="0"/>
              <a:t>Obligatoire de compléter le document remis en début d’année, en deux exemplaires qui sont signés par l’inspectrice.</a:t>
            </a:r>
          </a:p>
          <a:p>
            <a:pPr marL="0" indent="0" algn="just">
              <a:buNone/>
            </a:pPr>
            <a:r>
              <a:rPr lang="fr-FR" dirty="0"/>
              <a:t>- Un exemplaire pour vous</a:t>
            </a:r>
          </a:p>
          <a:p>
            <a:pPr marL="0" indent="0" algn="just">
              <a:buNone/>
            </a:pPr>
            <a:r>
              <a:rPr lang="fr-FR" dirty="0"/>
              <a:t>- Un exemplaire dans votre dossier, dans le bureau du PIAL, à l’inspection</a:t>
            </a:r>
          </a:p>
          <a:p>
            <a:pPr marL="0" indent="0" algn="just">
              <a:buNone/>
            </a:pPr>
            <a:endParaRPr lang="fr-FR" dirty="0"/>
          </a:p>
          <a:p>
            <a:pPr algn="just"/>
            <a:r>
              <a:rPr lang="fr-FR" dirty="0"/>
              <a:t>Si changement d’établissement durant l’année scolaire, il faut remplir à nouveau ce document et le faire parvenir à l’inspection. </a:t>
            </a:r>
          </a:p>
        </p:txBody>
      </p:sp>
    </p:spTree>
    <p:extLst>
      <p:ext uri="{BB962C8B-B14F-4D97-AF65-F5344CB8AC3E}">
        <p14:creationId xmlns:p14="http://schemas.microsoft.com/office/powerpoint/2010/main" val="2325415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5CE672-FF7B-8B42-AD1E-1DB88E23E227}"/>
              </a:ext>
            </a:extLst>
          </p:cNvPr>
          <p:cNvSpPr>
            <a:spLocks noGrp="1"/>
          </p:cNvSpPr>
          <p:nvPr>
            <p:ph type="title"/>
          </p:nvPr>
        </p:nvSpPr>
        <p:spPr>
          <a:xfrm>
            <a:off x="0" y="857251"/>
            <a:ext cx="7886700" cy="994172"/>
          </a:xfrm>
        </p:spPr>
        <p:txBody>
          <a:bodyPr/>
          <a:lstStyle/>
          <a:p>
            <a:r>
              <a:rPr lang="fr-FR" dirty="0"/>
              <a:t>La correspondance</a:t>
            </a:r>
          </a:p>
        </p:txBody>
      </p:sp>
      <p:sp>
        <p:nvSpPr>
          <p:cNvPr id="3" name="Espace réservé du contenu 2">
            <a:extLst>
              <a:ext uri="{FF2B5EF4-FFF2-40B4-BE49-F238E27FC236}">
                <a16:creationId xmlns:a16="http://schemas.microsoft.com/office/drawing/2014/main" id="{F222258D-7595-A044-9AB6-B59189C65584}"/>
              </a:ext>
            </a:extLst>
          </p:cNvPr>
          <p:cNvSpPr>
            <a:spLocks noGrp="1"/>
          </p:cNvSpPr>
          <p:nvPr>
            <p:ph idx="1"/>
          </p:nvPr>
        </p:nvSpPr>
        <p:spPr>
          <a:xfrm>
            <a:off x="0" y="2226469"/>
            <a:ext cx="9144000" cy="3263504"/>
          </a:xfrm>
        </p:spPr>
        <p:txBody>
          <a:bodyPr>
            <a:normAutofit fontScale="77500" lnSpcReduction="20000"/>
          </a:bodyPr>
          <a:lstStyle/>
          <a:p>
            <a:pPr algn="just"/>
            <a:r>
              <a:rPr lang="fr-FR" dirty="0"/>
              <a:t>Privilégier l’envoi de mail, réserver le portable pour des situations d’urgence et/ou plus complexes (dans ce cas, le mardi, le midi ou le soir après 16h30)</a:t>
            </a:r>
          </a:p>
          <a:p>
            <a:pPr marL="0" indent="0" algn="just">
              <a:buNone/>
            </a:pPr>
            <a:endParaRPr lang="fr-FR" dirty="0"/>
          </a:p>
          <a:p>
            <a:pPr algn="just"/>
            <a:r>
              <a:rPr lang="fr-FR" dirty="0"/>
              <a:t>Adresse mail académique uniquement</a:t>
            </a:r>
          </a:p>
          <a:p>
            <a:pPr marL="0" indent="0" algn="just">
              <a:buNone/>
            </a:pPr>
            <a:endParaRPr lang="fr-FR" dirty="0"/>
          </a:p>
          <a:p>
            <a:pPr algn="just"/>
            <a:r>
              <a:rPr lang="fr-FR" dirty="0"/>
              <a:t>Procédure d’augmentation de la capacité de la boite mail : cf. document sur le site de la circonscription</a:t>
            </a:r>
          </a:p>
          <a:p>
            <a:pPr algn="just"/>
            <a:endParaRPr lang="fr-FR" dirty="0"/>
          </a:p>
          <a:p>
            <a:pPr algn="just"/>
            <a:r>
              <a:rPr lang="fr-FR" dirty="0"/>
              <a:t>Veiller au respect des règles de communication et aux formules de politesse</a:t>
            </a:r>
          </a:p>
        </p:txBody>
      </p:sp>
    </p:spTree>
    <p:extLst>
      <p:ext uri="{BB962C8B-B14F-4D97-AF65-F5344CB8AC3E}">
        <p14:creationId xmlns:p14="http://schemas.microsoft.com/office/powerpoint/2010/main" val="4111755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002383-5658-C2F3-4695-F69BB5AD375E}"/>
              </a:ext>
            </a:extLst>
          </p:cNvPr>
          <p:cNvSpPr>
            <a:spLocks noGrp="1"/>
          </p:cNvSpPr>
          <p:nvPr>
            <p:ph type="title"/>
          </p:nvPr>
        </p:nvSpPr>
        <p:spPr/>
        <p:txBody>
          <a:bodyPr/>
          <a:lstStyle/>
          <a:p>
            <a:r>
              <a:rPr lang="fr-FR" dirty="0"/>
              <a:t>RASED</a:t>
            </a:r>
          </a:p>
        </p:txBody>
      </p:sp>
      <p:sp>
        <p:nvSpPr>
          <p:cNvPr id="3" name="Espace réservé du contenu 2">
            <a:extLst>
              <a:ext uri="{FF2B5EF4-FFF2-40B4-BE49-F238E27FC236}">
                <a16:creationId xmlns:a16="http://schemas.microsoft.com/office/drawing/2014/main" id="{ECB7130E-7C02-8908-C416-938462E157AA}"/>
              </a:ext>
            </a:extLst>
          </p:cNvPr>
          <p:cNvSpPr>
            <a:spLocks noGrp="1"/>
          </p:cNvSpPr>
          <p:nvPr>
            <p:ph idx="1"/>
          </p:nvPr>
        </p:nvSpPr>
        <p:spPr>
          <a:xfrm>
            <a:off x="442912" y="1417638"/>
            <a:ext cx="8229600" cy="4525963"/>
          </a:xfrm>
        </p:spPr>
        <p:txBody>
          <a:bodyPr/>
          <a:lstStyle/>
          <a:p>
            <a:r>
              <a:rPr lang="fr-FR" dirty="0"/>
              <a:t>Les feuilles de route. </a:t>
            </a:r>
            <a:r>
              <a:rPr lang="fr-FR" dirty="0">
                <a:hlinkClick r:id="rId2"/>
              </a:rPr>
              <a:t>Feuille de route</a:t>
            </a:r>
            <a:endParaRPr lang="fr-FR" dirty="0"/>
          </a:p>
        </p:txBody>
      </p:sp>
    </p:spTree>
    <p:extLst>
      <p:ext uri="{BB962C8B-B14F-4D97-AF65-F5344CB8AC3E}">
        <p14:creationId xmlns:p14="http://schemas.microsoft.com/office/powerpoint/2010/main" val="2514230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8ECAAB-E4E7-3873-8DA7-C111605EA1BE}"/>
              </a:ext>
            </a:extLst>
          </p:cNvPr>
          <p:cNvSpPr>
            <a:spLocks noGrp="1"/>
          </p:cNvSpPr>
          <p:nvPr>
            <p:ph type="title"/>
          </p:nvPr>
        </p:nvSpPr>
        <p:spPr/>
        <p:txBody>
          <a:bodyPr/>
          <a:lstStyle/>
          <a:p>
            <a:r>
              <a:rPr lang="fr-FR" dirty="0"/>
              <a:t>invitée</a:t>
            </a:r>
          </a:p>
        </p:txBody>
      </p:sp>
      <p:sp>
        <p:nvSpPr>
          <p:cNvPr id="3" name="Espace réservé du contenu 2">
            <a:extLst>
              <a:ext uri="{FF2B5EF4-FFF2-40B4-BE49-F238E27FC236}">
                <a16:creationId xmlns:a16="http://schemas.microsoft.com/office/drawing/2014/main" id="{FE3D15A9-015B-BB20-6A86-C750087A4102}"/>
              </a:ext>
            </a:extLst>
          </p:cNvPr>
          <p:cNvSpPr>
            <a:spLocks noGrp="1"/>
          </p:cNvSpPr>
          <p:nvPr>
            <p:ph idx="1"/>
          </p:nvPr>
        </p:nvSpPr>
        <p:spPr/>
        <p:txBody>
          <a:bodyPr/>
          <a:lstStyle/>
          <a:p>
            <a:endParaRPr lang="fr-FR" dirty="0"/>
          </a:p>
        </p:txBody>
      </p:sp>
    </p:spTree>
    <p:extLst>
      <p:ext uri="{BB962C8B-B14F-4D97-AF65-F5344CB8AC3E}">
        <p14:creationId xmlns:p14="http://schemas.microsoft.com/office/powerpoint/2010/main" val="178924602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4479</TotalTime>
  <Words>1224</Words>
  <Application>Microsoft Office PowerPoint</Application>
  <PresentationFormat>Affichage à l'écran (4:3)</PresentationFormat>
  <Paragraphs>156</Paragraphs>
  <Slides>16</Slides>
  <Notes>1</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16</vt:i4>
      </vt:variant>
    </vt:vector>
  </HeadingPairs>
  <TitlesOfParts>
    <vt:vector size="23" baseType="lpstr">
      <vt:lpstr>Arial</vt:lpstr>
      <vt:lpstr>Calibri</vt:lpstr>
      <vt:lpstr>Calibri Light</vt:lpstr>
      <vt:lpstr>StarSymbol</vt:lpstr>
      <vt:lpstr>Times New Roman</vt:lpstr>
      <vt:lpstr>Thème Office</vt:lpstr>
      <vt:lpstr>Thème Office</vt:lpstr>
      <vt:lpstr>Réunion information AESH</vt:lpstr>
      <vt:lpstr>CADRE DE TRAVAIL GUIDE DES AESH 2021</vt:lpstr>
      <vt:lpstr>CADRE DE TRAVAIL</vt:lpstr>
      <vt:lpstr>Présentation PowerPoint</vt:lpstr>
      <vt:lpstr>Présentation PowerPoint</vt:lpstr>
      <vt:lpstr>Les emplois du temps</vt:lpstr>
      <vt:lpstr>La correspondance</vt:lpstr>
      <vt:lpstr>RASED</vt:lpstr>
      <vt:lpstr>invitée</vt:lpstr>
      <vt:lpstr>Présentation PowerPoint</vt:lpstr>
      <vt:lpstr>Présentation PowerPoint</vt:lpstr>
      <vt:lpstr>Présentation PowerPoint</vt:lpstr>
      <vt:lpstr>Présentation PowerPoint</vt:lpstr>
      <vt:lpstr>Présentation PowerPoint</vt:lpstr>
      <vt:lpstr>QUELQUES OUTILS que vous retrouvez sur le site https://ienwat.etab.ac-lille.fr/</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1ère FORMATION AVS</dc:title>
  <dc:creator>user</dc:creator>
  <cp:lastModifiedBy>Nathalie Deroubaix</cp:lastModifiedBy>
  <cp:revision>27</cp:revision>
  <cp:lastPrinted>2017-11-27T10:29:03Z</cp:lastPrinted>
  <dcterms:created xsi:type="dcterms:W3CDTF">2017-11-10T13:16:27Z</dcterms:created>
  <dcterms:modified xsi:type="dcterms:W3CDTF">2023-01-03T08:16:57Z</dcterms:modified>
</cp:coreProperties>
</file>