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48" r:id="rId2"/>
  </p:sldMasterIdLst>
  <p:notesMasterIdLst>
    <p:notesMasterId r:id="rId19"/>
  </p:notesMasterIdLst>
  <p:sldIdLst>
    <p:sldId id="256" r:id="rId3"/>
    <p:sldId id="276" r:id="rId4"/>
    <p:sldId id="280" r:id="rId5"/>
    <p:sldId id="281" r:id="rId6"/>
    <p:sldId id="282" r:id="rId7"/>
    <p:sldId id="283" r:id="rId8"/>
    <p:sldId id="284" r:id="rId9"/>
    <p:sldId id="275" r:id="rId10"/>
    <p:sldId id="274" r:id="rId11"/>
    <p:sldId id="261" r:id="rId12"/>
    <p:sldId id="258" r:id="rId13"/>
    <p:sldId id="259" r:id="rId14"/>
    <p:sldId id="260" r:id="rId15"/>
    <p:sldId id="267" r:id="rId16"/>
    <p:sldId id="273" r:id="rId17"/>
    <p:sldId id="268" r:id="rId18"/>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76"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41277DE-E9F6-4E06-BB24-33EF4EB33682}" type="datetimeFigureOut">
              <a:rPr lang="fr-FR" smtClean="0"/>
              <a:t>03/01/2023</a:t>
            </a:fld>
            <a:endParaRPr lang="fr-FR"/>
          </a:p>
        </p:txBody>
      </p:sp>
      <p:sp>
        <p:nvSpPr>
          <p:cNvPr id="4" name="Espace réservé de l'image des diapositives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090E604-0B7C-4979-BF32-33EA385416A5}" type="slidenum">
              <a:rPr lang="fr-FR" smtClean="0"/>
              <a:t>‹N°›</a:t>
            </a:fld>
            <a:endParaRPr lang="fr-FR"/>
          </a:p>
        </p:txBody>
      </p:sp>
    </p:spTree>
    <p:extLst>
      <p:ext uri="{BB962C8B-B14F-4D97-AF65-F5344CB8AC3E}">
        <p14:creationId xmlns:p14="http://schemas.microsoft.com/office/powerpoint/2010/main" val="1695497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6">
            <a:extLst>
              <a:ext uri="{FF2B5EF4-FFF2-40B4-BE49-F238E27FC236}">
                <a16:creationId xmlns:a16="http://schemas.microsoft.com/office/drawing/2014/main" id="{5A1A7E72-2757-4AF0-B8AF-DD03F70A4B6B}"/>
              </a:ext>
            </a:extLst>
          </p:cNvPr>
          <p:cNvSpPr txBox="1"/>
          <p:nvPr/>
        </p:nvSpPr>
        <p:spPr>
          <a:xfrm>
            <a:off x="4241323" y="11026777"/>
            <a:ext cx="3251826" cy="579964"/>
          </a:xfrm>
          <a:prstGeom prst="rect">
            <a:avLst/>
          </a:prstGeom>
          <a:noFill/>
          <a:ln cap="flat">
            <a:noFill/>
          </a:ln>
        </p:spPr>
        <p:txBody>
          <a:bodyPr vert="horz" wrap="square" lIns="0" tIns="0" rIns="0" bIns="0" anchor="b" anchorCtr="0" compatLnSpc="1">
            <a:noAutofit/>
          </a:bodyPr>
          <a:lstStyle/>
          <a:p>
            <a:pPr marL="0" marR="0" lvl="0" indent="0" algn="r" defTabSz="914400" rtl="0" fontAlgn="auto" hangingPunct="0">
              <a:lnSpc>
                <a:spcPct val="100000"/>
              </a:lnSpc>
              <a:spcBef>
                <a:spcPts val="0"/>
              </a:spcBef>
              <a:spcAft>
                <a:spcPts val="0"/>
              </a:spcAft>
              <a:buNone/>
              <a:tabLst/>
              <a:defRPr sz="1800" b="0" i="0" u="none" strike="noStrike" kern="0" cap="none" spc="0" baseline="0">
                <a:solidFill>
                  <a:srgbClr val="000000"/>
                </a:solidFill>
                <a:uFillTx/>
              </a:defRPr>
            </a:pPr>
            <a:fld id="{6419F387-8C41-449E-966F-B75F004E129E}" type="slidenum">
              <a:t>16</a:t>
            </a:fld>
            <a:endParaRPr lang="fr-FR" sz="1400" b="0" i="0" u="none" strike="noStrike" kern="1200" cap="none" spc="0" baseline="0">
              <a:solidFill>
                <a:srgbClr val="000000"/>
              </a:solidFill>
              <a:uFillTx/>
              <a:latin typeface="Times New Roman" pitchFamily="18"/>
              <a:ea typeface="Lucida Sans Unicode" pitchFamily="2"/>
              <a:cs typeface="Tahoma" pitchFamily="2"/>
            </a:endParaRPr>
          </a:p>
        </p:txBody>
      </p:sp>
      <p:sp>
        <p:nvSpPr>
          <p:cNvPr id="3" name="Espace réservé de l'image des diapositives 1">
            <a:extLst>
              <a:ext uri="{FF2B5EF4-FFF2-40B4-BE49-F238E27FC236}">
                <a16:creationId xmlns:a16="http://schemas.microsoft.com/office/drawing/2014/main" id="{FCD3B6FA-9D8A-4353-9732-21B06122D85D}"/>
              </a:ext>
            </a:extLst>
          </p:cNvPr>
          <p:cNvSpPr>
            <a:spLocks noGrp="1" noRot="1" noChangeAspect="1"/>
          </p:cNvSpPr>
          <p:nvPr>
            <p:ph type="sldImg"/>
          </p:nvPr>
        </p:nvSpPr>
        <p:spPr>
          <a:xfrm>
            <a:off x="846138" y="882650"/>
            <a:ext cx="5799137" cy="4351338"/>
          </a:xfrm>
          <a:solidFill>
            <a:srgbClr val="4472C4"/>
          </a:solidFill>
          <a:ln w="25402">
            <a:solidFill>
              <a:srgbClr val="2F528F"/>
            </a:solidFill>
            <a:prstDash val="solid"/>
          </a:ln>
        </p:spPr>
      </p:sp>
      <p:sp>
        <p:nvSpPr>
          <p:cNvPr id="4" name="Espace réservé des notes 2">
            <a:extLst>
              <a:ext uri="{FF2B5EF4-FFF2-40B4-BE49-F238E27FC236}">
                <a16:creationId xmlns:a16="http://schemas.microsoft.com/office/drawing/2014/main" id="{9F68BAF9-38DA-474E-88F5-C0ED0B0A45EA}"/>
              </a:ext>
            </a:extLst>
          </p:cNvPr>
          <p:cNvSpPr txBox="1">
            <a:spLocks noGrp="1"/>
          </p:cNvSpPr>
          <p:nvPr>
            <p:ph type="body" sz="quarter" idx="1"/>
          </p:nvPr>
        </p:nvSpPr>
        <p:spPr/>
        <p:txBody>
          <a:bodyPr/>
          <a:lstStyle/>
          <a:p>
            <a:endParaRPr lang="fr-FR"/>
          </a:p>
        </p:txBody>
      </p:sp>
    </p:spTree>
    <p:extLst>
      <p:ext uri="{BB962C8B-B14F-4D97-AF65-F5344CB8AC3E}">
        <p14:creationId xmlns:p14="http://schemas.microsoft.com/office/powerpoint/2010/main" val="4152985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2E07F40A-7A38-4A2F-B3F3-743F63ACFEBC}" type="datetimeFigureOut">
              <a:rPr lang="fr-FR" smtClean="0"/>
              <a:t>03/01/2023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2423848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07F40A-7A38-4A2F-B3F3-743F63ACFEBC}" type="datetimeFigureOut">
              <a:rPr lang="fr-FR" smtClean="0"/>
              <a:t>03/01/2023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680374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07F40A-7A38-4A2F-B3F3-743F63ACFEBC}" type="datetimeFigureOut">
              <a:rPr lang="fr-FR" smtClean="0"/>
              <a:t>03/01/2023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26251007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66D80A-69A6-C947-B63B-CB91999D85A6}"/>
              </a:ext>
            </a:extLst>
          </p:cNvPr>
          <p:cNvSpPr>
            <a:spLocks noGrp="1"/>
          </p:cNvSpPr>
          <p:nvPr>
            <p:ph type="ctrTitle"/>
          </p:nvPr>
        </p:nvSpPr>
        <p:spPr>
          <a:xfrm>
            <a:off x="1143000" y="1122363"/>
            <a:ext cx="6858000" cy="2387600"/>
          </a:xfrm>
        </p:spPr>
        <p:txBody>
          <a:bodyPr anchor="b"/>
          <a:lstStyle>
            <a:lvl1pPr algn="ctr">
              <a:defRPr sz="4500"/>
            </a:lvl1pPr>
          </a:lstStyle>
          <a:p>
            <a:r>
              <a:rPr lang="fr-FR"/>
              <a:t>Modifiez le style du titre</a:t>
            </a:r>
          </a:p>
        </p:txBody>
      </p:sp>
      <p:sp>
        <p:nvSpPr>
          <p:cNvPr id="3" name="Sous-titre 2">
            <a:extLst>
              <a:ext uri="{FF2B5EF4-FFF2-40B4-BE49-F238E27FC236}">
                <a16:creationId xmlns:a16="http://schemas.microsoft.com/office/drawing/2014/main" id="{E88881B6-9D45-E640-9B81-19B67A18B55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3B9F4B0B-81D8-174E-8979-D2CB1403D8EF}"/>
              </a:ext>
            </a:extLst>
          </p:cNvPr>
          <p:cNvSpPr>
            <a:spLocks noGrp="1"/>
          </p:cNvSpPr>
          <p:nvPr>
            <p:ph type="dt" sz="half" idx="10"/>
          </p:nvPr>
        </p:nvSpPr>
        <p:spPr/>
        <p:txBody>
          <a:bodyPr/>
          <a:lstStyle/>
          <a:p>
            <a:fld id="{42A627BD-C064-424B-B66D-6B409789258C}" type="datetimeFigureOut">
              <a:rPr lang="fr-FR" smtClean="0"/>
              <a:t>03/01/2023</a:t>
            </a:fld>
            <a:endParaRPr lang="fr-FR"/>
          </a:p>
        </p:txBody>
      </p:sp>
      <p:sp>
        <p:nvSpPr>
          <p:cNvPr id="5" name="Espace réservé du pied de page 4">
            <a:extLst>
              <a:ext uri="{FF2B5EF4-FFF2-40B4-BE49-F238E27FC236}">
                <a16:creationId xmlns:a16="http://schemas.microsoft.com/office/drawing/2014/main" id="{16EB882E-0BFE-554D-8B34-27CA62E2A8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2FAF2C4-1CD8-6B44-BEEA-A0FAFCA20484}"/>
              </a:ext>
            </a:extLst>
          </p:cNvPr>
          <p:cNvSpPr>
            <a:spLocks noGrp="1"/>
          </p:cNvSpPr>
          <p:nvPr>
            <p:ph type="sldNum" sz="quarter" idx="12"/>
          </p:nvPr>
        </p:nvSpPr>
        <p:spPr/>
        <p:txBody>
          <a:bodyPr/>
          <a:lstStyle/>
          <a:p>
            <a:fld id="{7F94BE9B-FCA9-EB4E-82B3-A035E1706C9E}" type="slidenum">
              <a:rPr lang="fr-FR" smtClean="0"/>
              <a:t>‹N°›</a:t>
            </a:fld>
            <a:endParaRPr lang="fr-FR"/>
          </a:p>
        </p:txBody>
      </p:sp>
    </p:spTree>
    <p:extLst>
      <p:ext uri="{BB962C8B-B14F-4D97-AF65-F5344CB8AC3E}">
        <p14:creationId xmlns:p14="http://schemas.microsoft.com/office/powerpoint/2010/main" val="2568649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E8C5864-F084-E040-A1EA-8F504F89EDF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6CC9E53-4003-C544-BAD8-ED53CC6899F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7BEB2AC0-C256-2B42-9581-C6A4803CC64C}"/>
              </a:ext>
            </a:extLst>
          </p:cNvPr>
          <p:cNvSpPr>
            <a:spLocks noGrp="1"/>
          </p:cNvSpPr>
          <p:nvPr>
            <p:ph type="dt" sz="half" idx="10"/>
          </p:nvPr>
        </p:nvSpPr>
        <p:spPr/>
        <p:txBody>
          <a:bodyPr/>
          <a:lstStyle/>
          <a:p>
            <a:fld id="{42A627BD-C064-424B-B66D-6B409789258C}" type="datetimeFigureOut">
              <a:rPr lang="fr-FR" smtClean="0"/>
              <a:t>03/01/2023</a:t>
            </a:fld>
            <a:endParaRPr lang="fr-FR"/>
          </a:p>
        </p:txBody>
      </p:sp>
      <p:sp>
        <p:nvSpPr>
          <p:cNvPr id="5" name="Espace réservé du pied de page 4">
            <a:extLst>
              <a:ext uri="{FF2B5EF4-FFF2-40B4-BE49-F238E27FC236}">
                <a16:creationId xmlns:a16="http://schemas.microsoft.com/office/drawing/2014/main" id="{E222ADE7-FDB5-7C41-9751-F8ACD7129BF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E78D744-339D-5042-8354-12AA4CCA7213}"/>
              </a:ext>
            </a:extLst>
          </p:cNvPr>
          <p:cNvSpPr>
            <a:spLocks noGrp="1"/>
          </p:cNvSpPr>
          <p:nvPr>
            <p:ph type="sldNum" sz="quarter" idx="12"/>
          </p:nvPr>
        </p:nvSpPr>
        <p:spPr/>
        <p:txBody>
          <a:bodyPr/>
          <a:lstStyle/>
          <a:p>
            <a:fld id="{7F94BE9B-FCA9-EB4E-82B3-A035E1706C9E}" type="slidenum">
              <a:rPr lang="fr-FR" smtClean="0"/>
              <a:t>‹N°›</a:t>
            </a:fld>
            <a:endParaRPr lang="fr-FR"/>
          </a:p>
        </p:txBody>
      </p:sp>
    </p:spTree>
    <p:extLst>
      <p:ext uri="{BB962C8B-B14F-4D97-AF65-F5344CB8AC3E}">
        <p14:creationId xmlns:p14="http://schemas.microsoft.com/office/powerpoint/2010/main" val="126471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E07F40A-7A38-4A2F-B3F3-743F63ACFEBC}" type="datetimeFigureOut">
              <a:rPr lang="fr-FR" smtClean="0"/>
              <a:t>03/01/2023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3313594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2E07F40A-7A38-4A2F-B3F3-743F63ACFEBC}" type="datetimeFigureOut">
              <a:rPr lang="fr-FR" smtClean="0"/>
              <a:t>03/01/2023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530366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E07F40A-7A38-4A2F-B3F3-743F63ACFEBC}" type="datetimeFigureOut">
              <a:rPr lang="fr-FR" smtClean="0"/>
              <a:t>03/01/2023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1800469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E07F40A-7A38-4A2F-B3F3-743F63ACFEBC}" type="datetimeFigureOut">
              <a:rPr lang="fr-FR" smtClean="0"/>
              <a:t>03/01/2023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2608009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2E07F40A-7A38-4A2F-B3F3-743F63ACFEBC}" type="datetimeFigureOut">
              <a:rPr lang="fr-FR" smtClean="0"/>
              <a:t>03/01/2023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756249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07F40A-7A38-4A2F-B3F3-743F63ACFEBC}" type="datetimeFigureOut">
              <a:rPr lang="fr-FR" smtClean="0"/>
              <a:t>03/01/2023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1788095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E07F40A-7A38-4A2F-B3F3-743F63ACFEBC}" type="datetimeFigureOut">
              <a:rPr lang="fr-FR" smtClean="0"/>
              <a:t>03/01/2023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3962940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2E07F40A-7A38-4A2F-B3F3-743F63ACFEBC}" type="datetimeFigureOut">
              <a:rPr lang="fr-FR" smtClean="0"/>
              <a:t>03/01/2023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AD1D3C5-207B-4F5D-9EF8-28EAD30F0145}" type="slidenum">
              <a:rPr lang="fr-FR" smtClean="0"/>
              <a:t>‹N°›</a:t>
            </a:fld>
            <a:endParaRPr lang="fr-FR"/>
          </a:p>
        </p:txBody>
      </p:sp>
    </p:spTree>
    <p:extLst>
      <p:ext uri="{BB962C8B-B14F-4D97-AF65-F5344CB8AC3E}">
        <p14:creationId xmlns:p14="http://schemas.microsoft.com/office/powerpoint/2010/main" val="537837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07F40A-7A38-4A2F-B3F3-743F63ACFEBC}" type="datetimeFigureOut">
              <a:rPr lang="fr-FR" smtClean="0"/>
              <a:t>03/01/2023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D1D3C5-207B-4F5D-9EF8-28EAD30F0145}" type="slidenum">
              <a:rPr lang="fr-FR" smtClean="0"/>
              <a:t>‹N°›</a:t>
            </a:fld>
            <a:endParaRPr lang="fr-FR"/>
          </a:p>
        </p:txBody>
      </p:sp>
    </p:spTree>
    <p:extLst>
      <p:ext uri="{BB962C8B-B14F-4D97-AF65-F5344CB8AC3E}">
        <p14:creationId xmlns:p14="http://schemas.microsoft.com/office/powerpoint/2010/main" val="517710245"/>
      </p:ext>
    </p:extLst>
  </p:cSld>
  <p:clrMap bg1="lt1" tx1="dk1" bg2="lt2" tx2="dk2" accent1="accent1" accent2="accent2" accent3="accent3" accent4="accent4" accent5="accent5" accent6="accent6" hlink="hlink" folHlink="folHlink"/>
  <p:sldLayoutIdLst>
    <p:sldLayoutId id="2147483662"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FD3D85CE-AB30-AB4D-95DA-23E21AD9724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A30F6EFD-1A6B-9D46-8171-0653F3D8E3B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7AC4506A-2B4D-C147-BC67-CF860986D40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2A627BD-C064-424B-B66D-6B409789258C}" type="datetimeFigureOut">
              <a:rPr lang="fr-FR" smtClean="0"/>
              <a:t>03/01/2023</a:t>
            </a:fld>
            <a:endParaRPr lang="fr-FR"/>
          </a:p>
        </p:txBody>
      </p:sp>
      <p:sp>
        <p:nvSpPr>
          <p:cNvPr id="5" name="Espace réservé du pied de page 4">
            <a:extLst>
              <a:ext uri="{FF2B5EF4-FFF2-40B4-BE49-F238E27FC236}">
                <a16:creationId xmlns:a16="http://schemas.microsoft.com/office/drawing/2014/main" id="{5AD6EEF4-D481-C047-990B-74CF9243CBB2}"/>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BF5673E3-DFF5-9240-A7AB-8FAEF2B8B64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F94BE9B-FCA9-EB4E-82B3-A035E1706C9E}" type="slidenum">
              <a:rPr lang="fr-FR" smtClean="0"/>
              <a:t>‹N°›</a:t>
            </a:fld>
            <a:endParaRPr lang="fr-FR"/>
          </a:p>
        </p:txBody>
      </p:sp>
    </p:spTree>
    <p:extLst>
      <p:ext uri="{BB962C8B-B14F-4D97-AF65-F5344CB8AC3E}">
        <p14:creationId xmlns:p14="http://schemas.microsoft.com/office/powerpoint/2010/main" val="130105324"/>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ienwat.etab.ac-lille.fr/files/2022/12/bilan-AESH-pour-ESS.pdf" TargetMode="External"/><Relationship Id="rId2" Type="http://schemas.openxmlformats.org/officeDocument/2006/relationships/hyperlink" Target="https://ienwat.etab.ac-lille.fr/files/2022/07/AESH-Document-daide-a-la-preparation-dune-ESS.pdf" TargetMode="External"/><Relationship Id="rId1" Type="http://schemas.openxmlformats.org/officeDocument/2006/relationships/slideLayout" Target="../slideLayouts/slideLayout7.xml"/><Relationship Id="rId4" Type="http://schemas.openxmlformats.org/officeDocument/2006/relationships/hyperlink" Target="https://ienwat.etab.ac-lille.fr/files/2022/06/Gevasco-reexamen-2022-2023-1.pdf"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reseau-canope.fr/cap-ecole-inclusive/amenager-et-adapter/fiche-adaptation/travailler-avec-les-aesh.html" TargetMode="External"/><Relationship Id="rId2" Type="http://schemas.openxmlformats.org/officeDocument/2006/relationships/hyperlink" Target="https://ienwat.etab.ac-lille.fr/" TargetMode="External"/><Relationship Id="rId1" Type="http://schemas.openxmlformats.org/officeDocument/2006/relationships/slideLayout" Target="../slideLayouts/slideLayout1.xml"/><Relationship Id="rId4" Type="http://schemas.openxmlformats.org/officeDocument/2006/relationships/hyperlink" Target="https://ienwat.etab.ac-lille.fr/?cat=390"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ienwat.etab.ac-lille.fr/" TargetMode="External"/><Relationship Id="rId2" Type="http://schemas.openxmlformats.org/officeDocument/2006/relationships/hyperlink" Target="https://ienwat.etab.ac-lille.fr/?p=3926"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https://ienwat.etab.ac-lille.fr/?p=3902"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412776"/>
            <a:ext cx="7772400" cy="1470025"/>
          </a:xfrm>
        </p:spPr>
        <p:txBody>
          <a:bodyPr/>
          <a:lstStyle/>
          <a:p>
            <a:r>
              <a:rPr lang="fr-FR" dirty="0"/>
              <a:t>Réunion information AESH</a:t>
            </a:r>
          </a:p>
        </p:txBody>
      </p:sp>
      <p:sp>
        <p:nvSpPr>
          <p:cNvPr id="3" name="Sous-titre 2"/>
          <p:cNvSpPr>
            <a:spLocks noGrp="1"/>
          </p:cNvSpPr>
          <p:nvPr>
            <p:ph type="subTitle" idx="1"/>
          </p:nvPr>
        </p:nvSpPr>
        <p:spPr>
          <a:xfrm>
            <a:off x="683568" y="2882801"/>
            <a:ext cx="7772400" cy="2562423"/>
          </a:xfrm>
        </p:spPr>
        <p:txBody>
          <a:bodyPr>
            <a:normAutofit/>
          </a:bodyPr>
          <a:lstStyle/>
          <a:p>
            <a:r>
              <a:rPr lang="fr-FR" sz="2400" dirty="0">
                <a:solidFill>
                  <a:schemeClr val="accent1"/>
                </a:solidFill>
              </a:rPr>
              <a:t>Mme </a:t>
            </a:r>
            <a:r>
              <a:rPr lang="fr-FR" sz="2400" dirty="0" err="1">
                <a:solidFill>
                  <a:schemeClr val="accent1"/>
                </a:solidFill>
              </a:rPr>
              <a:t>Demailly</a:t>
            </a:r>
            <a:r>
              <a:rPr lang="fr-FR" sz="2400" dirty="0">
                <a:solidFill>
                  <a:schemeClr val="accent1"/>
                </a:solidFill>
              </a:rPr>
              <a:t> IEN et Tête de PIAL.</a:t>
            </a:r>
          </a:p>
          <a:p>
            <a:r>
              <a:rPr lang="fr-FR" sz="2400" dirty="0">
                <a:solidFill>
                  <a:schemeClr val="accent2"/>
                </a:solidFill>
              </a:rPr>
              <a:t>Mme </a:t>
            </a:r>
            <a:r>
              <a:rPr lang="fr-FR" sz="2400" dirty="0" err="1">
                <a:solidFill>
                  <a:schemeClr val="accent2"/>
                </a:solidFill>
              </a:rPr>
              <a:t>Lemarquier</a:t>
            </a:r>
            <a:r>
              <a:rPr lang="fr-FR" sz="2400" dirty="0">
                <a:solidFill>
                  <a:schemeClr val="accent2"/>
                </a:solidFill>
              </a:rPr>
              <a:t> Coordo PIAL</a:t>
            </a:r>
          </a:p>
          <a:p>
            <a:r>
              <a:rPr lang="fr-FR" sz="2400" dirty="0">
                <a:solidFill>
                  <a:schemeClr val="accent3"/>
                </a:solidFill>
              </a:rPr>
              <a:t>Mmes </a:t>
            </a:r>
            <a:r>
              <a:rPr lang="fr-FR" sz="2400" dirty="0" err="1">
                <a:solidFill>
                  <a:schemeClr val="accent3"/>
                </a:solidFill>
              </a:rPr>
              <a:t>Delbarre</a:t>
            </a:r>
            <a:r>
              <a:rPr lang="fr-FR" sz="2400" dirty="0">
                <a:solidFill>
                  <a:schemeClr val="accent3"/>
                </a:solidFill>
              </a:rPr>
              <a:t> et Ledoux PE spé du RASED</a:t>
            </a:r>
          </a:p>
          <a:p>
            <a:r>
              <a:rPr lang="fr-FR" sz="2400" dirty="0">
                <a:solidFill>
                  <a:schemeClr val="accent6"/>
                </a:solidFill>
              </a:rPr>
              <a:t>Invitées : Mmes </a:t>
            </a:r>
            <a:r>
              <a:rPr lang="fr-FR" sz="2400" dirty="0" err="1">
                <a:solidFill>
                  <a:schemeClr val="accent6"/>
                </a:solidFill>
              </a:rPr>
              <a:t>Becquart</a:t>
            </a:r>
            <a:r>
              <a:rPr lang="fr-FR" sz="2400" dirty="0">
                <a:solidFill>
                  <a:schemeClr val="accent6"/>
                </a:solidFill>
              </a:rPr>
              <a:t> PE spé en EMS</a:t>
            </a:r>
          </a:p>
          <a:p>
            <a:r>
              <a:rPr lang="fr-FR" sz="2400" dirty="0"/>
              <a:t>Mmes Deroubaix, </a:t>
            </a:r>
            <a:r>
              <a:rPr lang="fr-FR" sz="2400" dirty="0" err="1"/>
              <a:t>Dutrannoy</a:t>
            </a:r>
            <a:r>
              <a:rPr lang="fr-FR" sz="2400" dirty="0"/>
              <a:t> et </a:t>
            </a:r>
            <a:r>
              <a:rPr lang="fr-FR" sz="2400" dirty="0" err="1"/>
              <a:t>Maertens</a:t>
            </a:r>
            <a:r>
              <a:rPr lang="fr-FR" sz="2400" dirty="0"/>
              <a:t> ER SEH</a:t>
            </a:r>
          </a:p>
          <a:p>
            <a:endParaRPr lang="fr-FR" sz="2400" dirty="0"/>
          </a:p>
        </p:txBody>
      </p:sp>
    </p:spTree>
    <p:extLst>
      <p:ext uri="{BB962C8B-B14F-4D97-AF65-F5344CB8AC3E}">
        <p14:creationId xmlns:p14="http://schemas.microsoft.com/office/powerpoint/2010/main" val="281446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6" presetClass="entr" presetSubtype="16"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circle(in)">
                                      <p:cBhvr>
                                        <p:cTn id="16" dur="2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ircle(in)">
                                      <p:cBhvr>
                                        <p:cTn id="21" dur="2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circle(in)">
                                      <p:cBhvr>
                                        <p:cTn id="26" dur="2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6" presetClass="entr" presetSubtype="16"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circle(in)">
                                      <p:cBhvr>
                                        <p:cTn id="3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83568" y="657562"/>
            <a:ext cx="7704856" cy="646331"/>
          </a:xfrm>
          <a:prstGeom prst="rect">
            <a:avLst/>
          </a:prstGeom>
          <a:noFill/>
        </p:spPr>
        <p:txBody>
          <a:bodyPr wrap="square" rtlCol="0">
            <a:spAutoFit/>
          </a:bodyPr>
          <a:lstStyle/>
          <a:p>
            <a:pPr algn="ctr"/>
            <a:r>
              <a:rPr lang="fr-FR" sz="3600" b="1" dirty="0">
                <a:solidFill>
                  <a:srgbClr val="00B050"/>
                </a:solidFill>
              </a:rPr>
              <a:t>A</a:t>
            </a:r>
            <a:r>
              <a:rPr lang="fr-FR" sz="2800" b="1" dirty="0">
                <a:solidFill>
                  <a:srgbClr val="0070C0"/>
                </a:solidFill>
              </a:rPr>
              <a:t>ide</a:t>
            </a:r>
            <a:r>
              <a:rPr lang="fr-FR" sz="3600" b="1" dirty="0"/>
              <a:t> </a:t>
            </a:r>
            <a:r>
              <a:rPr lang="fr-FR" sz="2800" b="1" dirty="0">
                <a:solidFill>
                  <a:srgbClr val="0070C0"/>
                </a:solidFill>
              </a:rPr>
              <a:t>aux</a:t>
            </a:r>
            <a:r>
              <a:rPr lang="fr-FR" sz="2800" b="1" dirty="0"/>
              <a:t> </a:t>
            </a:r>
            <a:r>
              <a:rPr lang="fr-FR" sz="3600" b="1" dirty="0">
                <a:solidFill>
                  <a:srgbClr val="00B050"/>
                </a:solidFill>
              </a:rPr>
              <a:t>E</a:t>
            </a:r>
            <a:r>
              <a:rPr lang="fr-FR" sz="2800" b="1" dirty="0">
                <a:solidFill>
                  <a:srgbClr val="0070C0"/>
                </a:solidFill>
              </a:rPr>
              <a:t>lèves</a:t>
            </a:r>
            <a:r>
              <a:rPr lang="fr-FR" sz="3600" b="1" dirty="0"/>
              <a:t> </a:t>
            </a:r>
            <a:r>
              <a:rPr lang="fr-FR" sz="2800" b="1" dirty="0">
                <a:solidFill>
                  <a:srgbClr val="0070C0"/>
                </a:solidFill>
              </a:rPr>
              <a:t>en </a:t>
            </a:r>
            <a:r>
              <a:rPr lang="fr-FR" sz="3600" b="1" dirty="0">
                <a:solidFill>
                  <a:srgbClr val="00B050"/>
                </a:solidFill>
              </a:rPr>
              <a:t>S</a:t>
            </a:r>
            <a:r>
              <a:rPr lang="fr-FR" sz="2800" b="1" dirty="0">
                <a:solidFill>
                  <a:srgbClr val="0070C0"/>
                </a:solidFill>
              </a:rPr>
              <a:t>ituation de </a:t>
            </a:r>
            <a:r>
              <a:rPr lang="fr-FR" sz="3600" b="1" dirty="0">
                <a:solidFill>
                  <a:srgbClr val="00B050"/>
                </a:solidFill>
              </a:rPr>
              <a:t>H</a:t>
            </a:r>
            <a:r>
              <a:rPr lang="fr-FR" sz="2800" b="1" dirty="0">
                <a:solidFill>
                  <a:srgbClr val="0070C0"/>
                </a:solidFill>
              </a:rPr>
              <a:t>andicap </a:t>
            </a:r>
          </a:p>
        </p:txBody>
      </p:sp>
      <p:cxnSp>
        <p:nvCxnSpPr>
          <p:cNvPr id="6" name="Connecteur droit avec flèche 5"/>
          <p:cNvCxnSpPr/>
          <p:nvPr/>
        </p:nvCxnSpPr>
        <p:spPr>
          <a:xfrm flipH="1">
            <a:off x="1907704" y="1556792"/>
            <a:ext cx="1008112"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Connecteur droit avec flèche 7"/>
          <p:cNvCxnSpPr/>
          <p:nvPr/>
        </p:nvCxnSpPr>
        <p:spPr>
          <a:xfrm>
            <a:off x="4212494" y="1506011"/>
            <a:ext cx="0"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5490458" y="1506011"/>
            <a:ext cx="792088"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179512" y="2856220"/>
            <a:ext cx="3026002" cy="369332"/>
          </a:xfrm>
          <a:prstGeom prst="rect">
            <a:avLst/>
          </a:prstGeom>
          <a:noFill/>
        </p:spPr>
        <p:txBody>
          <a:bodyPr wrap="square" rtlCol="0">
            <a:spAutoFit/>
          </a:bodyPr>
          <a:lstStyle/>
          <a:p>
            <a:r>
              <a:rPr lang="fr-FR" dirty="0">
                <a:solidFill>
                  <a:schemeClr val="accent2">
                    <a:lumMod val="75000"/>
                  </a:schemeClr>
                </a:solidFill>
              </a:rPr>
              <a:t>Aide humaine individualisée </a:t>
            </a:r>
          </a:p>
        </p:txBody>
      </p:sp>
      <p:sp>
        <p:nvSpPr>
          <p:cNvPr id="15" name="ZoneTexte 14"/>
          <p:cNvSpPr txBox="1"/>
          <p:nvPr/>
        </p:nvSpPr>
        <p:spPr>
          <a:xfrm>
            <a:off x="2927292" y="3229663"/>
            <a:ext cx="2808312" cy="369332"/>
          </a:xfrm>
          <a:prstGeom prst="rect">
            <a:avLst/>
          </a:prstGeom>
          <a:noFill/>
        </p:spPr>
        <p:txBody>
          <a:bodyPr wrap="square" rtlCol="0">
            <a:spAutoFit/>
          </a:bodyPr>
          <a:lstStyle/>
          <a:p>
            <a:r>
              <a:rPr lang="fr-FR" dirty="0">
                <a:solidFill>
                  <a:srgbClr val="7030A0"/>
                </a:solidFill>
              </a:rPr>
              <a:t>Aide humaine mutualisée</a:t>
            </a:r>
          </a:p>
        </p:txBody>
      </p:sp>
      <p:sp>
        <p:nvSpPr>
          <p:cNvPr id="16" name="ZoneTexte 15"/>
          <p:cNvSpPr txBox="1"/>
          <p:nvPr/>
        </p:nvSpPr>
        <p:spPr>
          <a:xfrm>
            <a:off x="5580112" y="2706004"/>
            <a:ext cx="2880320" cy="369332"/>
          </a:xfrm>
          <a:prstGeom prst="rect">
            <a:avLst/>
          </a:prstGeom>
          <a:noFill/>
        </p:spPr>
        <p:txBody>
          <a:bodyPr wrap="square" rtlCol="0">
            <a:spAutoFit/>
          </a:bodyPr>
          <a:lstStyle/>
          <a:p>
            <a:r>
              <a:rPr lang="fr-FR" dirty="0">
                <a:solidFill>
                  <a:srgbClr val="002060"/>
                </a:solidFill>
              </a:rPr>
              <a:t>Accompagnement collectif</a:t>
            </a:r>
          </a:p>
        </p:txBody>
      </p:sp>
      <p:cxnSp>
        <p:nvCxnSpPr>
          <p:cNvPr id="18" name="Connecteur droit avec flèche 17"/>
          <p:cNvCxnSpPr/>
          <p:nvPr/>
        </p:nvCxnSpPr>
        <p:spPr>
          <a:xfrm>
            <a:off x="1475656" y="3212976"/>
            <a:ext cx="0" cy="12462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a:off x="4211960" y="3573016"/>
            <a:ext cx="0"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a:off x="7020272" y="3140968"/>
            <a:ext cx="0" cy="12462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152382" y="4437112"/>
            <a:ext cx="2520280" cy="923330"/>
          </a:xfrm>
          <a:prstGeom prst="rect">
            <a:avLst/>
          </a:prstGeom>
          <a:noFill/>
        </p:spPr>
        <p:txBody>
          <a:bodyPr wrap="square" rtlCol="0">
            <a:spAutoFit/>
          </a:bodyPr>
          <a:lstStyle/>
          <a:p>
            <a:pPr algn="ctr"/>
            <a:r>
              <a:rPr lang="fr-FR" dirty="0">
                <a:solidFill>
                  <a:schemeClr val="accent2">
                    <a:lumMod val="75000"/>
                  </a:schemeClr>
                </a:solidFill>
              </a:rPr>
              <a:t>Aide soutenue et continue avec une précision horaire</a:t>
            </a:r>
          </a:p>
        </p:txBody>
      </p:sp>
      <p:sp>
        <p:nvSpPr>
          <p:cNvPr id="25" name="ZoneTexte 24"/>
          <p:cNvSpPr txBox="1"/>
          <p:nvPr/>
        </p:nvSpPr>
        <p:spPr>
          <a:xfrm>
            <a:off x="2538130" y="4653136"/>
            <a:ext cx="3348372" cy="923330"/>
          </a:xfrm>
          <a:prstGeom prst="rect">
            <a:avLst/>
          </a:prstGeom>
          <a:noFill/>
        </p:spPr>
        <p:txBody>
          <a:bodyPr wrap="square" rtlCol="0">
            <a:spAutoFit/>
          </a:bodyPr>
          <a:lstStyle/>
          <a:p>
            <a:pPr algn="ctr"/>
            <a:r>
              <a:rPr lang="fr-FR" dirty="0">
                <a:solidFill>
                  <a:srgbClr val="7030A0"/>
                </a:solidFill>
              </a:rPr>
              <a:t>Plusieurs élèves dans un ou plusieurs établissements  (classe différente, ou pas )</a:t>
            </a:r>
          </a:p>
        </p:txBody>
      </p:sp>
      <p:sp>
        <p:nvSpPr>
          <p:cNvPr id="26" name="ZoneTexte 25"/>
          <p:cNvSpPr txBox="1"/>
          <p:nvPr/>
        </p:nvSpPr>
        <p:spPr>
          <a:xfrm>
            <a:off x="6372200" y="4581128"/>
            <a:ext cx="2520280" cy="646331"/>
          </a:xfrm>
          <a:prstGeom prst="rect">
            <a:avLst/>
          </a:prstGeom>
          <a:noFill/>
        </p:spPr>
        <p:txBody>
          <a:bodyPr wrap="square" rtlCol="0">
            <a:spAutoFit/>
          </a:bodyPr>
          <a:lstStyle/>
          <a:p>
            <a:pPr algn="ctr"/>
            <a:r>
              <a:rPr lang="fr-FR" dirty="0">
                <a:solidFill>
                  <a:srgbClr val="002060"/>
                </a:solidFill>
              </a:rPr>
              <a:t>Autorité académique (pas de décision CDAPH)</a:t>
            </a:r>
          </a:p>
        </p:txBody>
      </p:sp>
      <p:sp>
        <p:nvSpPr>
          <p:cNvPr id="28" name="ZoneTexte 27"/>
          <p:cNvSpPr txBox="1"/>
          <p:nvPr/>
        </p:nvSpPr>
        <p:spPr>
          <a:xfrm>
            <a:off x="683568" y="5877272"/>
            <a:ext cx="7704856" cy="646331"/>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fr-FR" b="1" u="sng" dirty="0">
                <a:solidFill>
                  <a:srgbClr val="00B050"/>
                </a:solidFill>
              </a:rPr>
              <a:t>Modalités d’interventions </a:t>
            </a:r>
            <a:r>
              <a:rPr lang="fr-FR" dirty="0"/>
              <a:t>: Activités de vie quotidienne, activités d’apprentissages et dans la vie sociale et relationnelle</a:t>
            </a:r>
          </a:p>
        </p:txBody>
      </p:sp>
      <p:sp>
        <p:nvSpPr>
          <p:cNvPr id="29" name="ZoneTexte 28"/>
          <p:cNvSpPr txBox="1"/>
          <p:nvPr/>
        </p:nvSpPr>
        <p:spPr>
          <a:xfrm>
            <a:off x="2051720" y="1772816"/>
            <a:ext cx="4230826"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a:r>
              <a:rPr lang="fr-FR" dirty="0">
                <a:solidFill>
                  <a:srgbClr val="FF0000"/>
                </a:solidFill>
              </a:rPr>
              <a:t>MISSIONS</a:t>
            </a:r>
          </a:p>
        </p:txBody>
      </p:sp>
      <p:sp>
        <p:nvSpPr>
          <p:cNvPr id="2" name="ZoneTexte 1">
            <a:extLst>
              <a:ext uri="{FF2B5EF4-FFF2-40B4-BE49-F238E27FC236}">
                <a16:creationId xmlns:a16="http://schemas.microsoft.com/office/drawing/2014/main" id="{EC44CCEA-8767-4E27-A374-CE85E9404E59}"/>
              </a:ext>
            </a:extLst>
          </p:cNvPr>
          <p:cNvSpPr txBox="1"/>
          <p:nvPr/>
        </p:nvSpPr>
        <p:spPr>
          <a:xfrm>
            <a:off x="683568" y="5299467"/>
            <a:ext cx="3339590" cy="369332"/>
          </a:xfrm>
          <a:prstGeom prst="rect">
            <a:avLst/>
          </a:prstGeom>
          <a:noFill/>
        </p:spPr>
        <p:txBody>
          <a:bodyPr wrap="square" rtlCol="0">
            <a:spAutoFit/>
          </a:bodyPr>
          <a:lstStyle/>
          <a:p>
            <a:r>
              <a:rPr lang="fr-FR" dirty="0">
                <a:highlight>
                  <a:srgbClr val="FFFF00"/>
                </a:highlight>
              </a:rPr>
              <a:t>La CDAPH évalue le besoin</a:t>
            </a:r>
          </a:p>
        </p:txBody>
      </p:sp>
    </p:spTree>
    <p:extLst>
      <p:ext uri="{BB962C8B-B14F-4D97-AF65-F5344CB8AC3E}">
        <p14:creationId xmlns:p14="http://schemas.microsoft.com/office/powerpoint/2010/main" val="4121638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fade">
                                      <p:cBhvr>
                                        <p:cTn id="39" dur="1000"/>
                                        <p:tgtEl>
                                          <p:spTgt spid="24"/>
                                        </p:tgtEl>
                                      </p:cBhvr>
                                    </p:animEffect>
                                    <p:anim calcmode="lin" valueType="num">
                                      <p:cBhvr>
                                        <p:cTn id="40" dur="1000" fill="hold"/>
                                        <p:tgtEl>
                                          <p:spTgt spid="24"/>
                                        </p:tgtEl>
                                        <p:attrNameLst>
                                          <p:attrName>ppt_x</p:attrName>
                                        </p:attrNameLst>
                                      </p:cBhvr>
                                      <p:tavLst>
                                        <p:tav tm="0">
                                          <p:val>
                                            <p:strVal val="#ppt_x"/>
                                          </p:val>
                                        </p:tav>
                                        <p:tav tm="100000">
                                          <p:val>
                                            <p:strVal val="#ppt_x"/>
                                          </p:val>
                                        </p:tav>
                                      </p:tavLst>
                                    </p:anim>
                                    <p:anim calcmode="lin" valueType="num">
                                      <p:cBhvr>
                                        <p:cTn id="4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20"/>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grpId="0" nodeType="click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anim calcmode="lin" valueType="num">
                                      <p:cBhvr>
                                        <p:cTn id="51" dur="1000" fill="hold"/>
                                        <p:tgtEl>
                                          <p:spTgt spid="25"/>
                                        </p:tgtEl>
                                        <p:attrNameLst>
                                          <p:attrName>ppt_x</p:attrName>
                                        </p:attrNameLst>
                                      </p:cBhvr>
                                      <p:tavLst>
                                        <p:tav tm="0">
                                          <p:val>
                                            <p:strVal val="#ppt_x"/>
                                          </p:val>
                                        </p:tav>
                                        <p:tav tm="100000">
                                          <p:val>
                                            <p:strVal val="#ppt_x"/>
                                          </p:val>
                                        </p:tav>
                                      </p:tavLst>
                                    </p:anim>
                                    <p:anim calcmode="lin" valueType="num">
                                      <p:cBhvr>
                                        <p:cTn id="52"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22"/>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42" presetClass="entr" presetSubtype="0" fill="hold" grpId="0" nodeType="clickEffect">
                                  <p:stCondLst>
                                    <p:cond delay="0"/>
                                  </p:stCondLst>
                                  <p:childTnLst>
                                    <p:set>
                                      <p:cBhvr>
                                        <p:cTn id="64" dur="1" fill="hold">
                                          <p:stCondLst>
                                            <p:cond delay="0"/>
                                          </p:stCondLst>
                                        </p:cTn>
                                        <p:tgtEl>
                                          <p:spTgt spid="26"/>
                                        </p:tgtEl>
                                        <p:attrNameLst>
                                          <p:attrName>style.visibility</p:attrName>
                                        </p:attrNameLst>
                                      </p:cBhvr>
                                      <p:to>
                                        <p:strVal val="visible"/>
                                      </p:to>
                                    </p:set>
                                    <p:animEffect transition="in" filter="fade">
                                      <p:cBhvr>
                                        <p:cTn id="65" dur="1000"/>
                                        <p:tgtEl>
                                          <p:spTgt spid="26"/>
                                        </p:tgtEl>
                                      </p:cBhvr>
                                    </p:animEffect>
                                    <p:anim calcmode="lin" valueType="num">
                                      <p:cBhvr>
                                        <p:cTn id="66" dur="1000" fill="hold"/>
                                        <p:tgtEl>
                                          <p:spTgt spid="26"/>
                                        </p:tgtEl>
                                        <p:attrNameLst>
                                          <p:attrName>ppt_x</p:attrName>
                                        </p:attrNameLst>
                                      </p:cBhvr>
                                      <p:tavLst>
                                        <p:tav tm="0">
                                          <p:val>
                                            <p:strVal val="#ppt_x"/>
                                          </p:val>
                                        </p:tav>
                                        <p:tav tm="100000">
                                          <p:val>
                                            <p:strVal val="#ppt_x"/>
                                          </p:val>
                                        </p:tav>
                                      </p:tavLst>
                                    </p:anim>
                                    <p:anim calcmode="lin" valueType="num">
                                      <p:cBhvr>
                                        <p:cTn id="6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28"/>
                                        </p:tgtEl>
                                        <p:attrNameLst>
                                          <p:attrName>style.visibility</p:attrName>
                                        </p:attrNameLst>
                                      </p:cBhvr>
                                      <p:to>
                                        <p:strVal val="visible"/>
                                      </p:to>
                                    </p:set>
                                    <p:animEffect transition="in" filter="circle(in)">
                                      <p:cBhvr>
                                        <p:cTn id="72" dur="20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24" grpId="0"/>
      <p:bldP spid="25" grpId="0"/>
      <p:bldP spid="26" grpId="0"/>
      <p:bldP spid="28" grpId="0" animBg="1"/>
      <p:bldP spid="29"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99592" y="1307375"/>
            <a:ext cx="1728192" cy="400110"/>
          </a:xfrm>
          <a:prstGeom prst="rect">
            <a:avLst/>
          </a:prstGeom>
          <a:noFill/>
        </p:spPr>
        <p:txBody>
          <a:bodyPr wrap="square" rtlCol="0">
            <a:spAutoFit/>
          </a:bodyPr>
          <a:lstStyle/>
          <a:p>
            <a:r>
              <a:rPr lang="fr-FR" sz="2000" u="sng" dirty="0">
                <a:solidFill>
                  <a:srgbClr val="0070C0"/>
                </a:solidFill>
              </a:rPr>
              <a:t>1 . OBSERVER : </a:t>
            </a:r>
          </a:p>
        </p:txBody>
      </p:sp>
      <p:sp>
        <p:nvSpPr>
          <p:cNvPr id="3" name="ZoneTexte 2"/>
          <p:cNvSpPr txBox="1"/>
          <p:nvPr/>
        </p:nvSpPr>
        <p:spPr>
          <a:xfrm>
            <a:off x="899592" y="2415371"/>
            <a:ext cx="1512168" cy="400110"/>
          </a:xfrm>
          <a:prstGeom prst="rect">
            <a:avLst/>
          </a:prstGeom>
          <a:noFill/>
        </p:spPr>
        <p:txBody>
          <a:bodyPr wrap="square" rtlCol="0">
            <a:spAutoFit/>
          </a:bodyPr>
          <a:lstStyle/>
          <a:p>
            <a:r>
              <a:rPr lang="fr-FR" sz="2000" u="sng" dirty="0">
                <a:solidFill>
                  <a:srgbClr val="0070C0"/>
                </a:solidFill>
              </a:rPr>
              <a:t>2. QUAND :</a:t>
            </a:r>
          </a:p>
        </p:txBody>
      </p:sp>
      <p:sp>
        <p:nvSpPr>
          <p:cNvPr id="4" name="ZoneTexte 3"/>
          <p:cNvSpPr txBox="1"/>
          <p:nvPr/>
        </p:nvSpPr>
        <p:spPr>
          <a:xfrm>
            <a:off x="899592" y="3885298"/>
            <a:ext cx="1728192" cy="400110"/>
          </a:xfrm>
          <a:prstGeom prst="rect">
            <a:avLst/>
          </a:prstGeom>
          <a:noFill/>
        </p:spPr>
        <p:txBody>
          <a:bodyPr wrap="square" rtlCol="0">
            <a:spAutoFit/>
          </a:bodyPr>
          <a:lstStyle/>
          <a:p>
            <a:r>
              <a:rPr lang="fr-FR" sz="2000" u="sng" dirty="0">
                <a:solidFill>
                  <a:srgbClr val="0070C0"/>
                </a:solidFill>
              </a:rPr>
              <a:t>3. QUE FAIRE :</a:t>
            </a:r>
          </a:p>
        </p:txBody>
      </p:sp>
      <p:sp>
        <p:nvSpPr>
          <p:cNvPr id="5" name="ZoneTexte 4"/>
          <p:cNvSpPr txBox="1"/>
          <p:nvPr/>
        </p:nvSpPr>
        <p:spPr>
          <a:xfrm>
            <a:off x="3059832" y="1076543"/>
            <a:ext cx="4608512" cy="1200329"/>
          </a:xfrm>
          <a:prstGeom prst="rect">
            <a:avLst/>
          </a:prstGeom>
          <a:noFill/>
        </p:spPr>
        <p:txBody>
          <a:bodyPr wrap="square" rtlCol="0">
            <a:spAutoFit/>
          </a:bodyPr>
          <a:lstStyle/>
          <a:p>
            <a:r>
              <a:rPr lang="fr-FR" dirty="0"/>
              <a:t>Que </a:t>
            </a:r>
            <a:r>
              <a:rPr lang="fr-FR" dirty="0" err="1"/>
              <a:t>sait-il</a:t>
            </a:r>
            <a:r>
              <a:rPr lang="fr-FR" dirty="0"/>
              <a:t> faire ?</a:t>
            </a:r>
          </a:p>
          <a:p>
            <a:r>
              <a:rPr lang="fr-FR" dirty="0"/>
              <a:t>Qu’est-ce qui peut être dangereux ?</a:t>
            </a:r>
          </a:p>
          <a:p>
            <a:r>
              <a:rPr lang="fr-FR" dirty="0"/>
              <a:t>Comment réagit-il aux consignes?</a:t>
            </a:r>
          </a:p>
          <a:p>
            <a:r>
              <a:rPr lang="fr-FR" dirty="0"/>
              <a:t>…</a:t>
            </a:r>
          </a:p>
        </p:txBody>
      </p:sp>
      <p:sp>
        <p:nvSpPr>
          <p:cNvPr id="6" name="ZoneTexte 5"/>
          <p:cNvSpPr txBox="1"/>
          <p:nvPr/>
        </p:nvSpPr>
        <p:spPr>
          <a:xfrm>
            <a:off x="3091659" y="2415371"/>
            <a:ext cx="4104456" cy="646331"/>
          </a:xfrm>
          <a:prstGeom prst="rect">
            <a:avLst/>
          </a:prstGeom>
          <a:noFill/>
        </p:spPr>
        <p:txBody>
          <a:bodyPr wrap="square" rtlCol="0">
            <a:spAutoFit/>
          </a:bodyPr>
          <a:lstStyle/>
          <a:p>
            <a:r>
              <a:rPr lang="fr-FR" dirty="0"/>
              <a:t>Lorsqu’il en a besoin ! Il faut favoriser l’AUTONOMIE !</a:t>
            </a:r>
          </a:p>
        </p:txBody>
      </p:sp>
      <p:sp>
        <p:nvSpPr>
          <p:cNvPr id="7" name="ZoneTexte 6"/>
          <p:cNvSpPr txBox="1"/>
          <p:nvPr/>
        </p:nvSpPr>
        <p:spPr>
          <a:xfrm>
            <a:off x="2999567" y="3608299"/>
            <a:ext cx="4320480" cy="923330"/>
          </a:xfrm>
          <a:prstGeom prst="rect">
            <a:avLst/>
          </a:prstGeom>
          <a:noFill/>
        </p:spPr>
        <p:txBody>
          <a:bodyPr wrap="square" rtlCol="0">
            <a:spAutoFit/>
          </a:bodyPr>
          <a:lstStyle/>
          <a:p>
            <a:r>
              <a:rPr lang="fr-FR" dirty="0"/>
              <a:t>TOUJOURS observer AVANT ! Le jeune doit expérimenter seul, il faut l’accompagner quand il est en difficulté.</a:t>
            </a:r>
          </a:p>
        </p:txBody>
      </p:sp>
      <p:sp>
        <p:nvSpPr>
          <p:cNvPr id="8" name="ZoneTexte 7"/>
          <p:cNvSpPr txBox="1"/>
          <p:nvPr/>
        </p:nvSpPr>
        <p:spPr>
          <a:xfrm>
            <a:off x="656083" y="5157192"/>
            <a:ext cx="3024336" cy="923330"/>
          </a:xfrm>
          <a:prstGeom prst="rect">
            <a:avLst/>
          </a:prstGeom>
          <a:noFill/>
        </p:spPr>
        <p:txBody>
          <a:bodyPr wrap="square" rtlCol="0">
            <a:spAutoFit/>
          </a:bodyPr>
          <a:lstStyle/>
          <a:p>
            <a:pPr algn="ctr"/>
            <a:r>
              <a:rPr lang="fr-FR" u="sng" dirty="0">
                <a:solidFill>
                  <a:srgbClr val="0070C0"/>
                </a:solidFill>
              </a:rPr>
              <a:t>Guidance verbale :</a:t>
            </a:r>
          </a:p>
          <a:p>
            <a:pPr marL="285750" indent="-285750">
              <a:buFont typeface="Arial" panose="020B0604020202020204" pitchFamily="34" charset="0"/>
              <a:buChar char="•"/>
            </a:pPr>
            <a:r>
              <a:rPr lang="fr-FR" dirty="0"/>
              <a:t>Capter le regard</a:t>
            </a:r>
          </a:p>
          <a:p>
            <a:pPr marL="285750" indent="-285750">
              <a:buFont typeface="Arial" panose="020B0604020202020204" pitchFamily="34" charset="0"/>
              <a:buChar char="•"/>
            </a:pPr>
            <a:r>
              <a:rPr lang="fr-FR" dirty="0"/>
              <a:t>Consigne courte et claire </a:t>
            </a:r>
          </a:p>
        </p:txBody>
      </p:sp>
      <p:sp>
        <p:nvSpPr>
          <p:cNvPr id="9" name="ZoneTexte 8"/>
          <p:cNvSpPr txBox="1"/>
          <p:nvPr/>
        </p:nvSpPr>
        <p:spPr>
          <a:xfrm>
            <a:off x="5508104" y="5157192"/>
            <a:ext cx="2664296" cy="1754326"/>
          </a:xfrm>
          <a:prstGeom prst="rect">
            <a:avLst/>
          </a:prstGeom>
          <a:noFill/>
        </p:spPr>
        <p:txBody>
          <a:bodyPr wrap="square" rtlCol="0">
            <a:spAutoFit/>
          </a:bodyPr>
          <a:lstStyle/>
          <a:p>
            <a:pPr algn="ctr"/>
            <a:r>
              <a:rPr lang="fr-FR" u="sng" dirty="0">
                <a:solidFill>
                  <a:srgbClr val="0070C0"/>
                </a:solidFill>
              </a:rPr>
              <a:t>Guidance physique :</a:t>
            </a:r>
          </a:p>
          <a:p>
            <a:pPr marL="285750" indent="-285750">
              <a:buFont typeface="Arial" panose="020B0604020202020204" pitchFamily="34" charset="0"/>
              <a:buChar char="•"/>
            </a:pPr>
            <a:r>
              <a:rPr lang="fr-FR" dirty="0"/>
              <a:t>Intervention physique</a:t>
            </a:r>
          </a:p>
          <a:p>
            <a:pPr marL="285750" indent="-285750">
              <a:buFont typeface="Arial" panose="020B0604020202020204" pitchFamily="34" charset="0"/>
              <a:buChar char="•"/>
            </a:pPr>
            <a:r>
              <a:rPr lang="fr-FR" dirty="0"/>
              <a:t>Aide à faire seul</a:t>
            </a:r>
          </a:p>
          <a:p>
            <a:pPr marL="285750" indent="-285750">
              <a:buFont typeface="Arial" panose="020B0604020202020204" pitchFamily="34" charset="0"/>
              <a:buChar char="•"/>
            </a:pPr>
            <a:r>
              <a:rPr lang="fr-FR" dirty="0"/>
              <a:t>Encouragements </a:t>
            </a:r>
          </a:p>
          <a:p>
            <a:pPr marL="285750" indent="-285750">
              <a:buFont typeface="Arial" panose="020B0604020202020204" pitchFamily="34" charset="0"/>
              <a:buChar char="•"/>
            </a:pPr>
            <a:r>
              <a:rPr lang="fr-FR" dirty="0"/>
              <a:t>Change, aide pour le passage aux toilettes</a:t>
            </a:r>
          </a:p>
        </p:txBody>
      </p:sp>
      <p:sp>
        <p:nvSpPr>
          <p:cNvPr id="10" name="ZoneTexte 9"/>
          <p:cNvSpPr txBox="1"/>
          <p:nvPr/>
        </p:nvSpPr>
        <p:spPr>
          <a:xfrm>
            <a:off x="3275856" y="258060"/>
            <a:ext cx="2520280" cy="523220"/>
          </a:xfrm>
          <a:prstGeom prst="rect">
            <a:avLst/>
          </a:prstGeom>
          <a:noFill/>
        </p:spPr>
        <p:txBody>
          <a:bodyPr wrap="square" rtlCol="0">
            <a:spAutoFit/>
          </a:bodyPr>
          <a:lstStyle/>
          <a:p>
            <a:r>
              <a:rPr lang="fr-FR" sz="2800" dirty="0">
                <a:solidFill>
                  <a:srgbClr val="0070C0"/>
                </a:solidFill>
              </a:rPr>
              <a:t>Vie quotidienne</a:t>
            </a:r>
          </a:p>
        </p:txBody>
      </p:sp>
    </p:spTree>
    <p:extLst>
      <p:ext uri="{BB962C8B-B14F-4D97-AF65-F5344CB8AC3E}">
        <p14:creationId xmlns:p14="http://schemas.microsoft.com/office/powerpoint/2010/main" val="320620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0"/>
                                        <p:tgtEl>
                                          <p:spTgt spid="2"/>
                                        </p:tgtEl>
                                      </p:cBhvr>
                                    </p:animEffect>
                                    <p:anim calcmode="lin" valueType="num">
                                      <p:cBhvr>
                                        <p:cTn id="12" dur="1000" fill="hold"/>
                                        <p:tgtEl>
                                          <p:spTgt spid="2"/>
                                        </p:tgtEl>
                                        <p:attrNameLst>
                                          <p:attrName>ppt_x</p:attrName>
                                        </p:attrNameLst>
                                      </p:cBhvr>
                                      <p:tavLst>
                                        <p:tav tm="0">
                                          <p:val>
                                            <p:strVal val="#ppt_x"/>
                                          </p:val>
                                        </p:tav>
                                        <p:tav tm="100000">
                                          <p:val>
                                            <p:strVal val="#ppt_x"/>
                                          </p:val>
                                        </p:tav>
                                      </p:tavLst>
                                    </p:anim>
                                    <p:anim calcmode="lin" valueType="num">
                                      <p:cBhvr>
                                        <p:cTn id="1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1000"/>
                                        <p:tgtEl>
                                          <p:spTgt spid="4"/>
                                        </p:tgtEl>
                                      </p:cBhvr>
                                    </p:animEffect>
                                    <p:anim calcmode="lin" valueType="num">
                                      <p:cBhvr>
                                        <p:cTn id="40" dur="1000" fill="hold"/>
                                        <p:tgtEl>
                                          <p:spTgt spid="4"/>
                                        </p:tgtEl>
                                        <p:attrNameLst>
                                          <p:attrName>ppt_x</p:attrName>
                                        </p:attrNameLst>
                                      </p:cBhvr>
                                      <p:tavLst>
                                        <p:tav tm="0">
                                          <p:val>
                                            <p:strVal val="#ppt_x"/>
                                          </p:val>
                                        </p:tav>
                                        <p:tav tm="100000">
                                          <p:val>
                                            <p:strVal val="#ppt_x"/>
                                          </p:val>
                                        </p:tav>
                                      </p:tavLst>
                                    </p:anim>
                                    <p:anim calcmode="lin" valueType="num">
                                      <p:cBhvr>
                                        <p:cTn id="4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childTnLst>
                          </p:cTn>
                        </p:par>
                      </p:childTnLst>
                    </p:cTn>
                  </p:par>
                  <p:par>
                    <p:cTn id="49" fill="hold">
                      <p:stCondLst>
                        <p:cond delay="indefinite"/>
                      </p:stCondLst>
                      <p:childTnLst>
                        <p:par>
                          <p:cTn id="50" fill="hold">
                            <p:stCondLst>
                              <p:cond delay="0"/>
                            </p:stCondLst>
                            <p:childTnLst>
                              <p:par>
                                <p:cTn id="51" presetID="26"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Effect transition="in" filter="wipe(down)">
                                      <p:cBhvr>
                                        <p:cTn id="53" dur="580">
                                          <p:stCondLst>
                                            <p:cond delay="0"/>
                                          </p:stCondLst>
                                        </p:cTn>
                                        <p:tgtEl>
                                          <p:spTgt spid="8"/>
                                        </p:tgtEl>
                                      </p:cBhvr>
                                    </p:animEffect>
                                    <p:anim calcmode="lin" valueType="num">
                                      <p:cBhvr>
                                        <p:cTn id="54"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5"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56"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57"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58"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59" dur="26">
                                          <p:stCondLst>
                                            <p:cond delay="650"/>
                                          </p:stCondLst>
                                        </p:cTn>
                                        <p:tgtEl>
                                          <p:spTgt spid="8"/>
                                        </p:tgtEl>
                                      </p:cBhvr>
                                      <p:to x="100000" y="60000"/>
                                    </p:animScale>
                                    <p:animScale>
                                      <p:cBhvr>
                                        <p:cTn id="60" dur="166" decel="50000">
                                          <p:stCondLst>
                                            <p:cond delay="676"/>
                                          </p:stCondLst>
                                        </p:cTn>
                                        <p:tgtEl>
                                          <p:spTgt spid="8"/>
                                        </p:tgtEl>
                                      </p:cBhvr>
                                      <p:to x="100000" y="100000"/>
                                    </p:animScale>
                                    <p:animScale>
                                      <p:cBhvr>
                                        <p:cTn id="61" dur="26">
                                          <p:stCondLst>
                                            <p:cond delay="1312"/>
                                          </p:stCondLst>
                                        </p:cTn>
                                        <p:tgtEl>
                                          <p:spTgt spid="8"/>
                                        </p:tgtEl>
                                      </p:cBhvr>
                                      <p:to x="100000" y="80000"/>
                                    </p:animScale>
                                    <p:animScale>
                                      <p:cBhvr>
                                        <p:cTn id="62" dur="166" decel="50000">
                                          <p:stCondLst>
                                            <p:cond delay="1338"/>
                                          </p:stCondLst>
                                        </p:cTn>
                                        <p:tgtEl>
                                          <p:spTgt spid="8"/>
                                        </p:tgtEl>
                                      </p:cBhvr>
                                      <p:to x="100000" y="100000"/>
                                    </p:animScale>
                                    <p:animScale>
                                      <p:cBhvr>
                                        <p:cTn id="63" dur="26">
                                          <p:stCondLst>
                                            <p:cond delay="1642"/>
                                          </p:stCondLst>
                                        </p:cTn>
                                        <p:tgtEl>
                                          <p:spTgt spid="8"/>
                                        </p:tgtEl>
                                      </p:cBhvr>
                                      <p:to x="100000" y="90000"/>
                                    </p:animScale>
                                    <p:animScale>
                                      <p:cBhvr>
                                        <p:cTn id="64" dur="166" decel="50000">
                                          <p:stCondLst>
                                            <p:cond delay="1668"/>
                                          </p:stCondLst>
                                        </p:cTn>
                                        <p:tgtEl>
                                          <p:spTgt spid="8"/>
                                        </p:tgtEl>
                                      </p:cBhvr>
                                      <p:to x="100000" y="100000"/>
                                    </p:animScale>
                                    <p:animScale>
                                      <p:cBhvr>
                                        <p:cTn id="65" dur="26">
                                          <p:stCondLst>
                                            <p:cond delay="1808"/>
                                          </p:stCondLst>
                                        </p:cTn>
                                        <p:tgtEl>
                                          <p:spTgt spid="8"/>
                                        </p:tgtEl>
                                      </p:cBhvr>
                                      <p:to x="100000" y="95000"/>
                                    </p:animScale>
                                    <p:animScale>
                                      <p:cBhvr>
                                        <p:cTn id="66" dur="166" decel="50000">
                                          <p:stCondLst>
                                            <p:cond delay="1834"/>
                                          </p:stCondLst>
                                        </p:cTn>
                                        <p:tgtEl>
                                          <p:spTgt spid="8"/>
                                        </p:tgtEl>
                                      </p:cBhvr>
                                      <p:to x="100000" y="100000"/>
                                    </p:animScale>
                                  </p:childTnLst>
                                </p:cTn>
                              </p:par>
                            </p:childTnLst>
                          </p:cTn>
                        </p:par>
                      </p:childTnLst>
                    </p:cTn>
                  </p:par>
                  <p:par>
                    <p:cTn id="67" fill="hold">
                      <p:stCondLst>
                        <p:cond delay="indefinite"/>
                      </p:stCondLst>
                      <p:childTnLst>
                        <p:par>
                          <p:cTn id="68" fill="hold">
                            <p:stCondLst>
                              <p:cond delay="0"/>
                            </p:stCondLst>
                            <p:childTnLst>
                              <p:par>
                                <p:cTn id="69" presetID="26" presetClass="entr" presetSubtype="0" fill="hold" grpId="0" nodeType="clickEffect">
                                  <p:stCondLst>
                                    <p:cond delay="0"/>
                                  </p:stCondLst>
                                  <p:childTnLst>
                                    <p:set>
                                      <p:cBhvr>
                                        <p:cTn id="70" dur="1" fill="hold">
                                          <p:stCondLst>
                                            <p:cond delay="0"/>
                                          </p:stCondLst>
                                        </p:cTn>
                                        <p:tgtEl>
                                          <p:spTgt spid="9"/>
                                        </p:tgtEl>
                                        <p:attrNameLst>
                                          <p:attrName>style.visibility</p:attrName>
                                        </p:attrNameLst>
                                      </p:cBhvr>
                                      <p:to>
                                        <p:strVal val="visible"/>
                                      </p:to>
                                    </p:set>
                                    <p:animEffect transition="in" filter="wipe(down)">
                                      <p:cBhvr>
                                        <p:cTn id="71" dur="580">
                                          <p:stCondLst>
                                            <p:cond delay="0"/>
                                          </p:stCondLst>
                                        </p:cTn>
                                        <p:tgtEl>
                                          <p:spTgt spid="9"/>
                                        </p:tgtEl>
                                      </p:cBhvr>
                                    </p:animEffect>
                                    <p:anim calcmode="lin" valueType="num">
                                      <p:cBhvr>
                                        <p:cTn id="72"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77" dur="26">
                                          <p:stCondLst>
                                            <p:cond delay="650"/>
                                          </p:stCondLst>
                                        </p:cTn>
                                        <p:tgtEl>
                                          <p:spTgt spid="9"/>
                                        </p:tgtEl>
                                      </p:cBhvr>
                                      <p:to x="100000" y="60000"/>
                                    </p:animScale>
                                    <p:animScale>
                                      <p:cBhvr>
                                        <p:cTn id="78" dur="166" decel="50000">
                                          <p:stCondLst>
                                            <p:cond delay="676"/>
                                          </p:stCondLst>
                                        </p:cTn>
                                        <p:tgtEl>
                                          <p:spTgt spid="9"/>
                                        </p:tgtEl>
                                      </p:cBhvr>
                                      <p:to x="100000" y="100000"/>
                                    </p:animScale>
                                    <p:animScale>
                                      <p:cBhvr>
                                        <p:cTn id="79" dur="26">
                                          <p:stCondLst>
                                            <p:cond delay="1312"/>
                                          </p:stCondLst>
                                        </p:cTn>
                                        <p:tgtEl>
                                          <p:spTgt spid="9"/>
                                        </p:tgtEl>
                                      </p:cBhvr>
                                      <p:to x="100000" y="80000"/>
                                    </p:animScale>
                                    <p:animScale>
                                      <p:cBhvr>
                                        <p:cTn id="80" dur="166" decel="50000">
                                          <p:stCondLst>
                                            <p:cond delay="1338"/>
                                          </p:stCondLst>
                                        </p:cTn>
                                        <p:tgtEl>
                                          <p:spTgt spid="9"/>
                                        </p:tgtEl>
                                      </p:cBhvr>
                                      <p:to x="100000" y="100000"/>
                                    </p:animScale>
                                    <p:animScale>
                                      <p:cBhvr>
                                        <p:cTn id="81" dur="26">
                                          <p:stCondLst>
                                            <p:cond delay="1642"/>
                                          </p:stCondLst>
                                        </p:cTn>
                                        <p:tgtEl>
                                          <p:spTgt spid="9"/>
                                        </p:tgtEl>
                                      </p:cBhvr>
                                      <p:to x="100000" y="90000"/>
                                    </p:animScale>
                                    <p:animScale>
                                      <p:cBhvr>
                                        <p:cTn id="82" dur="166" decel="50000">
                                          <p:stCondLst>
                                            <p:cond delay="1668"/>
                                          </p:stCondLst>
                                        </p:cTn>
                                        <p:tgtEl>
                                          <p:spTgt spid="9"/>
                                        </p:tgtEl>
                                      </p:cBhvr>
                                      <p:to x="100000" y="100000"/>
                                    </p:animScale>
                                    <p:animScale>
                                      <p:cBhvr>
                                        <p:cTn id="83" dur="26">
                                          <p:stCondLst>
                                            <p:cond delay="1808"/>
                                          </p:stCondLst>
                                        </p:cTn>
                                        <p:tgtEl>
                                          <p:spTgt spid="9"/>
                                        </p:tgtEl>
                                      </p:cBhvr>
                                      <p:to x="100000" y="95000"/>
                                    </p:animScale>
                                    <p:animScale>
                                      <p:cBhvr>
                                        <p:cTn id="84" dur="166" decel="50000">
                                          <p:stCondLst>
                                            <p:cond delay="1834"/>
                                          </p:stCondLst>
                                        </p:cTn>
                                        <p:tgtEl>
                                          <p:spTgt spid="9"/>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557069" y="379291"/>
            <a:ext cx="4140460" cy="523220"/>
          </a:xfrm>
          <a:prstGeom prst="rect">
            <a:avLst/>
          </a:prstGeom>
          <a:noFill/>
        </p:spPr>
        <p:txBody>
          <a:bodyPr wrap="square" rtlCol="0">
            <a:spAutoFit/>
          </a:bodyPr>
          <a:lstStyle/>
          <a:p>
            <a:r>
              <a:rPr lang="fr-FR" sz="2800" dirty="0">
                <a:solidFill>
                  <a:srgbClr val="00B050"/>
                </a:solidFill>
              </a:rPr>
              <a:t>Vie sociale et relationnelle </a:t>
            </a:r>
          </a:p>
        </p:txBody>
      </p:sp>
      <p:sp>
        <p:nvSpPr>
          <p:cNvPr id="3" name="ZoneTexte 2"/>
          <p:cNvSpPr txBox="1"/>
          <p:nvPr/>
        </p:nvSpPr>
        <p:spPr>
          <a:xfrm>
            <a:off x="611560" y="1412776"/>
            <a:ext cx="1728192" cy="400110"/>
          </a:xfrm>
          <a:prstGeom prst="rect">
            <a:avLst/>
          </a:prstGeom>
          <a:noFill/>
        </p:spPr>
        <p:txBody>
          <a:bodyPr wrap="square" rtlCol="0">
            <a:spAutoFit/>
          </a:bodyPr>
          <a:lstStyle/>
          <a:p>
            <a:r>
              <a:rPr lang="fr-FR" sz="2000" u="sng" dirty="0">
                <a:solidFill>
                  <a:srgbClr val="00B050"/>
                </a:solidFill>
              </a:rPr>
              <a:t>Dans la cour </a:t>
            </a:r>
          </a:p>
        </p:txBody>
      </p:sp>
      <p:sp>
        <p:nvSpPr>
          <p:cNvPr id="4" name="ZoneTexte 3"/>
          <p:cNvSpPr txBox="1"/>
          <p:nvPr/>
        </p:nvSpPr>
        <p:spPr>
          <a:xfrm>
            <a:off x="5112059" y="1412776"/>
            <a:ext cx="1836205" cy="400110"/>
          </a:xfrm>
          <a:prstGeom prst="rect">
            <a:avLst/>
          </a:prstGeom>
          <a:noFill/>
        </p:spPr>
        <p:txBody>
          <a:bodyPr wrap="square" rtlCol="0">
            <a:spAutoFit/>
          </a:bodyPr>
          <a:lstStyle/>
          <a:p>
            <a:r>
              <a:rPr lang="fr-FR" sz="2000" u="sng" dirty="0">
                <a:solidFill>
                  <a:srgbClr val="00B050"/>
                </a:solidFill>
              </a:rPr>
              <a:t>Dans la classe</a:t>
            </a:r>
          </a:p>
        </p:txBody>
      </p:sp>
      <p:sp>
        <p:nvSpPr>
          <p:cNvPr id="5" name="ZoneTexte 4"/>
          <p:cNvSpPr txBox="1"/>
          <p:nvPr/>
        </p:nvSpPr>
        <p:spPr>
          <a:xfrm>
            <a:off x="569421" y="2063417"/>
            <a:ext cx="3816424" cy="1477328"/>
          </a:xfrm>
          <a:prstGeom prst="rect">
            <a:avLst/>
          </a:prstGeom>
          <a:noFill/>
        </p:spPr>
        <p:txBody>
          <a:bodyPr wrap="square" rtlCol="0">
            <a:spAutoFit/>
          </a:bodyPr>
          <a:lstStyle/>
          <a:p>
            <a:pPr marL="285750" indent="-285750">
              <a:buFont typeface="Arial" panose="020B0604020202020204" pitchFamily="34" charset="0"/>
              <a:buChar char="•"/>
            </a:pPr>
            <a:r>
              <a:rPr lang="fr-FR" dirty="0"/>
              <a:t>Veiller à la sécurité</a:t>
            </a:r>
          </a:p>
          <a:p>
            <a:pPr marL="285750" indent="-285750">
              <a:buFont typeface="Arial" panose="020B0604020202020204" pitchFamily="34" charset="0"/>
              <a:buChar char="•"/>
            </a:pPr>
            <a:r>
              <a:rPr lang="fr-FR" dirty="0"/>
              <a:t>Proposer  sans imposer les jeux</a:t>
            </a:r>
          </a:p>
          <a:p>
            <a:pPr marL="285750" indent="-285750">
              <a:buFont typeface="Arial" panose="020B0604020202020204" pitchFamily="34" charset="0"/>
              <a:buChar char="•"/>
            </a:pPr>
            <a:r>
              <a:rPr lang="fr-FR" dirty="0"/>
              <a:t>Si comportement inadapté : intervenir et proposer une autre activité</a:t>
            </a:r>
          </a:p>
        </p:txBody>
      </p:sp>
      <p:sp>
        <p:nvSpPr>
          <p:cNvPr id="6" name="ZoneTexte 5"/>
          <p:cNvSpPr txBox="1"/>
          <p:nvPr/>
        </p:nvSpPr>
        <p:spPr>
          <a:xfrm>
            <a:off x="5004048" y="2036747"/>
            <a:ext cx="3600400" cy="1200329"/>
          </a:xfrm>
          <a:prstGeom prst="rect">
            <a:avLst/>
          </a:prstGeom>
          <a:noFill/>
        </p:spPr>
        <p:txBody>
          <a:bodyPr wrap="square" rtlCol="0">
            <a:spAutoFit/>
          </a:bodyPr>
          <a:lstStyle/>
          <a:p>
            <a:pPr marL="285750" indent="-285750">
              <a:buFont typeface="Arial" panose="020B0604020202020204" pitchFamily="34" charset="0"/>
              <a:buChar char="•"/>
            </a:pPr>
            <a:r>
              <a:rPr lang="fr-FR" dirty="0"/>
              <a:t>Aider l’enfant à trouver sa place</a:t>
            </a:r>
          </a:p>
          <a:p>
            <a:pPr marL="285750" indent="-285750">
              <a:buFont typeface="Arial" panose="020B0604020202020204" pitchFamily="34" charset="0"/>
              <a:buChar char="•"/>
            </a:pPr>
            <a:r>
              <a:rPr lang="fr-FR" dirty="0"/>
              <a:t>Pas de pression</a:t>
            </a:r>
          </a:p>
          <a:p>
            <a:pPr marL="285750" indent="-285750">
              <a:buFont typeface="Arial" panose="020B0604020202020204" pitchFamily="34" charset="0"/>
              <a:buChar char="•"/>
            </a:pPr>
            <a:r>
              <a:rPr lang="fr-FR" dirty="0"/>
              <a:t>Accepter l’autonomie de l’enfant</a:t>
            </a:r>
          </a:p>
          <a:p>
            <a:pPr marL="285750" indent="-285750">
              <a:buFont typeface="Arial" panose="020B0604020202020204" pitchFamily="34" charset="0"/>
              <a:buChar char="•"/>
            </a:pPr>
            <a:r>
              <a:rPr lang="fr-FR" dirty="0"/>
              <a:t>Rester discret</a:t>
            </a:r>
          </a:p>
        </p:txBody>
      </p:sp>
      <p:sp>
        <p:nvSpPr>
          <p:cNvPr id="7" name="ZoneTexte 6"/>
          <p:cNvSpPr txBox="1"/>
          <p:nvPr/>
        </p:nvSpPr>
        <p:spPr>
          <a:xfrm rot="20731156">
            <a:off x="3429189" y="1225439"/>
            <a:ext cx="927738" cy="369332"/>
          </a:xfrm>
          <a:prstGeom prst="rect">
            <a:avLst/>
          </a:prstGeom>
          <a:solidFill>
            <a:schemeClr val="accent2">
              <a:lumMod val="20000"/>
              <a:lumOff val="80000"/>
            </a:schemeClr>
          </a:solidFill>
          <a:ln>
            <a:solidFill>
              <a:srgbClr val="FF0000"/>
            </a:solidFill>
          </a:ln>
        </p:spPr>
        <p:txBody>
          <a:bodyPr wrap="square" rtlCol="0">
            <a:spAutoFit/>
          </a:bodyPr>
          <a:lstStyle/>
          <a:p>
            <a:r>
              <a:rPr lang="fr-FR" strike="sngStrike" dirty="0"/>
              <a:t>Ecoute </a:t>
            </a:r>
          </a:p>
        </p:txBody>
      </p:sp>
      <p:sp>
        <p:nvSpPr>
          <p:cNvPr id="8" name="ZoneTexte 7"/>
          <p:cNvSpPr txBox="1"/>
          <p:nvPr/>
        </p:nvSpPr>
        <p:spPr>
          <a:xfrm rot="984303">
            <a:off x="6236365" y="3771539"/>
            <a:ext cx="2160240" cy="369332"/>
          </a:xfrm>
          <a:prstGeom prst="rect">
            <a:avLst/>
          </a:prstGeom>
          <a:solidFill>
            <a:schemeClr val="accent2">
              <a:lumMod val="20000"/>
              <a:lumOff val="80000"/>
            </a:schemeClr>
          </a:solidFill>
          <a:ln>
            <a:solidFill>
              <a:srgbClr val="FF0000"/>
            </a:solidFill>
          </a:ln>
        </p:spPr>
        <p:txBody>
          <a:bodyPr wrap="square" rtlCol="0">
            <a:spAutoFit/>
          </a:bodyPr>
          <a:lstStyle/>
          <a:p>
            <a:r>
              <a:rPr lang="fr-FR" strike="sngStrike" dirty="0"/>
              <a:t>Tiens toi tranquille</a:t>
            </a:r>
          </a:p>
        </p:txBody>
      </p:sp>
      <p:sp>
        <p:nvSpPr>
          <p:cNvPr id="9" name="ZoneTexte 8"/>
          <p:cNvSpPr txBox="1"/>
          <p:nvPr/>
        </p:nvSpPr>
        <p:spPr>
          <a:xfrm>
            <a:off x="3811252" y="3491277"/>
            <a:ext cx="1048780" cy="369332"/>
          </a:xfrm>
          <a:prstGeom prst="rect">
            <a:avLst/>
          </a:prstGeom>
          <a:solidFill>
            <a:schemeClr val="accent3">
              <a:lumMod val="40000"/>
              <a:lumOff val="60000"/>
            </a:schemeClr>
          </a:solidFill>
          <a:ln>
            <a:solidFill>
              <a:srgbClr val="00B050"/>
            </a:solidFill>
          </a:ln>
        </p:spPr>
        <p:txBody>
          <a:bodyPr wrap="square" rtlCol="0">
            <a:spAutoFit/>
          </a:bodyPr>
          <a:lstStyle/>
          <a:p>
            <a:r>
              <a:rPr lang="fr-FR" dirty="0"/>
              <a:t>Tu dois… </a:t>
            </a:r>
          </a:p>
        </p:txBody>
      </p:sp>
      <p:sp>
        <p:nvSpPr>
          <p:cNvPr id="10" name="ZoneTexte 9"/>
          <p:cNvSpPr txBox="1"/>
          <p:nvPr/>
        </p:nvSpPr>
        <p:spPr>
          <a:xfrm rot="20682730">
            <a:off x="1588439" y="3572532"/>
            <a:ext cx="1183856" cy="369332"/>
          </a:xfrm>
          <a:prstGeom prst="rect">
            <a:avLst/>
          </a:prstGeom>
          <a:solidFill>
            <a:schemeClr val="accent3">
              <a:lumMod val="40000"/>
              <a:lumOff val="60000"/>
            </a:schemeClr>
          </a:solidFill>
          <a:ln>
            <a:solidFill>
              <a:srgbClr val="00B050"/>
            </a:solidFill>
          </a:ln>
        </p:spPr>
        <p:txBody>
          <a:bodyPr wrap="square" rtlCol="0">
            <a:spAutoFit/>
          </a:bodyPr>
          <a:lstStyle/>
          <a:p>
            <a:r>
              <a:rPr lang="fr-FR" dirty="0"/>
              <a:t>Tu peux …</a:t>
            </a:r>
          </a:p>
        </p:txBody>
      </p:sp>
      <p:sp>
        <p:nvSpPr>
          <p:cNvPr id="11" name="ZoneTexte 10"/>
          <p:cNvSpPr txBox="1"/>
          <p:nvPr/>
        </p:nvSpPr>
        <p:spPr>
          <a:xfrm>
            <a:off x="1075489" y="4603483"/>
            <a:ext cx="4644516" cy="369332"/>
          </a:xfrm>
          <a:prstGeom prst="rect">
            <a:avLst/>
          </a:prstGeom>
          <a:noFill/>
        </p:spPr>
        <p:txBody>
          <a:bodyPr wrap="square" rtlCol="0">
            <a:spAutoFit/>
          </a:bodyPr>
          <a:lstStyle/>
          <a:p>
            <a:r>
              <a:rPr lang="fr-FR" dirty="0">
                <a:highlight>
                  <a:srgbClr val="00FFFF"/>
                </a:highlight>
              </a:rPr>
              <a:t>Rester discret par rapport aux parents</a:t>
            </a:r>
          </a:p>
        </p:txBody>
      </p:sp>
      <p:sp>
        <p:nvSpPr>
          <p:cNvPr id="12" name="ZoneTexte 11"/>
          <p:cNvSpPr txBox="1"/>
          <p:nvPr/>
        </p:nvSpPr>
        <p:spPr>
          <a:xfrm>
            <a:off x="1075489" y="5447600"/>
            <a:ext cx="4844348" cy="369332"/>
          </a:xfrm>
          <a:prstGeom prst="rect">
            <a:avLst/>
          </a:prstGeom>
          <a:noFill/>
        </p:spPr>
        <p:txBody>
          <a:bodyPr wrap="square" rtlCol="0">
            <a:spAutoFit/>
          </a:bodyPr>
          <a:lstStyle/>
          <a:p>
            <a:r>
              <a:rPr lang="fr-FR" dirty="0"/>
              <a:t>Rôle par rapport aux enseignants</a:t>
            </a:r>
          </a:p>
        </p:txBody>
      </p:sp>
    </p:spTree>
    <p:extLst>
      <p:ext uri="{BB962C8B-B14F-4D97-AF65-F5344CB8AC3E}">
        <p14:creationId xmlns:p14="http://schemas.microsoft.com/office/powerpoint/2010/main" val="275542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animEffect transition="in" filter="fade">
                                      <p:cBhvr>
                                        <p:cTn id="20" dur="500"/>
                                        <p:tgtEl>
                                          <p:spTgt spid="5"/>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animEffect transition="in" filter="fade">
                                      <p:cBhvr>
                                        <p:cTn id="34" dur="500"/>
                                        <p:tgtEl>
                                          <p:spTgt spid="6"/>
                                        </p:tgtEl>
                                      </p:cBhvr>
                                    </p:animEffect>
                                  </p:childTnLst>
                                </p:cTn>
                              </p:par>
                            </p:childTnLst>
                          </p:cTn>
                        </p:par>
                      </p:childTnLst>
                    </p:cTn>
                  </p:par>
                  <p:par>
                    <p:cTn id="35" fill="hold">
                      <p:stCondLst>
                        <p:cond delay="indefinite"/>
                      </p:stCondLst>
                      <p:childTnLst>
                        <p:par>
                          <p:cTn id="36" fill="hold">
                            <p:stCondLst>
                              <p:cond delay="0"/>
                            </p:stCondLst>
                            <p:childTnLst>
                              <p:par>
                                <p:cTn id="37" presetID="26"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wipe(down)">
                                      <p:cBhvr>
                                        <p:cTn id="39" dur="580">
                                          <p:stCondLst>
                                            <p:cond delay="0"/>
                                          </p:stCondLst>
                                        </p:cTn>
                                        <p:tgtEl>
                                          <p:spTgt spid="7"/>
                                        </p:tgtEl>
                                      </p:cBhvr>
                                    </p:animEffect>
                                    <p:anim calcmode="lin" valueType="num">
                                      <p:cBhvr>
                                        <p:cTn id="40"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45" dur="26">
                                          <p:stCondLst>
                                            <p:cond delay="650"/>
                                          </p:stCondLst>
                                        </p:cTn>
                                        <p:tgtEl>
                                          <p:spTgt spid="7"/>
                                        </p:tgtEl>
                                      </p:cBhvr>
                                      <p:to x="100000" y="60000"/>
                                    </p:animScale>
                                    <p:animScale>
                                      <p:cBhvr>
                                        <p:cTn id="46" dur="166" decel="50000">
                                          <p:stCondLst>
                                            <p:cond delay="676"/>
                                          </p:stCondLst>
                                        </p:cTn>
                                        <p:tgtEl>
                                          <p:spTgt spid="7"/>
                                        </p:tgtEl>
                                      </p:cBhvr>
                                      <p:to x="100000" y="100000"/>
                                    </p:animScale>
                                    <p:animScale>
                                      <p:cBhvr>
                                        <p:cTn id="47" dur="26">
                                          <p:stCondLst>
                                            <p:cond delay="1312"/>
                                          </p:stCondLst>
                                        </p:cTn>
                                        <p:tgtEl>
                                          <p:spTgt spid="7"/>
                                        </p:tgtEl>
                                      </p:cBhvr>
                                      <p:to x="100000" y="80000"/>
                                    </p:animScale>
                                    <p:animScale>
                                      <p:cBhvr>
                                        <p:cTn id="48" dur="166" decel="50000">
                                          <p:stCondLst>
                                            <p:cond delay="1338"/>
                                          </p:stCondLst>
                                        </p:cTn>
                                        <p:tgtEl>
                                          <p:spTgt spid="7"/>
                                        </p:tgtEl>
                                      </p:cBhvr>
                                      <p:to x="100000" y="100000"/>
                                    </p:animScale>
                                    <p:animScale>
                                      <p:cBhvr>
                                        <p:cTn id="49" dur="26">
                                          <p:stCondLst>
                                            <p:cond delay="1642"/>
                                          </p:stCondLst>
                                        </p:cTn>
                                        <p:tgtEl>
                                          <p:spTgt spid="7"/>
                                        </p:tgtEl>
                                      </p:cBhvr>
                                      <p:to x="100000" y="90000"/>
                                    </p:animScale>
                                    <p:animScale>
                                      <p:cBhvr>
                                        <p:cTn id="50" dur="166" decel="50000">
                                          <p:stCondLst>
                                            <p:cond delay="1668"/>
                                          </p:stCondLst>
                                        </p:cTn>
                                        <p:tgtEl>
                                          <p:spTgt spid="7"/>
                                        </p:tgtEl>
                                      </p:cBhvr>
                                      <p:to x="100000" y="100000"/>
                                    </p:animScale>
                                    <p:animScale>
                                      <p:cBhvr>
                                        <p:cTn id="51" dur="26">
                                          <p:stCondLst>
                                            <p:cond delay="1808"/>
                                          </p:stCondLst>
                                        </p:cTn>
                                        <p:tgtEl>
                                          <p:spTgt spid="7"/>
                                        </p:tgtEl>
                                      </p:cBhvr>
                                      <p:to x="100000" y="95000"/>
                                    </p:animScale>
                                    <p:animScale>
                                      <p:cBhvr>
                                        <p:cTn id="52" dur="166" decel="50000">
                                          <p:stCondLst>
                                            <p:cond delay="1834"/>
                                          </p:stCondLst>
                                        </p:cTn>
                                        <p:tgtEl>
                                          <p:spTgt spid="7"/>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26" presetClass="entr" presetSubtype="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wipe(down)">
                                      <p:cBhvr>
                                        <p:cTn id="57" dur="580">
                                          <p:stCondLst>
                                            <p:cond delay="0"/>
                                          </p:stCondLst>
                                        </p:cTn>
                                        <p:tgtEl>
                                          <p:spTgt spid="8"/>
                                        </p:tgtEl>
                                      </p:cBhvr>
                                    </p:animEffect>
                                    <p:anim calcmode="lin" valueType="num">
                                      <p:cBhvr>
                                        <p:cTn id="58"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59"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60"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61"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62"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63" dur="26">
                                          <p:stCondLst>
                                            <p:cond delay="650"/>
                                          </p:stCondLst>
                                        </p:cTn>
                                        <p:tgtEl>
                                          <p:spTgt spid="8"/>
                                        </p:tgtEl>
                                      </p:cBhvr>
                                      <p:to x="100000" y="60000"/>
                                    </p:animScale>
                                    <p:animScale>
                                      <p:cBhvr>
                                        <p:cTn id="64" dur="166" decel="50000">
                                          <p:stCondLst>
                                            <p:cond delay="676"/>
                                          </p:stCondLst>
                                        </p:cTn>
                                        <p:tgtEl>
                                          <p:spTgt spid="8"/>
                                        </p:tgtEl>
                                      </p:cBhvr>
                                      <p:to x="100000" y="100000"/>
                                    </p:animScale>
                                    <p:animScale>
                                      <p:cBhvr>
                                        <p:cTn id="65" dur="26">
                                          <p:stCondLst>
                                            <p:cond delay="1312"/>
                                          </p:stCondLst>
                                        </p:cTn>
                                        <p:tgtEl>
                                          <p:spTgt spid="8"/>
                                        </p:tgtEl>
                                      </p:cBhvr>
                                      <p:to x="100000" y="80000"/>
                                    </p:animScale>
                                    <p:animScale>
                                      <p:cBhvr>
                                        <p:cTn id="66" dur="166" decel="50000">
                                          <p:stCondLst>
                                            <p:cond delay="1338"/>
                                          </p:stCondLst>
                                        </p:cTn>
                                        <p:tgtEl>
                                          <p:spTgt spid="8"/>
                                        </p:tgtEl>
                                      </p:cBhvr>
                                      <p:to x="100000" y="100000"/>
                                    </p:animScale>
                                    <p:animScale>
                                      <p:cBhvr>
                                        <p:cTn id="67" dur="26">
                                          <p:stCondLst>
                                            <p:cond delay="1642"/>
                                          </p:stCondLst>
                                        </p:cTn>
                                        <p:tgtEl>
                                          <p:spTgt spid="8"/>
                                        </p:tgtEl>
                                      </p:cBhvr>
                                      <p:to x="100000" y="90000"/>
                                    </p:animScale>
                                    <p:animScale>
                                      <p:cBhvr>
                                        <p:cTn id="68" dur="166" decel="50000">
                                          <p:stCondLst>
                                            <p:cond delay="1668"/>
                                          </p:stCondLst>
                                        </p:cTn>
                                        <p:tgtEl>
                                          <p:spTgt spid="8"/>
                                        </p:tgtEl>
                                      </p:cBhvr>
                                      <p:to x="100000" y="100000"/>
                                    </p:animScale>
                                    <p:animScale>
                                      <p:cBhvr>
                                        <p:cTn id="69" dur="26">
                                          <p:stCondLst>
                                            <p:cond delay="1808"/>
                                          </p:stCondLst>
                                        </p:cTn>
                                        <p:tgtEl>
                                          <p:spTgt spid="8"/>
                                        </p:tgtEl>
                                      </p:cBhvr>
                                      <p:to x="100000" y="95000"/>
                                    </p:animScale>
                                    <p:animScale>
                                      <p:cBhvr>
                                        <p:cTn id="70" dur="166" decel="50000">
                                          <p:stCondLst>
                                            <p:cond delay="1834"/>
                                          </p:stCondLst>
                                        </p:cTn>
                                        <p:tgtEl>
                                          <p:spTgt spid="8"/>
                                        </p:tgtEl>
                                      </p:cBhvr>
                                      <p:to x="100000" y="100000"/>
                                    </p:animScale>
                                  </p:childTnLst>
                                </p:cTn>
                              </p:par>
                            </p:childTnLst>
                          </p:cTn>
                        </p:par>
                      </p:childTnLst>
                    </p:cTn>
                  </p:par>
                  <p:par>
                    <p:cTn id="71" fill="hold">
                      <p:stCondLst>
                        <p:cond delay="indefinite"/>
                      </p:stCondLst>
                      <p:childTnLst>
                        <p:par>
                          <p:cTn id="72" fill="hold">
                            <p:stCondLst>
                              <p:cond delay="0"/>
                            </p:stCondLst>
                            <p:childTnLst>
                              <p:par>
                                <p:cTn id="73" presetID="26" presetClass="entr" presetSubtype="0" fill="hold" grpId="0" nodeType="clickEffect">
                                  <p:stCondLst>
                                    <p:cond delay="0"/>
                                  </p:stCondLst>
                                  <p:childTnLst>
                                    <p:set>
                                      <p:cBhvr>
                                        <p:cTn id="74" dur="1" fill="hold">
                                          <p:stCondLst>
                                            <p:cond delay="0"/>
                                          </p:stCondLst>
                                        </p:cTn>
                                        <p:tgtEl>
                                          <p:spTgt spid="10"/>
                                        </p:tgtEl>
                                        <p:attrNameLst>
                                          <p:attrName>style.visibility</p:attrName>
                                        </p:attrNameLst>
                                      </p:cBhvr>
                                      <p:to>
                                        <p:strVal val="visible"/>
                                      </p:to>
                                    </p:set>
                                    <p:animEffect transition="in" filter="wipe(down)">
                                      <p:cBhvr>
                                        <p:cTn id="75" dur="580">
                                          <p:stCondLst>
                                            <p:cond delay="0"/>
                                          </p:stCondLst>
                                        </p:cTn>
                                        <p:tgtEl>
                                          <p:spTgt spid="10"/>
                                        </p:tgtEl>
                                      </p:cBhvr>
                                    </p:animEffect>
                                    <p:anim calcmode="lin" valueType="num">
                                      <p:cBhvr>
                                        <p:cTn id="76"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77"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78"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79"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80"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81" dur="26">
                                          <p:stCondLst>
                                            <p:cond delay="650"/>
                                          </p:stCondLst>
                                        </p:cTn>
                                        <p:tgtEl>
                                          <p:spTgt spid="10"/>
                                        </p:tgtEl>
                                      </p:cBhvr>
                                      <p:to x="100000" y="60000"/>
                                    </p:animScale>
                                    <p:animScale>
                                      <p:cBhvr>
                                        <p:cTn id="82" dur="166" decel="50000">
                                          <p:stCondLst>
                                            <p:cond delay="676"/>
                                          </p:stCondLst>
                                        </p:cTn>
                                        <p:tgtEl>
                                          <p:spTgt spid="10"/>
                                        </p:tgtEl>
                                      </p:cBhvr>
                                      <p:to x="100000" y="100000"/>
                                    </p:animScale>
                                    <p:animScale>
                                      <p:cBhvr>
                                        <p:cTn id="83" dur="26">
                                          <p:stCondLst>
                                            <p:cond delay="1312"/>
                                          </p:stCondLst>
                                        </p:cTn>
                                        <p:tgtEl>
                                          <p:spTgt spid="10"/>
                                        </p:tgtEl>
                                      </p:cBhvr>
                                      <p:to x="100000" y="80000"/>
                                    </p:animScale>
                                    <p:animScale>
                                      <p:cBhvr>
                                        <p:cTn id="84" dur="166" decel="50000">
                                          <p:stCondLst>
                                            <p:cond delay="1338"/>
                                          </p:stCondLst>
                                        </p:cTn>
                                        <p:tgtEl>
                                          <p:spTgt spid="10"/>
                                        </p:tgtEl>
                                      </p:cBhvr>
                                      <p:to x="100000" y="100000"/>
                                    </p:animScale>
                                    <p:animScale>
                                      <p:cBhvr>
                                        <p:cTn id="85" dur="26">
                                          <p:stCondLst>
                                            <p:cond delay="1642"/>
                                          </p:stCondLst>
                                        </p:cTn>
                                        <p:tgtEl>
                                          <p:spTgt spid="10"/>
                                        </p:tgtEl>
                                      </p:cBhvr>
                                      <p:to x="100000" y="90000"/>
                                    </p:animScale>
                                    <p:animScale>
                                      <p:cBhvr>
                                        <p:cTn id="86" dur="166" decel="50000">
                                          <p:stCondLst>
                                            <p:cond delay="1668"/>
                                          </p:stCondLst>
                                        </p:cTn>
                                        <p:tgtEl>
                                          <p:spTgt spid="10"/>
                                        </p:tgtEl>
                                      </p:cBhvr>
                                      <p:to x="100000" y="100000"/>
                                    </p:animScale>
                                    <p:animScale>
                                      <p:cBhvr>
                                        <p:cTn id="87" dur="26">
                                          <p:stCondLst>
                                            <p:cond delay="1808"/>
                                          </p:stCondLst>
                                        </p:cTn>
                                        <p:tgtEl>
                                          <p:spTgt spid="10"/>
                                        </p:tgtEl>
                                      </p:cBhvr>
                                      <p:to x="100000" y="95000"/>
                                    </p:animScale>
                                    <p:animScale>
                                      <p:cBhvr>
                                        <p:cTn id="88" dur="166" decel="50000">
                                          <p:stCondLst>
                                            <p:cond delay="1834"/>
                                          </p:stCondLst>
                                        </p:cTn>
                                        <p:tgtEl>
                                          <p:spTgt spid="10"/>
                                        </p:tgtEl>
                                      </p:cBhvr>
                                      <p:to x="100000" y="100000"/>
                                    </p:animScale>
                                  </p:childTnLst>
                                </p:cTn>
                              </p:par>
                            </p:childTnLst>
                          </p:cTn>
                        </p:par>
                      </p:childTnLst>
                    </p:cTn>
                  </p:par>
                  <p:par>
                    <p:cTn id="89" fill="hold">
                      <p:stCondLst>
                        <p:cond delay="indefinite"/>
                      </p:stCondLst>
                      <p:childTnLst>
                        <p:par>
                          <p:cTn id="90" fill="hold">
                            <p:stCondLst>
                              <p:cond delay="0"/>
                            </p:stCondLst>
                            <p:childTnLst>
                              <p:par>
                                <p:cTn id="91" presetID="26" presetClass="entr" presetSubtype="0" fill="hold" grpId="0" nodeType="clickEffect">
                                  <p:stCondLst>
                                    <p:cond delay="0"/>
                                  </p:stCondLst>
                                  <p:childTnLst>
                                    <p:set>
                                      <p:cBhvr>
                                        <p:cTn id="92" dur="1" fill="hold">
                                          <p:stCondLst>
                                            <p:cond delay="0"/>
                                          </p:stCondLst>
                                        </p:cTn>
                                        <p:tgtEl>
                                          <p:spTgt spid="9"/>
                                        </p:tgtEl>
                                        <p:attrNameLst>
                                          <p:attrName>style.visibility</p:attrName>
                                        </p:attrNameLst>
                                      </p:cBhvr>
                                      <p:to>
                                        <p:strVal val="visible"/>
                                      </p:to>
                                    </p:set>
                                    <p:animEffect transition="in" filter="wipe(down)">
                                      <p:cBhvr>
                                        <p:cTn id="93" dur="580">
                                          <p:stCondLst>
                                            <p:cond delay="0"/>
                                          </p:stCondLst>
                                        </p:cTn>
                                        <p:tgtEl>
                                          <p:spTgt spid="9"/>
                                        </p:tgtEl>
                                      </p:cBhvr>
                                    </p:animEffect>
                                    <p:anim calcmode="lin" valueType="num">
                                      <p:cBhvr>
                                        <p:cTn id="94" dur="1822" tmFilter="0,0; 0.14,0.36; 0.43,0.73; 0.71,0.91; 1.0,1.0">
                                          <p:stCondLst>
                                            <p:cond delay="0"/>
                                          </p:stCondLst>
                                        </p:cTn>
                                        <p:tgtEl>
                                          <p:spTgt spid="9"/>
                                        </p:tgtEl>
                                        <p:attrNameLst>
                                          <p:attrName>ppt_x</p:attrName>
                                        </p:attrNameLst>
                                      </p:cBhvr>
                                      <p:tavLst>
                                        <p:tav tm="0">
                                          <p:val>
                                            <p:strVal val="#ppt_x-0.25"/>
                                          </p:val>
                                        </p:tav>
                                        <p:tav tm="100000">
                                          <p:val>
                                            <p:strVal val="#ppt_x"/>
                                          </p:val>
                                        </p:tav>
                                      </p:tavLst>
                                    </p:anim>
                                    <p:anim calcmode="lin" valueType="num">
                                      <p:cBhvr>
                                        <p:cTn id="95" dur="664" tmFilter="0.0,0.0; 0.25,0.07; 0.50,0.2; 0.75,0.467; 1.0,1.0">
                                          <p:stCondLst>
                                            <p:cond delay="0"/>
                                          </p:stCondLst>
                                        </p:cTn>
                                        <p:tgtEl>
                                          <p:spTgt spid="9"/>
                                        </p:tgtEl>
                                        <p:attrNameLst>
                                          <p:attrName>ppt_y</p:attrName>
                                        </p:attrNameLst>
                                      </p:cBhvr>
                                      <p:tavLst>
                                        <p:tav tm="0" fmla="#ppt_y-sin(pi*$)/3">
                                          <p:val>
                                            <p:fltVal val="0.5"/>
                                          </p:val>
                                        </p:tav>
                                        <p:tav tm="100000">
                                          <p:val>
                                            <p:fltVal val="1"/>
                                          </p:val>
                                        </p:tav>
                                      </p:tavLst>
                                    </p:anim>
                                    <p:anim calcmode="lin" valueType="num">
                                      <p:cBhvr>
                                        <p:cTn id="96" dur="664" tmFilter="0, 0; 0.125,0.2665; 0.25,0.4; 0.375,0.465; 0.5,0.5;  0.625,0.535; 0.75,0.6; 0.875,0.7335; 1,1">
                                          <p:stCondLst>
                                            <p:cond delay="664"/>
                                          </p:stCondLst>
                                        </p:cTn>
                                        <p:tgtEl>
                                          <p:spTgt spid="9"/>
                                        </p:tgtEl>
                                        <p:attrNameLst>
                                          <p:attrName>ppt_y</p:attrName>
                                        </p:attrNameLst>
                                      </p:cBhvr>
                                      <p:tavLst>
                                        <p:tav tm="0" fmla="#ppt_y-sin(pi*$)/9">
                                          <p:val>
                                            <p:fltVal val="0"/>
                                          </p:val>
                                        </p:tav>
                                        <p:tav tm="100000">
                                          <p:val>
                                            <p:fltVal val="1"/>
                                          </p:val>
                                        </p:tav>
                                      </p:tavLst>
                                    </p:anim>
                                    <p:anim calcmode="lin" valueType="num">
                                      <p:cBhvr>
                                        <p:cTn id="97" dur="332" tmFilter="0, 0; 0.125,0.2665; 0.25,0.4; 0.375,0.465; 0.5,0.5;  0.625,0.535; 0.75,0.6; 0.875,0.7335; 1,1">
                                          <p:stCondLst>
                                            <p:cond delay="1324"/>
                                          </p:stCondLst>
                                        </p:cTn>
                                        <p:tgtEl>
                                          <p:spTgt spid="9"/>
                                        </p:tgtEl>
                                        <p:attrNameLst>
                                          <p:attrName>ppt_y</p:attrName>
                                        </p:attrNameLst>
                                      </p:cBhvr>
                                      <p:tavLst>
                                        <p:tav tm="0" fmla="#ppt_y-sin(pi*$)/27">
                                          <p:val>
                                            <p:fltVal val="0"/>
                                          </p:val>
                                        </p:tav>
                                        <p:tav tm="100000">
                                          <p:val>
                                            <p:fltVal val="1"/>
                                          </p:val>
                                        </p:tav>
                                      </p:tavLst>
                                    </p:anim>
                                    <p:anim calcmode="lin" valueType="num">
                                      <p:cBhvr>
                                        <p:cTn id="98" dur="164" tmFilter="0, 0; 0.125,0.2665; 0.25,0.4; 0.375,0.465; 0.5,0.5;  0.625,0.535; 0.75,0.6; 0.875,0.7335; 1,1">
                                          <p:stCondLst>
                                            <p:cond delay="1656"/>
                                          </p:stCondLst>
                                        </p:cTn>
                                        <p:tgtEl>
                                          <p:spTgt spid="9"/>
                                        </p:tgtEl>
                                        <p:attrNameLst>
                                          <p:attrName>ppt_y</p:attrName>
                                        </p:attrNameLst>
                                      </p:cBhvr>
                                      <p:tavLst>
                                        <p:tav tm="0" fmla="#ppt_y-sin(pi*$)/81">
                                          <p:val>
                                            <p:fltVal val="0"/>
                                          </p:val>
                                        </p:tav>
                                        <p:tav tm="100000">
                                          <p:val>
                                            <p:fltVal val="1"/>
                                          </p:val>
                                        </p:tav>
                                      </p:tavLst>
                                    </p:anim>
                                    <p:animScale>
                                      <p:cBhvr>
                                        <p:cTn id="99" dur="26">
                                          <p:stCondLst>
                                            <p:cond delay="650"/>
                                          </p:stCondLst>
                                        </p:cTn>
                                        <p:tgtEl>
                                          <p:spTgt spid="9"/>
                                        </p:tgtEl>
                                      </p:cBhvr>
                                      <p:to x="100000" y="60000"/>
                                    </p:animScale>
                                    <p:animScale>
                                      <p:cBhvr>
                                        <p:cTn id="100" dur="166" decel="50000">
                                          <p:stCondLst>
                                            <p:cond delay="676"/>
                                          </p:stCondLst>
                                        </p:cTn>
                                        <p:tgtEl>
                                          <p:spTgt spid="9"/>
                                        </p:tgtEl>
                                      </p:cBhvr>
                                      <p:to x="100000" y="100000"/>
                                    </p:animScale>
                                    <p:animScale>
                                      <p:cBhvr>
                                        <p:cTn id="101" dur="26">
                                          <p:stCondLst>
                                            <p:cond delay="1312"/>
                                          </p:stCondLst>
                                        </p:cTn>
                                        <p:tgtEl>
                                          <p:spTgt spid="9"/>
                                        </p:tgtEl>
                                      </p:cBhvr>
                                      <p:to x="100000" y="80000"/>
                                    </p:animScale>
                                    <p:animScale>
                                      <p:cBhvr>
                                        <p:cTn id="102" dur="166" decel="50000">
                                          <p:stCondLst>
                                            <p:cond delay="1338"/>
                                          </p:stCondLst>
                                        </p:cTn>
                                        <p:tgtEl>
                                          <p:spTgt spid="9"/>
                                        </p:tgtEl>
                                      </p:cBhvr>
                                      <p:to x="100000" y="100000"/>
                                    </p:animScale>
                                    <p:animScale>
                                      <p:cBhvr>
                                        <p:cTn id="103" dur="26">
                                          <p:stCondLst>
                                            <p:cond delay="1642"/>
                                          </p:stCondLst>
                                        </p:cTn>
                                        <p:tgtEl>
                                          <p:spTgt spid="9"/>
                                        </p:tgtEl>
                                      </p:cBhvr>
                                      <p:to x="100000" y="90000"/>
                                    </p:animScale>
                                    <p:animScale>
                                      <p:cBhvr>
                                        <p:cTn id="104" dur="166" decel="50000">
                                          <p:stCondLst>
                                            <p:cond delay="1668"/>
                                          </p:stCondLst>
                                        </p:cTn>
                                        <p:tgtEl>
                                          <p:spTgt spid="9"/>
                                        </p:tgtEl>
                                      </p:cBhvr>
                                      <p:to x="100000" y="100000"/>
                                    </p:animScale>
                                    <p:animScale>
                                      <p:cBhvr>
                                        <p:cTn id="105" dur="26">
                                          <p:stCondLst>
                                            <p:cond delay="1808"/>
                                          </p:stCondLst>
                                        </p:cTn>
                                        <p:tgtEl>
                                          <p:spTgt spid="9"/>
                                        </p:tgtEl>
                                      </p:cBhvr>
                                      <p:to x="100000" y="95000"/>
                                    </p:animScale>
                                    <p:animScale>
                                      <p:cBhvr>
                                        <p:cTn id="106" dur="166" decel="50000">
                                          <p:stCondLst>
                                            <p:cond delay="1834"/>
                                          </p:stCondLst>
                                        </p:cTn>
                                        <p:tgtEl>
                                          <p:spTgt spid="9"/>
                                        </p:tgtEl>
                                      </p:cBhvr>
                                      <p:to x="100000" y="100000"/>
                                    </p:animScale>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1"/>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animBg="1"/>
      <p:bldP spid="8" grpId="0" animBg="1"/>
      <p:bldP spid="9" grpId="0" animBg="1"/>
      <p:bldP spid="10" grpId="0" animBg="1"/>
      <p:bldP spid="11" grpId="0"/>
      <p:bldP spid="1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987824" y="344221"/>
            <a:ext cx="2592288" cy="523220"/>
          </a:xfrm>
          <a:prstGeom prst="rect">
            <a:avLst/>
          </a:prstGeom>
          <a:noFill/>
        </p:spPr>
        <p:txBody>
          <a:bodyPr wrap="square" rtlCol="0">
            <a:spAutoFit/>
          </a:bodyPr>
          <a:lstStyle/>
          <a:p>
            <a:r>
              <a:rPr lang="fr-FR" sz="2800" dirty="0">
                <a:solidFill>
                  <a:schemeClr val="accent4"/>
                </a:solidFill>
              </a:rPr>
              <a:t>Apprentissages</a:t>
            </a:r>
          </a:p>
        </p:txBody>
      </p:sp>
      <p:sp>
        <p:nvSpPr>
          <p:cNvPr id="3" name="ZoneTexte 2"/>
          <p:cNvSpPr txBox="1"/>
          <p:nvPr/>
        </p:nvSpPr>
        <p:spPr>
          <a:xfrm>
            <a:off x="683568" y="1196752"/>
            <a:ext cx="1512168" cy="400110"/>
          </a:xfrm>
          <a:prstGeom prst="rect">
            <a:avLst/>
          </a:prstGeom>
          <a:noFill/>
        </p:spPr>
        <p:txBody>
          <a:bodyPr wrap="square" rtlCol="0">
            <a:spAutoFit/>
          </a:bodyPr>
          <a:lstStyle/>
          <a:p>
            <a:r>
              <a:rPr lang="fr-FR" sz="2000" u="sng" dirty="0">
                <a:solidFill>
                  <a:schemeClr val="accent4"/>
                </a:solidFill>
              </a:rPr>
              <a:t>En primaire</a:t>
            </a:r>
          </a:p>
        </p:txBody>
      </p:sp>
      <p:sp>
        <p:nvSpPr>
          <p:cNvPr id="4" name="ZoneTexte 3"/>
          <p:cNvSpPr txBox="1"/>
          <p:nvPr/>
        </p:nvSpPr>
        <p:spPr>
          <a:xfrm>
            <a:off x="4825740" y="1176399"/>
            <a:ext cx="1906500" cy="400110"/>
          </a:xfrm>
          <a:prstGeom prst="rect">
            <a:avLst/>
          </a:prstGeom>
          <a:noFill/>
        </p:spPr>
        <p:txBody>
          <a:bodyPr wrap="square" rtlCol="0">
            <a:spAutoFit/>
          </a:bodyPr>
          <a:lstStyle/>
          <a:p>
            <a:r>
              <a:rPr lang="fr-FR" sz="2000" u="sng" dirty="0">
                <a:solidFill>
                  <a:schemeClr val="accent4"/>
                </a:solidFill>
              </a:rPr>
              <a:t>En secondaire</a:t>
            </a:r>
          </a:p>
        </p:txBody>
      </p:sp>
      <p:sp>
        <p:nvSpPr>
          <p:cNvPr id="5" name="ZoneTexte 4"/>
          <p:cNvSpPr txBox="1"/>
          <p:nvPr/>
        </p:nvSpPr>
        <p:spPr>
          <a:xfrm>
            <a:off x="2987824" y="4363971"/>
            <a:ext cx="1224136" cy="400110"/>
          </a:xfrm>
          <a:prstGeom prst="rect">
            <a:avLst/>
          </a:prstGeom>
          <a:noFill/>
        </p:spPr>
        <p:txBody>
          <a:bodyPr wrap="square" rtlCol="0">
            <a:spAutoFit/>
          </a:bodyPr>
          <a:lstStyle/>
          <a:p>
            <a:r>
              <a:rPr lang="fr-FR" sz="2000" u="sng" dirty="0">
                <a:solidFill>
                  <a:schemeClr val="accent4"/>
                </a:solidFill>
              </a:rPr>
              <a:t>Au lycée</a:t>
            </a:r>
          </a:p>
        </p:txBody>
      </p:sp>
      <p:sp>
        <p:nvSpPr>
          <p:cNvPr id="6" name="ZoneTexte 5"/>
          <p:cNvSpPr txBox="1"/>
          <p:nvPr/>
        </p:nvSpPr>
        <p:spPr>
          <a:xfrm>
            <a:off x="407681" y="1610198"/>
            <a:ext cx="3312368" cy="2862322"/>
          </a:xfrm>
          <a:prstGeom prst="rect">
            <a:avLst/>
          </a:prstGeom>
          <a:noFill/>
        </p:spPr>
        <p:txBody>
          <a:bodyPr wrap="square" rtlCol="0">
            <a:spAutoFit/>
          </a:bodyPr>
          <a:lstStyle/>
          <a:p>
            <a:pPr marL="285750" indent="-285750">
              <a:buFont typeface="Arial" panose="020B0604020202020204" pitchFamily="34" charset="0"/>
              <a:buChar char="•"/>
            </a:pPr>
            <a:r>
              <a:rPr lang="fr-FR" dirty="0"/>
              <a:t>Attendre avant d’aider</a:t>
            </a:r>
          </a:p>
          <a:p>
            <a:pPr marL="285750" indent="-285750">
              <a:buFont typeface="Arial" panose="020B0604020202020204" pitchFamily="34" charset="0"/>
              <a:buChar char="•"/>
            </a:pPr>
            <a:r>
              <a:rPr lang="fr-FR" dirty="0"/>
              <a:t>Estomper</a:t>
            </a:r>
          </a:p>
          <a:p>
            <a:pPr marL="285750" indent="-285750">
              <a:buFont typeface="Arial" panose="020B0604020202020204" pitchFamily="34" charset="0"/>
              <a:buChar char="•"/>
            </a:pPr>
            <a:r>
              <a:rPr lang="fr-FR" dirty="0"/>
              <a:t>Adapter le vocabulaire</a:t>
            </a:r>
          </a:p>
          <a:p>
            <a:pPr marL="285750" indent="-285750">
              <a:buFont typeface="Arial" panose="020B0604020202020204" pitchFamily="34" charset="0"/>
              <a:buChar char="•"/>
            </a:pPr>
            <a:r>
              <a:rPr lang="fr-FR" dirty="0"/>
              <a:t>Capter le regard</a:t>
            </a:r>
          </a:p>
          <a:p>
            <a:pPr marL="285750" indent="-285750">
              <a:buFont typeface="Arial" panose="020B0604020202020204" pitchFamily="34" charset="0"/>
              <a:buChar char="•"/>
            </a:pPr>
            <a:r>
              <a:rPr lang="fr-FR" dirty="0"/>
              <a:t>Ne pas faire à la place </a:t>
            </a:r>
          </a:p>
          <a:p>
            <a:pPr marL="285750" indent="-285750">
              <a:buFont typeface="Arial" panose="020B0604020202020204" pitchFamily="34" charset="0"/>
              <a:buChar char="•"/>
            </a:pPr>
            <a:r>
              <a:rPr lang="fr-FR" dirty="0"/>
              <a:t>Accepter que l’enfant ne sache pas faire</a:t>
            </a:r>
          </a:p>
          <a:p>
            <a:pPr marL="285750" indent="-285750">
              <a:buFont typeface="Arial" panose="020B0604020202020204" pitchFamily="34" charset="0"/>
              <a:buChar char="•"/>
            </a:pPr>
            <a:r>
              <a:rPr lang="fr-FR" dirty="0"/>
              <a:t>Communiquer avec l’enseignant</a:t>
            </a:r>
          </a:p>
          <a:p>
            <a:pPr marL="285750" indent="-285750">
              <a:buFont typeface="Arial" panose="020B0604020202020204" pitchFamily="34" charset="0"/>
              <a:buChar char="•"/>
            </a:pPr>
            <a:endParaRPr lang="fr-FR" dirty="0"/>
          </a:p>
        </p:txBody>
      </p:sp>
      <p:sp>
        <p:nvSpPr>
          <p:cNvPr id="7" name="ZoneTexte 6"/>
          <p:cNvSpPr txBox="1"/>
          <p:nvPr/>
        </p:nvSpPr>
        <p:spPr>
          <a:xfrm>
            <a:off x="3851920" y="1576509"/>
            <a:ext cx="4824536" cy="2308324"/>
          </a:xfrm>
          <a:prstGeom prst="rect">
            <a:avLst/>
          </a:prstGeom>
          <a:noFill/>
        </p:spPr>
        <p:txBody>
          <a:bodyPr wrap="square" rtlCol="0">
            <a:spAutoFit/>
          </a:bodyPr>
          <a:lstStyle/>
          <a:p>
            <a:pPr marL="285750" indent="-285750">
              <a:buFont typeface="Arial" panose="020B0604020202020204" pitchFamily="34" charset="0"/>
              <a:buChar char="•"/>
            </a:pPr>
            <a:r>
              <a:rPr lang="fr-FR" dirty="0"/>
              <a:t>Discuter de l’intervention avec le jeune</a:t>
            </a:r>
          </a:p>
          <a:p>
            <a:pPr marL="285750" indent="-285750">
              <a:buFont typeface="Arial" panose="020B0604020202020204" pitchFamily="34" charset="0"/>
              <a:buChar char="•"/>
            </a:pPr>
            <a:r>
              <a:rPr lang="fr-FR" dirty="0"/>
              <a:t>Ne pas se présenter à la classe comme l’AESH</a:t>
            </a:r>
          </a:p>
          <a:p>
            <a:pPr marL="285750" indent="-285750">
              <a:buFont typeface="Arial" panose="020B0604020202020204" pitchFamily="34" charset="0"/>
              <a:buChar char="•"/>
            </a:pPr>
            <a:r>
              <a:rPr lang="fr-FR" dirty="0"/>
              <a:t>Discuter avec les enseignants </a:t>
            </a:r>
          </a:p>
          <a:p>
            <a:pPr marL="285750" indent="-285750">
              <a:buFont typeface="Arial" panose="020B0604020202020204" pitchFamily="34" charset="0"/>
              <a:buChar char="•"/>
            </a:pPr>
            <a:r>
              <a:rPr lang="fr-FR" dirty="0"/>
              <a:t>Ne pas parler en même temps que les enseignants en classe</a:t>
            </a:r>
          </a:p>
          <a:p>
            <a:pPr marL="285750" indent="-285750">
              <a:buFont typeface="Arial" panose="020B0604020202020204" pitchFamily="34" charset="0"/>
              <a:buChar char="•"/>
            </a:pPr>
            <a:r>
              <a:rPr lang="fr-FR" dirty="0"/>
              <a:t>Prendre note des consignes des enseignants pour les retransmettre</a:t>
            </a:r>
          </a:p>
          <a:p>
            <a:pPr marL="285750" indent="-285750">
              <a:buFont typeface="Arial" panose="020B0604020202020204" pitchFamily="34" charset="0"/>
              <a:buChar char="•"/>
            </a:pPr>
            <a:r>
              <a:rPr lang="fr-FR" dirty="0"/>
              <a:t>Anticiper / rappeler les règles </a:t>
            </a:r>
          </a:p>
        </p:txBody>
      </p:sp>
      <p:sp>
        <p:nvSpPr>
          <p:cNvPr id="10" name="ZoneTexte 9"/>
          <p:cNvSpPr txBox="1"/>
          <p:nvPr/>
        </p:nvSpPr>
        <p:spPr>
          <a:xfrm>
            <a:off x="1559833" y="4796136"/>
            <a:ext cx="5646674" cy="646331"/>
          </a:xfrm>
          <a:prstGeom prst="rect">
            <a:avLst/>
          </a:prstGeom>
          <a:noFill/>
        </p:spPr>
        <p:txBody>
          <a:bodyPr wrap="square" rtlCol="0">
            <a:spAutoFit/>
          </a:bodyPr>
          <a:lstStyle/>
          <a:p>
            <a:pPr marL="285750" indent="-285750">
              <a:buFont typeface="Arial" panose="020B0604020202020204" pitchFamily="34" charset="0"/>
              <a:buChar char="•"/>
            </a:pPr>
            <a:r>
              <a:rPr lang="fr-FR" dirty="0"/>
              <a:t>Accepter que le jeune ne veuille pas être aider</a:t>
            </a:r>
          </a:p>
          <a:p>
            <a:pPr marL="285750" indent="-285750">
              <a:buFont typeface="Arial" panose="020B0604020202020204" pitchFamily="34" charset="0"/>
              <a:buChar char="•"/>
            </a:pPr>
            <a:r>
              <a:rPr lang="fr-FR" dirty="0"/>
              <a:t>Vous n’êtes pas des « copains »</a:t>
            </a:r>
          </a:p>
        </p:txBody>
      </p:sp>
      <p:sp>
        <p:nvSpPr>
          <p:cNvPr id="11" name="ZoneTexte 10"/>
          <p:cNvSpPr txBox="1"/>
          <p:nvPr/>
        </p:nvSpPr>
        <p:spPr>
          <a:xfrm>
            <a:off x="130898" y="5471967"/>
            <a:ext cx="8964488"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a:t>Examens / évaluation : appliquer les consignes prévues MÊME si elles ne sont pas habituelles.</a:t>
            </a:r>
          </a:p>
        </p:txBody>
      </p:sp>
      <p:sp>
        <p:nvSpPr>
          <p:cNvPr id="12" name="ZoneTexte 11"/>
          <p:cNvSpPr txBox="1"/>
          <p:nvPr/>
        </p:nvSpPr>
        <p:spPr>
          <a:xfrm>
            <a:off x="1540658" y="6007061"/>
            <a:ext cx="5342604"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fr-FR" dirty="0"/>
              <a:t>Difficultés de langage : faciliter l’expression de l’élève</a:t>
            </a:r>
          </a:p>
        </p:txBody>
      </p:sp>
      <p:sp>
        <p:nvSpPr>
          <p:cNvPr id="13" name="Triangle isocèle 12"/>
          <p:cNvSpPr/>
          <p:nvPr/>
        </p:nvSpPr>
        <p:spPr>
          <a:xfrm>
            <a:off x="943405" y="6007061"/>
            <a:ext cx="360040" cy="369332"/>
          </a:xfrm>
          <a:prstGeom prst="triangl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3599893" y="2546005"/>
            <a:ext cx="396043" cy="369332"/>
          </a:xfrm>
          <a:prstGeom prst="rect">
            <a:avLst/>
          </a:prstGeom>
          <a:noFill/>
        </p:spPr>
        <p:txBody>
          <a:bodyPr wrap="square" rtlCol="0">
            <a:spAutoFit/>
          </a:bodyPr>
          <a:lstStyle/>
          <a:p>
            <a:r>
              <a:rPr lang="fr-FR" b="1" dirty="0">
                <a:solidFill>
                  <a:schemeClr val="accent4"/>
                </a:solidFill>
              </a:rPr>
              <a:t>+</a:t>
            </a:r>
          </a:p>
        </p:txBody>
      </p:sp>
      <p:sp>
        <p:nvSpPr>
          <p:cNvPr id="15" name="ZoneTexte 14"/>
          <p:cNvSpPr txBox="1"/>
          <p:nvPr/>
        </p:nvSpPr>
        <p:spPr>
          <a:xfrm flipV="1">
            <a:off x="1089230" y="4934635"/>
            <a:ext cx="350422" cy="369332"/>
          </a:xfrm>
          <a:prstGeom prst="rect">
            <a:avLst/>
          </a:prstGeom>
          <a:noFill/>
        </p:spPr>
        <p:txBody>
          <a:bodyPr wrap="square" rtlCol="0">
            <a:spAutoFit/>
          </a:bodyPr>
          <a:lstStyle/>
          <a:p>
            <a:r>
              <a:rPr lang="fr-FR" b="1" dirty="0">
                <a:solidFill>
                  <a:schemeClr val="accent4"/>
                </a:solidFill>
              </a:rPr>
              <a:t>+</a:t>
            </a:r>
          </a:p>
        </p:txBody>
      </p:sp>
    </p:spTree>
    <p:extLst>
      <p:ext uri="{BB962C8B-B14F-4D97-AF65-F5344CB8AC3E}">
        <p14:creationId xmlns:p14="http://schemas.microsoft.com/office/powerpoint/2010/main" val="2617108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1000"/>
                                        <p:tgtEl>
                                          <p:spTgt spid="4"/>
                                        </p:tgtEl>
                                      </p:cBhvr>
                                    </p:animEffect>
                                    <p:anim calcmode="lin" valueType="num">
                                      <p:cBhvr>
                                        <p:cTn id="26" dur="1000" fill="hold"/>
                                        <p:tgtEl>
                                          <p:spTgt spid="4"/>
                                        </p:tgtEl>
                                        <p:attrNameLst>
                                          <p:attrName>ppt_x</p:attrName>
                                        </p:attrNameLst>
                                      </p:cBhvr>
                                      <p:tavLst>
                                        <p:tav tm="0">
                                          <p:val>
                                            <p:strVal val="#ppt_x"/>
                                          </p:val>
                                        </p:tav>
                                        <p:tav tm="100000">
                                          <p:val>
                                            <p:strVal val="#ppt_x"/>
                                          </p:val>
                                        </p:tav>
                                      </p:tavLst>
                                    </p:anim>
                                    <p:anim calcmode="lin" valueType="num">
                                      <p:cBhvr>
                                        <p:cTn id="2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1"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 calcmode="lin" valueType="num">
                                      <p:cBhvr>
                                        <p:cTn id="32" dur="1000" fill="hold"/>
                                        <p:tgtEl>
                                          <p:spTgt spid="14"/>
                                        </p:tgtEl>
                                        <p:attrNameLst>
                                          <p:attrName>ppt_w</p:attrName>
                                        </p:attrNameLst>
                                      </p:cBhvr>
                                      <p:tavLst>
                                        <p:tav tm="0">
                                          <p:val>
                                            <p:fltVal val="0"/>
                                          </p:val>
                                        </p:tav>
                                        <p:tav tm="100000">
                                          <p:val>
                                            <p:strVal val="#ppt_w"/>
                                          </p:val>
                                        </p:tav>
                                      </p:tavLst>
                                    </p:anim>
                                    <p:anim calcmode="lin" valueType="num">
                                      <p:cBhvr>
                                        <p:cTn id="33" dur="1000" fill="hold"/>
                                        <p:tgtEl>
                                          <p:spTgt spid="14"/>
                                        </p:tgtEl>
                                        <p:attrNameLst>
                                          <p:attrName>ppt_h</p:attrName>
                                        </p:attrNameLst>
                                      </p:cBhvr>
                                      <p:tavLst>
                                        <p:tav tm="0">
                                          <p:val>
                                            <p:fltVal val="0"/>
                                          </p:val>
                                        </p:tav>
                                        <p:tav tm="100000">
                                          <p:val>
                                            <p:strVal val="#ppt_h"/>
                                          </p:val>
                                        </p:tav>
                                      </p:tavLst>
                                    </p:anim>
                                    <p:anim calcmode="lin" valueType="num">
                                      <p:cBhvr>
                                        <p:cTn id="34" dur="1000" fill="hold"/>
                                        <p:tgtEl>
                                          <p:spTgt spid="14"/>
                                        </p:tgtEl>
                                        <p:attrNameLst>
                                          <p:attrName>style.rotation</p:attrName>
                                        </p:attrNameLst>
                                      </p:cBhvr>
                                      <p:tavLst>
                                        <p:tav tm="0">
                                          <p:val>
                                            <p:fltVal val="90"/>
                                          </p:val>
                                        </p:tav>
                                        <p:tav tm="100000">
                                          <p:val>
                                            <p:fltVal val="0"/>
                                          </p:val>
                                        </p:tav>
                                      </p:tavLst>
                                    </p:anim>
                                    <p:animEffect transition="in" filter="fade">
                                      <p:cBhvr>
                                        <p:cTn id="35" dur="1000"/>
                                        <p:tgtEl>
                                          <p:spTgt spid="14"/>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animEffect transition="in" filter="fade">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1000"/>
                                        <p:tgtEl>
                                          <p:spTgt spid="5"/>
                                        </p:tgtEl>
                                      </p:cBhvr>
                                    </p:animEffect>
                                    <p:anim calcmode="lin" valueType="num">
                                      <p:cBhvr>
                                        <p:cTn id="48" dur="1000" fill="hold"/>
                                        <p:tgtEl>
                                          <p:spTgt spid="5"/>
                                        </p:tgtEl>
                                        <p:attrNameLst>
                                          <p:attrName>ppt_x</p:attrName>
                                        </p:attrNameLst>
                                      </p:cBhvr>
                                      <p:tavLst>
                                        <p:tav tm="0">
                                          <p:val>
                                            <p:strVal val="#ppt_x"/>
                                          </p:val>
                                        </p:tav>
                                        <p:tav tm="100000">
                                          <p:val>
                                            <p:strVal val="#ppt_x"/>
                                          </p:val>
                                        </p:tav>
                                      </p:tavLst>
                                    </p:anim>
                                    <p:anim calcmode="lin" valueType="num">
                                      <p:cBhvr>
                                        <p:cTn id="4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 calcmode="lin" valueType="num">
                                      <p:cBhvr>
                                        <p:cTn id="54" dur="1000" fill="hold"/>
                                        <p:tgtEl>
                                          <p:spTgt spid="15"/>
                                        </p:tgtEl>
                                        <p:attrNameLst>
                                          <p:attrName>ppt_w</p:attrName>
                                        </p:attrNameLst>
                                      </p:cBhvr>
                                      <p:tavLst>
                                        <p:tav tm="0">
                                          <p:val>
                                            <p:fltVal val="0"/>
                                          </p:val>
                                        </p:tav>
                                        <p:tav tm="100000">
                                          <p:val>
                                            <p:strVal val="#ppt_w"/>
                                          </p:val>
                                        </p:tav>
                                      </p:tavLst>
                                    </p:anim>
                                    <p:anim calcmode="lin" valueType="num">
                                      <p:cBhvr>
                                        <p:cTn id="55" dur="1000" fill="hold"/>
                                        <p:tgtEl>
                                          <p:spTgt spid="15"/>
                                        </p:tgtEl>
                                        <p:attrNameLst>
                                          <p:attrName>ppt_h</p:attrName>
                                        </p:attrNameLst>
                                      </p:cBhvr>
                                      <p:tavLst>
                                        <p:tav tm="0">
                                          <p:val>
                                            <p:fltVal val="0"/>
                                          </p:val>
                                        </p:tav>
                                        <p:tav tm="100000">
                                          <p:val>
                                            <p:strVal val="#ppt_h"/>
                                          </p:val>
                                        </p:tav>
                                      </p:tavLst>
                                    </p:anim>
                                    <p:anim calcmode="lin" valueType="num">
                                      <p:cBhvr>
                                        <p:cTn id="56" dur="1000" fill="hold"/>
                                        <p:tgtEl>
                                          <p:spTgt spid="15"/>
                                        </p:tgtEl>
                                        <p:attrNameLst>
                                          <p:attrName>style.rotation</p:attrName>
                                        </p:attrNameLst>
                                      </p:cBhvr>
                                      <p:tavLst>
                                        <p:tav tm="0">
                                          <p:val>
                                            <p:fltVal val="90"/>
                                          </p:val>
                                        </p:tav>
                                        <p:tav tm="100000">
                                          <p:val>
                                            <p:fltVal val="0"/>
                                          </p:val>
                                        </p:tav>
                                      </p:tavLst>
                                    </p:anim>
                                    <p:animEffect transition="in" filter="fade">
                                      <p:cBhvr>
                                        <p:cTn id="57" dur="10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53" presetClass="entr" presetSubtype="16" fill="hold" grpId="0" nodeType="clickEffect">
                                  <p:stCondLst>
                                    <p:cond delay="0"/>
                                  </p:stCondLst>
                                  <p:childTnLst>
                                    <p:set>
                                      <p:cBhvr>
                                        <p:cTn id="61" dur="1" fill="hold">
                                          <p:stCondLst>
                                            <p:cond delay="0"/>
                                          </p:stCondLst>
                                        </p:cTn>
                                        <p:tgtEl>
                                          <p:spTgt spid="10"/>
                                        </p:tgtEl>
                                        <p:attrNameLst>
                                          <p:attrName>style.visibility</p:attrName>
                                        </p:attrNameLst>
                                      </p:cBhvr>
                                      <p:to>
                                        <p:strVal val="visible"/>
                                      </p:to>
                                    </p:set>
                                    <p:anim calcmode="lin" valueType="num">
                                      <p:cBhvr>
                                        <p:cTn id="62" dur="500" fill="hold"/>
                                        <p:tgtEl>
                                          <p:spTgt spid="10"/>
                                        </p:tgtEl>
                                        <p:attrNameLst>
                                          <p:attrName>ppt_w</p:attrName>
                                        </p:attrNameLst>
                                      </p:cBhvr>
                                      <p:tavLst>
                                        <p:tav tm="0">
                                          <p:val>
                                            <p:fltVal val="0"/>
                                          </p:val>
                                        </p:tav>
                                        <p:tav tm="100000">
                                          <p:val>
                                            <p:strVal val="#ppt_w"/>
                                          </p:val>
                                        </p:tav>
                                      </p:tavLst>
                                    </p:anim>
                                    <p:anim calcmode="lin" valueType="num">
                                      <p:cBhvr>
                                        <p:cTn id="63" dur="500" fill="hold"/>
                                        <p:tgtEl>
                                          <p:spTgt spid="10"/>
                                        </p:tgtEl>
                                        <p:attrNameLst>
                                          <p:attrName>ppt_h</p:attrName>
                                        </p:attrNameLst>
                                      </p:cBhvr>
                                      <p:tavLst>
                                        <p:tav tm="0">
                                          <p:val>
                                            <p:fltVal val="0"/>
                                          </p:val>
                                        </p:tav>
                                        <p:tav tm="100000">
                                          <p:val>
                                            <p:strVal val="#ppt_h"/>
                                          </p:val>
                                        </p:tav>
                                      </p:tavLst>
                                    </p:anim>
                                    <p:animEffect transition="in" filter="fade">
                                      <p:cBhvr>
                                        <p:cTn id="64" dur="500"/>
                                        <p:tgtEl>
                                          <p:spTgt spid="10"/>
                                        </p:tgtEl>
                                      </p:cBhvr>
                                    </p:animEffec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1"/>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13"/>
                                        </p:tgtEl>
                                        <p:attrNameLst>
                                          <p:attrName>style.visibility</p:attrName>
                                        </p:attrNameLst>
                                      </p:cBhvr>
                                      <p:to>
                                        <p:strVal val="visible"/>
                                      </p:to>
                                    </p:set>
                                    <p:anim calcmode="lin" valueType="num">
                                      <p:cBhvr additive="base">
                                        <p:cTn id="73" dur="500" fill="hold"/>
                                        <p:tgtEl>
                                          <p:spTgt spid="13"/>
                                        </p:tgtEl>
                                        <p:attrNameLst>
                                          <p:attrName>ppt_x</p:attrName>
                                        </p:attrNameLst>
                                      </p:cBhvr>
                                      <p:tavLst>
                                        <p:tav tm="0">
                                          <p:val>
                                            <p:strVal val="#ppt_x"/>
                                          </p:val>
                                        </p:tav>
                                        <p:tav tm="100000">
                                          <p:val>
                                            <p:strVal val="#ppt_x"/>
                                          </p:val>
                                        </p:tav>
                                      </p:tavLst>
                                    </p:anim>
                                    <p:anim calcmode="lin" valueType="num">
                                      <p:cBhvr additive="base">
                                        <p:cTn id="7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10" grpId="0"/>
      <p:bldP spid="11" grpId="0" animBg="1"/>
      <p:bldP spid="12" grpId="0" animBg="1"/>
      <p:bldP spid="13" grpId="0" animBg="1"/>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6CDC1E5-B4C8-48D7-ACF8-E0089981F742}"/>
              </a:ext>
            </a:extLst>
          </p:cNvPr>
          <p:cNvSpPr txBox="1"/>
          <p:nvPr/>
        </p:nvSpPr>
        <p:spPr>
          <a:xfrm>
            <a:off x="683568" y="692696"/>
            <a:ext cx="8136904" cy="769441"/>
          </a:xfrm>
          <a:prstGeom prst="rect">
            <a:avLst/>
          </a:prstGeom>
          <a:noFill/>
        </p:spPr>
        <p:txBody>
          <a:bodyPr wrap="square" rtlCol="0">
            <a:spAutoFit/>
          </a:bodyPr>
          <a:lstStyle/>
          <a:p>
            <a:pPr algn="ctr"/>
            <a:r>
              <a:rPr lang="fr-FR" sz="4400" u="sng" dirty="0"/>
              <a:t>PARTICIPATION AUX ESS</a:t>
            </a:r>
          </a:p>
        </p:txBody>
      </p:sp>
      <p:sp>
        <p:nvSpPr>
          <p:cNvPr id="3" name="ZoneTexte 2">
            <a:extLst>
              <a:ext uri="{FF2B5EF4-FFF2-40B4-BE49-F238E27FC236}">
                <a16:creationId xmlns:a16="http://schemas.microsoft.com/office/drawing/2014/main" id="{1CD9CD55-A41B-4026-AE6B-19747658EEC0}"/>
              </a:ext>
            </a:extLst>
          </p:cNvPr>
          <p:cNvSpPr txBox="1"/>
          <p:nvPr/>
        </p:nvSpPr>
        <p:spPr>
          <a:xfrm>
            <a:off x="503548" y="1941919"/>
            <a:ext cx="8136904" cy="4216539"/>
          </a:xfrm>
          <a:prstGeom prst="rect">
            <a:avLst/>
          </a:prstGeom>
          <a:noFill/>
        </p:spPr>
        <p:txBody>
          <a:bodyPr wrap="square" rtlCol="0">
            <a:spAutoFit/>
          </a:bodyPr>
          <a:lstStyle/>
          <a:p>
            <a:pPr algn="ctr"/>
            <a:r>
              <a:rPr lang="fr-FR" sz="2800" dirty="0"/>
              <a:t>L’AESH fait partie de l’équipe éducative. Il est  invité à l’Equipe de Suivi de la Scolarité de droit.</a:t>
            </a:r>
          </a:p>
          <a:p>
            <a:pPr algn="ctr"/>
            <a:endParaRPr lang="fr-FR" sz="2800" dirty="0"/>
          </a:p>
          <a:p>
            <a:pPr algn="ctr"/>
            <a:r>
              <a:rPr lang="fr-FR" sz="2800" dirty="0"/>
              <a:t>L’AESH fait part de ses observations (</a:t>
            </a:r>
            <a:r>
              <a:rPr lang="fr-FR" sz="2800" dirty="0" err="1"/>
              <a:t>cf</a:t>
            </a:r>
            <a:r>
              <a:rPr lang="fr-FR" sz="2800" dirty="0"/>
              <a:t> grille d’observation https://</a:t>
            </a:r>
            <a:r>
              <a:rPr lang="fr-FR" sz="2800" dirty="0">
                <a:hlinkClick r:id="rId2"/>
              </a:rPr>
              <a:t>Document-daide-a-la-preparation-dune-ESS</a:t>
            </a:r>
            <a:r>
              <a:rPr lang="fr-FR" sz="2800" dirty="0"/>
              <a:t>+ </a:t>
            </a:r>
            <a:r>
              <a:rPr lang="fr-FR" sz="2800" dirty="0">
                <a:hlinkClick r:id="rId3"/>
              </a:rPr>
              <a:t>bilan-AESH-pour-ESS</a:t>
            </a:r>
            <a:r>
              <a:rPr lang="fr-FR" sz="2800" dirty="0"/>
              <a:t>).</a:t>
            </a:r>
          </a:p>
          <a:p>
            <a:pPr algn="ctr"/>
            <a:endParaRPr lang="fr-FR" sz="2800" dirty="0"/>
          </a:p>
          <a:p>
            <a:pPr algn="ctr"/>
            <a:r>
              <a:rPr lang="fr-FR" sz="2800" dirty="0"/>
              <a:t>L’AESH contribue à la complétude du GEVASCO réexamen </a:t>
            </a:r>
            <a:r>
              <a:rPr lang="fr-FR" sz="2800" dirty="0">
                <a:hlinkClick r:id="rId4"/>
              </a:rPr>
              <a:t>GEVASCO </a:t>
            </a:r>
            <a:r>
              <a:rPr lang="fr-FR" sz="2800" dirty="0" err="1">
                <a:hlinkClick r:id="rId4"/>
              </a:rPr>
              <a:t>Reexamen</a:t>
            </a:r>
            <a:endParaRPr lang="fr-FR" sz="2800" dirty="0"/>
          </a:p>
          <a:p>
            <a:pPr algn="ctr"/>
            <a:endParaRPr lang="fr-FR" sz="1600" dirty="0"/>
          </a:p>
        </p:txBody>
      </p:sp>
    </p:spTree>
    <p:extLst>
      <p:ext uri="{BB962C8B-B14F-4D97-AF65-F5344CB8AC3E}">
        <p14:creationId xmlns:p14="http://schemas.microsoft.com/office/powerpoint/2010/main" val="38338055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6E6BAD-3932-5221-2B3D-F21925F27D34}"/>
              </a:ext>
            </a:extLst>
          </p:cNvPr>
          <p:cNvSpPr>
            <a:spLocks noGrp="1"/>
          </p:cNvSpPr>
          <p:nvPr>
            <p:ph type="ctrTitle"/>
          </p:nvPr>
        </p:nvSpPr>
        <p:spPr>
          <a:xfrm>
            <a:off x="685800" y="908721"/>
            <a:ext cx="7772400" cy="2691730"/>
          </a:xfrm>
        </p:spPr>
        <p:txBody>
          <a:bodyPr>
            <a:normAutofit/>
          </a:bodyPr>
          <a:lstStyle/>
          <a:p>
            <a:r>
              <a:rPr lang="fr-FR" dirty="0"/>
              <a:t>QUELQUES OUTILS que vous retrouvez sur le site </a:t>
            </a:r>
            <a:r>
              <a:rPr lang="fr-FR" dirty="0">
                <a:hlinkClick r:id="rId2"/>
              </a:rPr>
              <a:t>https://ienwat.etab.ac-lille.fr/</a:t>
            </a:r>
            <a:endParaRPr lang="fr-FR" dirty="0"/>
          </a:p>
        </p:txBody>
      </p:sp>
      <p:sp>
        <p:nvSpPr>
          <p:cNvPr id="3" name="Sous-titre 2">
            <a:extLst>
              <a:ext uri="{FF2B5EF4-FFF2-40B4-BE49-F238E27FC236}">
                <a16:creationId xmlns:a16="http://schemas.microsoft.com/office/drawing/2014/main" id="{5EC94CD3-21F2-B102-15A8-7D5E6FF9311D}"/>
              </a:ext>
            </a:extLst>
          </p:cNvPr>
          <p:cNvSpPr>
            <a:spLocks noGrp="1"/>
          </p:cNvSpPr>
          <p:nvPr>
            <p:ph type="subTitle" idx="1"/>
          </p:nvPr>
        </p:nvSpPr>
        <p:spPr/>
        <p:txBody>
          <a:bodyPr>
            <a:normAutofit/>
          </a:bodyPr>
          <a:lstStyle/>
          <a:p>
            <a:r>
              <a:rPr lang="fr-FR" dirty="0">
                <a:hlinkClick r:id="rId3"/>
              </a:rPr>
              <a:t>CAP ECOLE INCLUSIVE</a:t>
            </a:r>
            <a:endParaRPr lang="fr-FR" dirty="0"/>
          </a:p>
          <a:p>
            <a:r>
              <a:rPr lang="fr-FR" dirty="0">
                <a:hlinkClick r:id="rId4"/>
              </a:rPr>
              <a:t>site AESH : Les outils</a:t>
            </a:r>
            <a:endParaRPr lang="fr-FR" dirty="0"/>
          </a:p>
        </p:txBody>
      </p:sp>
    </p:spTree>
    <p:extLst>
      <p:ext uri="{BB962C8B-B14F-4D97-AF65-F5344CB8AC3E}">
        <p14:creationId xmlns:p14="http://schemas.microsoft.com/office/powerpoint/2010/main" val="28289001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a:extLst>
              <a:ext uri="{FF2B5EF4-FFF2-40B4-BE49-F238E27FC236}">
                <a16:creationId xmlns:a16="http://schemas.microsoft.com/office/drawing/2014/main" id="{BBB17F5D-BB54-482D-8816-E9B925EAD5D1}"/>
              </a:ext>
            </a:extLst>
          </p:cNvPr>
          <p:cNvSpPr txBox="1">
            <a:spLocks noGrp="1"/>
          </p:cNvSpPr>
          <p:nvPr>
            <p:ph type="subTitle" idx="4294967295"/>
          </p:nvPr>
        </p:nvSpPr>
        <p:spPr>
          <a:xfrm>
            <a:off x="457200" y="1196752"/>
            <a:ext cx="8229600" cy="5164491"/>
          </a:xfrm>
        </p:spPr>
        <p:txBody>
          <a:bodyPr>
            <a:spAutoFit/>
          </a:bodyPr>
          <a:lstStyle/>
          <a:p>
            <a:pPr lvl="0" algn="l">
              <a:buSzPct val="45000"/>
              <a:buFont typeface="StarSymbol"/>
              <a:buChar char="●"/>
            </a:pPr>
            <a:r>
              <a:rPr lang="fr-FR" sz="2400" dirty="0"/>
              <a:t>L'AESH ne doit jamais porter de jugement de valeur que ce soit envers les enseignants, les enfants, les parents</a:t>
            </a:r>
          </a:p>
          <a:p>
            <a:pPr lvl="0" algn="l">
              <a:buSzPct val="45000"/>
              <a:buFont typeface="StarSymbol"/>
              <a:buChar char="●"/>
            </a:pPr>
            <a:r>
              <a:rPr lang="fr-FR" sz="2400" dirty="0"/>
              <a:t>L’information n'est pas de la curiosité. Vous n'avez pas nécessairement à connaître les origines des difficultés, leurs implications médicales... </a:t>
            </a:r>
            <a:r>
              <a:rPr lang="fr-FR" sz="2400" dirty="0">
                <a:solidFill>
                  <a:srgbClr val="00FF66"/>
                </a:solidFill>
              </a:rPr>
              <a:t>vous êtes là pour faciliter la mise en œuvre des adaptations</a:t>
            </a:r>
          </a:p>
          <a:p>
            <a:pPr lvl="0" algn="l">
              <a:buSzPct val="45000"/>
              <a:buFont typeface="StarSymbol"/>
              <a:buChar char="●"/>
            </a:pPr>
            <a:r>
              <a:rPr lang="fr-FR" sz="2400" dirty="0"/>
              <a:t>Les échanges avec les familles doivent toujours se faire sous contrôle d’un enseignant, du directeur d’école ou d’un personnel de direction dans les collèges ou lycées</a:t>
            </a:r>
            <a:r>
              <a:rPr lang="fr-FR" sz="2400" u="sng" dirty="0">
                <a:solidFill>
                  <a:srgbClr val="00B0F0"/>
                </a:solidFill>
              </a:rPr>
              <a:t>. Les AVS n’ont pas à communiquer leurs coordonnées personnelles (téléphone, adresse) aux familles, y compris aux parents de l’élève accompagné. </a:t>
            </a:r>
            <a:r>
              <a:rPr lang="fr-FR" sz="2400" dirty="0"/>
              <a:t>Ils n’ont pas à prévenir directement les familles en cas d’absence</a:t>
            </a:r>
            <a:r>
              <a:rPr lang="fr-FR" dirty="0"/>
              <a:t>.</a:t>
            </a:r>
          </a:p>
        </p:txBody>
      </p:sp>
      <p:sp>
        <p:nvSpPr>
          <p:cNvPr id="3" name="Titre 2">
            <a:extLst>
              <a:ext uri="{FF2B5EF4-FFF2-40B4-BE49-F238E27FC236}">
                <a16:creationId xmlns:a16="http://schemas.microsoft.com/office/drawing/2014/main" id="{5964D739-CA64-437D-A37F-2D8CBA1BE08D}"/>
              </a:ext>
            </a:extLst>
          </p:cNvPr>
          <p:cNvSpPr txBox="1">
            <a:spLocks noGrp="1"/>
          </p:cNvSpPr>
          <p:nvPr>
            <p:ph type="title" idx="4294967295"/>
          </p:nvPr>
        </p:nvSpPr>
        <p:spPr>
          <a:xfrm>
            <a:off x="457200" y="274638"/>
            <a:ext cx="7787208" cy="634082"/>
          </a:xfrm>
        </p:spPr>
        <p:txBody>
          <a:bodyPr>
            <a:normAutofit fontScale="90000"/>
          </a:bodyPr>
          <a:lstStyle/>
          <a:p>
            <a:pPr lvl="0"/>
            <a:r>
              <a:rPr lang="fr-FR" sz="3600" u="sng" dirty="0"/>
              <a:t>Conclusion</a:t>
            </a:r>
          </a:p>
        </p:txBody>
      </p:sp>
    </p:spTree>
    <p:extLst>
      <p:ext uri="{BB962C8B-B14F-4D97-AF65-F5344CB8AC3E}">
        <p14:creationId xmlns:p14="http://schemas.microsoft.com/office/powerpoint/2010/main" val="2000125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D38A72-43A2-6E4A-AF00-7C8559FC1DA3}"/>
              </a:ext>
            </a:extLst>
          </p:cNvPr>
          <p:cNvSpPr>
            <a:spLocks noGrp="1"/>
          </p:cNvSpPr>
          <p:nvPr>
            <p:ph type="title"/>
          </p:nvPr>
        </p:nvSpPr>
        <p:spPr>
          <a:xfrm>
            <a:off x="899592" y="260648"/>
            <a:ext cx="7886700" cy="994172"/>
          </a:xfrm>
        </p:spPr>
        <p:txBody>
          <a:bodyPr>
            <a:normAutofit fontScale="90000"/>
          </a:bodyPr>
          <a:lstStyle/>
          <a:p>
            <a:pPr algn="ctr"/>
            <a:r>
              <a:rPr lang="fr-FR" dirty="0"/>
              <a:t>CADRE DE TRAVAIL </a:t>
            </a:r>
            <a:r>
              <a:rPr lang="fr-FR" dirty="0">
                <a:hlinkClick r:id="rId2"/>
              </a:rPr>
              <a:t>GUIDE DES AESH 2021</a:t>
            </a:r>
            <a:endParaRPr lang="fr-FR" dirty="0"/>
          </a:p>
        </p:txBody>
      </p:sp>
      <p:sp>
        <p:nvSpPr>
          <p:cNvPr id="3" name="Espace réservé du contenu 2">
            <a:extLst>
              <a:ext uri="{FF2B5EF4-FFF2-40B4-BE49-F238E27FC236}">
                <a16:creationId xmlns:a16="http://schemas.microsoft.com/office/drawing/2014/main" id="{7D2B4449-6EC6-7E40-89CD-0A0519CE2D55}"/>
              </a:ext>
            </a:extLst>
          </p:cNvPr>
          <p:cNvSpPr>
            <a:spLocks noGrp="1"/>
          </p:cNvSpPr>
          <p:nvPr>
            <p:ph idx="1"/>
          </p:nvPr>
        </p:nvSpPr>
        <p:spPr>
          <a:xfrm>
            <a:off x="0" y="1653522"/>
            <a:ext cx="9144000" cy="3263504"/>
          </a:xfrm>
        </p:spPr>
        <p:txBody>
          <a:bodyPr>
            <a:normAutofit fontScale="92500" lnSpcReduction="20000"/>
          </a:bodyPr>
          <a:lstStyle/>
          <a:p>
            <a:pPr marL="0" indent="0">
              <a:buNone/>
            </a:pPr>
            <a:r>
              <a:rPr lang="fr-FR" dirty="0"/>
              <a:t>Le guide pratique est à disposition sur le site de la circonscription de Wattrelos (onglet AESH) : </a:t>
            </a:r>
            <a:r>
              <a:rPr lang="fr-FR" dirty="0">
                <a:hlinkClick r:id="rId3"/>
              </a:rPr>
              <a:t>https://ienwat.etab.ac-lille.fr </a:t>
            </a:r>
            <a:endParaRPr lang="fr-FR" dirty="0"/>
          </a:p>
          <a:p>
            <a:pPr marL="0" indent="0">
              <a:buNone/>
            </a:pPr>
            <a:r>
              <a:rPr lang="fr-FR" dirty="0"/>
              <a:t>             </a:t>
            </a:r>
            <a:r>
              <a:rPr lang="fr-FR" sz="1500" dirty="0"/>
              <a:t>une seule petite modification par rapport aux informations de ce guide : les justificatifs liés aux absences sont à envoyer à l’inspection et non pas sur la boite mail du PIAL. </a:t>
            </a:r>
          </a:p>
          <a:p>
            <a:pPr marL="0" indent="0">
              <a:buNone/>
            </a:pPr>
            <a:endParaRPr lang="fr-FR" dirty="0"/>
          </a:p>
          <a:p>
            <a:pPr>
              <a:buFontTx/>
              <a:buChar char="-"/>
            </a:pPr>
            <a:r>
              <a:rPr lang="fr-FR" dirty="0"/>
              <a:t>Sous la responsabilité du PIAL d’un point de vue hiérarchique</a:t>
            </a:r>
          </a:p>
          <a:p>
            <a:pPr>
              <a:buFontTx/>
              <a:buChar char="-"/>
            </a:pPr>
            <a:r>
              <a:rPr lang="fr-FR" dirty="0"/>
              <a:t>Sous la responsabilité fonctionnelle du directeur ou du chef d’établissement</a:t>
            </a:r>
          </a:p>
          <a:p>
            <a:pPr>
              <a:buFontTx/>
              <a:buChar char="-"/>
            </a:pPr>
            <a:r>
              <a:rPr lang="fr-FR" dirty="0"/>
              <a:t>Sous la responsabilité pédagogique de l’enseignant de la classe</a:t>
            </a:r>
          </a:p>
        </p:txBody>
      </p:sp>
      <p:cxnSp>
        <p:nvCxnSpPr>
          <p:cNvPr id="5" name="Connecteur droit avec flèche 4">
            <a:extLst>
              <a:ext uri="{FF2B5EF4-FFF2-40B4-BE49-F238E27FC236}">
                <a16:creationId xmlns:a16="http://schemas.microsoft.com/office/drawing/2014/main" id="{686DBA69-351C-1546-BD82-DA385E9A9F36}"/>
              </a:ext>
            </a:extLst>
          </p:cNvPr>
          <p:cNvCxnSpPr/>
          <p:nvPr/>
        </p:nvCxnSpPr>
        <p:spPr>
          <a:xfrm>
            <a:off x="208345" y="2489281"/>
            <a:ext cx="51218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9461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D38A72-43A2-6E4A-AF00-7C8559FC1DA3}"/>
              </a:ext>
            </a:extLst>
          </p:cNvPr>
          <p:cNvSpPr>
            <a:spLocks noGrp="1"/>
          </p:cNvSpPr>
          <p:nvPr>
            <p:ph type="title"/>
          </p:nvPr>
        </p:nvSpPr>
        <p:spPr>
          <a:xfrm>
            <a:off x="0" y="857251"/>
            <a:ext cx="7886700" cy="994172"/>
          </a:xfrm>
        </p:spPr>
        <p:txBody>
          <a:bodyPr/>
          <a:lstStyle/>
          <a:p>
            <a:r>
              <a:rPr lang="fr-FR" dirty="0"/>
              <a:t>CADRE DE TRAVAIL</a:t>
            </a:r>
          </a:p>
        </p:txBody>
      </p:sp>
      <p:sp>
        <p:nvSpPr>
          <p:cNvPr id="3" name="Espace réservé du contenu 2">
            <a:extLst>
              <a:ext uri="{FF2B5EF4-FFF2-40B4-BE49-F238E27FC236}">
                <a16:creationId xmlns:a16="http://schemas.microsoft.com/office/drawing/2014/main" id="{7D2B4449-6EC6-7E40-89CD-0A0519CE2D55}"/>
              </a:ext>
            </a:extLst>
          </p:cNvPr>
          <p:cNvSpPr>
            <a:spLocks noGrp="1"/>
          </p:cNvSpPr>
          <p:nvPr>
            <p:ph idx="1"/>
          </p:nvPr>
        </p:nvSpPr>
        <p:spPr>
          <a:xfrm>
            <a:off x="0" y="1653522"/>
            <a:ext cx="9144000" cy="3263504"/>
          </a:xfrm>
        </p:spPr>
        <p:txBody>
          <a:bodyPr>
            <a:normAutofit fontScale="85000" lnSpcReduction="10000"/>
          </a:bodyPr>
          <a:lstStyle/>
          <a:p>
            <a:pPr algn="just">
              <a:buFontTx/>
              <a:buChar char="-"/>
            </a:pPr>
            <a:r>
              <a:rPr lang="fr-FR" dirty="0"/>
              <a:t>Interventions possibles sur l’ensemble des établissements du PIAL</a:t>
            </a:r>
          </a:p>
          <a:p>
            <a:pPr marL="0" indent="0" algn="just">
              <a:buNone/>
            </a:pPr>
            <a:endParaRPr lang="fr-FR" dirty="0"/>
          </a:p>
          <a:p>
            <a:pPr algn="just">
              <a:buFontTx/>
              <a:buChar char="-"/>
            </a:pPr>
            <a:r>
              <a:rPr lang="fr-FR" dirty="0"/>
              <a:t>Accompagnement uniquement pour des élèves qui ont reçu une notification de la MDPH</a:t>
            </a:r>
          </a:p>
          <a:p>
            <a:pPr marL="0" indent="0" algn="just">
              <a:buNone/>
            </a:pPr>
            <a:endParaRPr lang="fr-FR" dirty="0"/>
          </a:p>
          <a:p>
            <a:pPr algn="just">
              <a:buFontTx/>
              <a:buChar char="-"/>
            </a:pPr>
            <a:r>
              <a:rPr lang="fr-FR" dirty="0"/>
              <a:t>Possibilité, selon les besoins des élèves notifiés et des évolutions de ces notifications, de changer d’emploi du temps voire même d’établissement en cours d’année (de manière temporaire ou définitive pour l’année scolaire en cours)</a:t>
            </a:r>
          </a:p>
        </p:txBody>
      </p:sp>
    </p:spTree>
    <p:extLst>
      <p:ext uri="{BB962C8B-B14F-4D97-AF65-F5344CB8AC3E}">
        <p14:creationId xmlns:p14="http://schemas.microsoft.com/office/powerpoint/2010/main" val="3227143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38616899-4570-F640-A989-CE96F103669A}"/>
              </a:ext>
            </a:extLst>
          </p:cNvPr>
          <p:cNvSpPr txBox="1"/>
          <p:nvPr/>
        </p:nvSpPr>
        <p:spPr>
          <a:xfrm>
            <a:off x="0" y="857250"/>
            <a:ext cx="9144000" cy="553998"/>
          </a:xfrm>
          <a:prstGeom prst="rect">
            <a:avLst/>
          </a:prstGeom>
          <a:noFill/>
        </p:spPr>
        <p:txBody>
          <a:bodyPr wrap="square" rtlCol="0">
            <a:spAutoFit/>
          </a:bodyPr>
          <a:lstStyle/>
          <a:p>
            <a:r>
              <a:rPr lang="fr-FR" sz="3000" dirty="0"/>
              <a:t>LES ABSENCES</a:t>
            </a:r>
          </a:p>
        </p:txBody>
      </p:sp>
      <p:graphicFrame>
        <p:nvGraphicFramePr>
          <p:cNvPr id="10" name="Tableau 9">
            <a:extLst>
              <a:ext uri="{FF2B5EF4-FFF2-40B4-BE49-F238E27FC236}">
                <a16:creationId xmlns:a16="http://schemas.microsoft.com/office/drawing/2014/main" id="{162C15DC-041A-FA48-956C-2F7191B47C3A}"/>
              </a:ext>
            </a:extLst>
          </p:cNvPr>
          <p:cNvGraphicFramePr>
            <a:graphicFrameLocks noGrp="1"/>
          </p:cNvGraphicFramePr>
          <p:nvPr/>
        </p:nvGraphicFramePr>
        <p:xfrm>
          <a:off x="103330" y="1301355"/>
          <a:ext cx="8937342" cy="4629484"/>
        </p:xfrm>
        <a:graphic>
          <a:graphicData uri="http://schemas.openxmlformats.org/drawingml/2006/table">
            <a:tbl>
              <a:tblPr firstRow="1" bandRow="1">
                <a:tableStyleId>{5C22544A-7EE6-4342-B048-85BDC9FD1C3A}</a:tableStyleId>
              </a:tblPr>
              <a:tblGrid>
                <a:gridCol w="1235180">
                  <a:extLst>
                    <a:ext uri="{9D8B030D-6E8A-4147-A177-3AD203B41FA5}">
                      <a16:colId xmlns:a16="http://schemas.microsoft.com/office/drawing/2014/main" val="3734666124"/>
                    </a:ext>
                  </a:extLst>
                </a:gridCol>
                <a:gridCol w="3843212">
                  <a:extLst>
                    <a:ext uri="{9D8B030D-6E8A-4147-A177-3AD203B41FA5}">
                      <a16:colId xmlns:a16="http://schemas.microsoft.com/office/drawing/2014/main" val="2237170768"/>
                    </a:ext>
                  </a:extLst>
                </a:gridCol>
                <a:gridCol w="3858950">
                  <a:extLst>
                    <a:ext uri="{9D8B030D-6E8A-4147-A177-3AD203B41FA5}">
                      <a16:colId xmlns:a16="http://schemas.microsoft.com/office/drawing/2014/main" val="3258788001"/>
                    </a:ext>
                  </a:extLst>
                </a:gridCol>
              </a:tblGrid>
              <a:tr h="617220">
                <a:tc>
                  <a:txBody>
                    <a:bodyPr/>
                    <a:lstStyle/>
                    <a:p>
                      <a:endParaRPr lang="fr-FR" sz="1400" dirty="0"/>
                    </a:p>
                  </a:txBody>
                  <a:tcPr marL="68580" marR="68580" marT="34290" marB="34290"/>
                </a:tc>
                <a:tc>
                  <a:txBody>
                    <a:bodyPr/>
                    <a:lstStyle/>
                    <a:p>
                      <a:pPr algn="ctr"/>
                      <a:r>
                        <a:rPr lang="fr-FR" sz="2400" dirty="0"/>
                        <a:t>MALADIE</a:t>
                      </a:r>
                      <a:endParaRPr lang="fr-FR" sz="1800" dirty="0"/>
                    </a:p>
                  </a:txBody>
                  <a:tcPr marL="68580" marR="68580" marT="34290" marB="34290" anchor="ctr"/>
                </a:tc>
                <a:tc>
                  <a:txBody>
                    <a:bodyPr/>
                    <a:lstStyle/>
                    <a:p>
                      <a:pPr algn="ctr"/>
                      <a:r>
                        <a:rPr lang="fr-FR" sz="2400" dirty="0"/>
                        <a:t>AUTRE MOTIF</a:t>
                      </a:r>
                    </a:p>
                    <a:p>
                      <a:pPr algn="ctr"/>
                      <a:r>
                        <a:rPr lang="fr-FR" sz="1200" dirty="0"/>
                        <a:t>(enfant malade, rendez-vous médical, décès, formation, …)</a:t>
                      </a:r>
                    </a:p>
                  </a:txBody>
                  <a:tcPr marL="68580" marR="68580" marT="34290" marB="34290" anchor="ctr"/>
                </a:tc>
                <a:extLst>
                  <a:ext uri="{0D108BD9-81ED-4DB2-BD59-A6C34878D82A}">
                    <a16:rowId xmlns:a16="http://schemas.microsoft.com/office/drawing/2014/main" val="1238489549"/>
                  </a:ext>
                </a:extLst>
              </a:tr>
              <a:tr h="1110995">
                <a:tc>
                  <a:txBody>
                    <a:bodyPr/>
                    <a:lstStyle/>
                    <a:p>
                      <a:pPr algn="ctr"/>
                      <a:r>
                        <a:rPr lang="fr-FR" sz="1100" dirty="0" err="1"/>
                        <a:t>Démacrche</a:t>
                      </a:r>
                      <a:endParaRPr lang="fr-FR" sz="1100" dirty="0"/>
                    </a:p>
                  </a:txBody>
                  <a:tcPr marL="68580" marR="68580" marT="34290" marB="34290" anchor="ctr"/>
                </a:tc>
                <a:tc>
                  <a:txBody>
                    <a:bodyPr/>
                    <a:lstStyle/>
                    <a:p>
                      <a:pPr marL="342900" indent="-342900">
                        <a:buAutoNum type="arabicPeriod"/>
                      </a:pPr>
                      <a:r>
                        <a:rPr lang="fr-FR" sz="1100" dirty="0"/>
                        <a:t>Je préviens au plus vite le directeur de l’établissement dans lequel je travaille</a:t>
                      </a:r>
                    </a:p>
                    <a:p>
                      <a:pPr marL="342900" indent="-342900">
                        <a:buAutoNum type="arabicPeriod"/>
                      </a:pPr>
                      <a:r>
                        <a:rPr lang="fr-FR" sz="1100" dirty="0"/>
                        <a:t>Je préviens l’enseignant avec qui je travaille (si j’ai ses coordonnées)</a:t>
                      </a:r>
                    </a:p>
                  </a:txBody>
                  <a:tcPr marL="68580" marR="68580" marT="34290" marB="34290"/>
                </a:tc>
                <a:tc>
                  <a:txBody>
                    <a:bodyPr/>
                    <a:lstStyle/>
                    <a:p>
                      <a:pPr marL="342900" indent="-342900">
                        <a:buAutoNum type="arabicPeriod"/>
                      </a:pPr>
                      <a:r>
                        <a:rPr lang="fr-FR" sz="1100" dirty="0"/>
                        <a:t>Je préviens le directeur de l’établissement dans lequel je travaille de cette absence</a:t>
                      </a:r>
                    </a:p>
                    <a:p>
                      <a:pPr marL="342900" indent="-342900">
                        <a:buAutoNum type="arabicPeriod"/>
                      </a:pPr>
                      <a:r>
                        <a:rPr lang="fr-FR" sz="1100" dirty="0"/>
                        <a:t>Je préviens l’enseignant avec qui je travaille (si j’ai ses coordonnées) de la date de mon absence</a:t>
                      </a:r>
                    </a:p>
                    <a:p>
                      <a:pPr marL="342900" indent="-342900">
                        <a:buAutoNum type="arabicPeriod"/>
                      </a:pPr>
                      <a:r>
                        <a:rPr lang="fr-FR" sz="1100" dirty="0"/>
                        <a:t>Je complète le document « demande d’autorisation d’absence » et je le fais signer au chef d’établissement</a:t>
                      </a:r>
                    </a:p>
                  </a:txBody>
                  <a:tcPr marL="68580" marR="68580" marT="34290" marB="34290"/>
                </a:tc>
                <a:extLst>
                  <a:ext uri="{0D108BD9-81ED-4DB2-BD59-A6C34878D82A}">
                    <a16:rowId xmlns:a16="http://schemas.microsoft.com/office/drawing/2014/main" val="1049412014"/>
                  </a:ext>
                </a:extLst>
              </a:tr>
              <a:tr h="847276">
                <a:tc>
                  <a:txBody>
                    <a:bodyPr/>
                    <a:lstStyle/>
                    <a:p>
                      <a:pPr algn="ctr"/>
                      <a:r>
                        <a:rPr lang="fr-FR" sz="1100" dirty="0"/>
                        <a:t>Documents à transmettre</a:t>
                      </a:r>
                    </a:p>
                  </a:txBody>
                  <a:tcPr marL="68580" marR="68580" marT="34290" marB="34290" anchor="ctr"/>
                </a:tc>
                <a:tc>
                  <a:txBody>
                    <a:bodyPr/>
                    <a:lstStyle/>
                    <a:p>
                      <a:r>
                        <a:rPr lang="fr-FR" sz="1100" dirty="0"/>
                        <a:t>- Arrêt de travail</a:t>
                      </a:r>
                    </a:p>
                    <a:p>
                      <a:endParaRPr lang="fr-FR" sz="1100" dirty="0"/>
                    </a:p>
                    <a:p>
                      <a:r>
                        <a:rPr lang="fr-FR" sz="1100" i="1" dirty="0"/>
                        <a:t>Si positif au COVID </a:t>
                      </a:r>
                      <a:r>
                        <a:rPr lang="fr-FR" sz="1100" dirty="0"/>
                        <a:t>: justificatif du test positif + attestation d’isolement</a:t>
                      </a:r>
                    </a:p>
                  </a:txBody>
                  <a:tcPr marL="68580" marR="68580" marT="34290" marB="34290"/>
                </a:tc>
                <a:tc>
                  <a:txBody>
                    <a:bodyPr/>
                    <a:lstStyle/>
                    <a:p>
                      <a:pPr marL="285750" indent="-285750">
                        <a:buFontTx/>
                        <a:buChar char="-"/>
                      </a:pPr>
                      <a:r>
                        <a:rPr lang="fr-FR" sz="1100" dirty="0"/>
                        <a:t>Document « demande d’autorisation d’absence »</a:t>
                      </a:r>
                    </a:p>
                    <a:p>
                      <a:pPr marL="285750" indent="-285750">
                        <a:buFontTx/>
                        <a:buChar char="-"/>
                      </a:pPr>
                      <a:r>
                        <a:rPr lang="fr-FR" sz="1100" dirty="0"/>
                        <a:t>Justificatif (certificat médical, convocation à la formation, attestation du rendez-vous médical,…)</a:t>
                      </a:r>
                      <a:endParaRPr lang="fr-FR" sz="1100" i="1" dirty="0"/>
                    </a:p>
                  </a:txBody>
                  <a:tcPr marL="68580" marR="68580" marT="34290" marB="34290"/>
                </a:tc>
                <a:extLst>
                  <a:ext uri="{0D108BD9-81ED-4DB2-BD59-A6C34878D82A}">
                    <a16:rowId xmlns:a16="http://schemas.microsoft.com/office/drawing/2014/main" val="2654533186"/>
                  </a:ext>
                </a:extLst>
              </a:tr>
              <a:tr h="979573">
                <a:tc>
                  <a:txBody>
                    <a:bodyPr/>
                    <a:lstStyle/>
                    <a:p>
                      <a:pPr algn="ctr"/>
                      <a:r>
                        <a:rPr lang="fr-FR" sz="1100" dirty="0"/>
                        <a:t>À qui transmettre ces documents</a:t>
                      </a:r>
                    </a:p>
                  </a:txBody>
                  <a:tcPr marL="68580" marR="68580" marT="34290" marB="34290" anchor="ctr"/>
                </a:tc>
                <a:tc>
                  <a:txBody>
                    <a:bodyPr/>
                    <a:lstStyle/>
                    <a:p>
                      <a:r>
                        <a:rPr lang="fr-FR" sz="1100" dirty="0"/>
                        <a:t>Par mail, à l’inspection : </a:t>
                      </a:r>
                    </a:p>
                    <a:p>
                      <a:r>
                        <a:rPr lang="fr-FR" sz="1100" kern="1200" dirty="0">
                          <a:solidFill>
                            <a:schemeClr val="dk1"/>
                          </a:solidFill>
                          <a:effectLst/>
                          <a:latin typeface="+mn-lt"/>
                          <a:ea typeface="+mn-ea"/>
                          <a:cs typeface="+mn-cs"/>
                        </a:rPr>
                        <a:t>ce.0592791n@ac-lille.fr</a:t>
                      </a:r>
                      <a:r>
                        <a:rPr lang="fr-FR" sz="1100" dirty="0">
                          <a:effectLst/>
                        </a:rPr>
                        <a:t> </a:t>
                      </a:r>
                    </a:p>
                    <a:p>
                      <a:endParaRPr lang="fr-FR" sz="1100" dirty="0">
                        <a:effectLst/>
                      </a:endParaRPr>
                    </a:p>
                    <a:p>
                      <a:r>
                        <a:rPr lang="fr-FR" sz="1100" dirty="0">
                          <a:effectLst/>
                        </a:rPr>
                        <a:t>Préciser le nom de votre employeur (DSDEN 62 ou G. Eiffel)</a:t>
                      </a:r>
                    </a:p>
                  </a:txBody>
                  <a:tcPr marL="68580" marR="68580" marT="34290" marB="34290"/>
                </a:tc>
                <a:tc>
                  <a:txBody>
                    <a:bodyPr/>
                    <a:lstStyle/>
                    <a:p>
                      <a:r>
                        <a:rPr lang="fr-FR" sz="1100" dirty="0"/>
                        <a:t>Par mail, à l’inspection : </a:t>
                      </a:r>
                    </a:p>
                    <a:p>
                      <a:r>
                        <a:rPr lang="fr-FR" sz="1100" kern="1200" dirty="0">
                          <a:solidFill>
                            <a:schemeClr val="dk1"/>
                          </a:solidFill>
                          <a:effectLst/>
                          <a:latin typeface="+mn-lt"/>
                          <a:ea typeface="+mn-ea"/>
                          <a:cs typeface="+mn-cs"/>
                        </a:rPr>
                        <a:t>ce.0592791n@ac-lille.fr</a:t>
                      </a:r>
                      <a:r>
                        <a:rPr lang="fr-FR" sz="1100" dirty="0">
                          <a:effectLst/>
                        </a:rPr>
                        <a:t> </a:t>
                      </a:r>
                      <a:endParaRPr lang="fr-FR" sz="1100" dirty="0"/>
                    </a:p>
                    <a:p>
                      <a:endParaRPr lang="fr-FR" sz="110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100" dirty="0">
                          <a:effectLst/>
                        </a:rPr>
                        <a:t>Préciser le nom de votre employeur (DSDEN 62 ou G. Eiffel)</a:t>
                      </a:r>
                      <a:endParaRPr lang="fr-FR" sz="1100" dirty="0"/>
                    </a:p>
                    <a:p>
                      <a:pPr algn="l"/>
                      <a:r>
                        <a:rPr lang="fr-FR" sz="1100" dirty="0"/>
                        <a:t>Un seul mail pour les deux documents</a:t>
                      </a:r>
                    </a:p>
                  </a:txBody>
                  <a:tcPr marL="68580" marR="68580" marT="34290" marB="34290"/>
                </a:tc>
                <a:extLst>
                  <a:ext uri="{0D108BD9-81ED-4DB2-BD59-A6C34878D82A}">
                    <a16:rowId xmlns:a16="http://schemas.microsoft.com/office/drawing/2014/main" val="3715797972"/>
                  </a:ext>
                </a:extLst>
              </a:tr>
              <a:tr h="1028700">
                <a:tc>
                  <a:txBody>
                    <a:bodyPr/>
                    <a:lstStyle/>
                    <a:p>
                      <a:pPr algn="ctr"/>
                      <a:r>
                        <a:rPr lang="fr-FR" sz="1100" dirty="0"/>
                        <a:t>Quand transmettre ces documents</a:t>
                      </a:r>
                    </a:p>
                  </a:txBody>
                  <a:tcPr marL="68580" marR="68580" marT="34290" marB="34290" anchor="ctr"/>
                </a:tc>
                <a:tc>
                  <a:txBody>
                    <a:bodyPr/>
                    <a:lstStyle/>
                    <a:p>
                      <a:r>
                        <a:rPr lang="fr-FR" sz="1100" dirty="0">
                          <a:effectLst/>
                        </a:rPr>
                        <a:t>Dès que je sors de chez le médecin</a:t>
                      </a:r>
                    </a:p>
                    <a:p>
                      <a:endParaRPr lang="fr-FR" sz="1100" dirty="0">
                        <a:effectLst/>
                      </a:endParaRPr>
                    </a:p>
                  </a:txBody>
                  <a:tcPr marL="68580" marR="68580" marT="34290" marB="34290"/>
                </a:tc>
                <a:tc>
                  <a:txBody>
                    <a:bodyPr/>
                    <a:lstStyle/>
                    <a:p>
                      <a:pPr algn="l"/>
                      <a:r>
                        <a:rPr lang="fr-FR" sz="1100" dirty="0"/>
                        <a:t>Si je dispose des deux documents (demande d’autorisation d’absence + justificatif) : je les transmets à l’inspection</a:t>
                      </a:r>
                    </a:p>
                    <a:p>
                      <a:pPr algn="l"/>
                      <a:endParaRPr lang="fr-FR" sz="1100" dirty="0"/>
                    </a:p>
                    <a:p>
                      <a:pPr algn="l"/>
                      <a:r>
                        <a:rPr lang="fr-FR" sz="1100" dirty="0"/>
                        <a:t>Si je n’ai pas encore le justificatif : je fais signer ma demande d’autorisation d’absence au chef d’établissement et je transmets les deux documents à réception du justificatif</a:t>
                      </a:r>
                    </a:p>
                  </a:txBody>
                  <a:tcPr marL="68580" marR="68580" marT="34290" marB="34290"/>
                </a:tc>
                <a:extLst>
                  <a:ext uri="{0D108BD9-81ED-4DB2-BD59-A6C34878D82A}">
                    <a16:rowId xmlns:a16="http://schemas.microsoft.com/office/drawing/2014/main" val="1951881690"/>
                  </a:ext>
                </a:extLst>
              </a:tr>
            </a:tbl>
          </a:graphicData>
        </a:graphic>
      </p:graphicFrame>
    </p:spTree>
    <p:extLst>
      <p:ext uri="{BB962C8B-B14F-4D97-AF65-F5344CB8AC3E}">
        <p14:creationId xmlns:p14="http://schemas.microsoft.com/office/powerpoint/2010/main" val="89014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a16="http://schemas.microsoft.com/office/drawing/2014/main" id="{D0D1AF06-3A6A-A240-A890-5B6DCD410387}"/>
              </a:ext>
            </a:extLst>
          </p:cNvPr>
          <p:cNvSpPr txBox="1"/>
          <p:nvPr/>
        </p:nvSpPr>
        <p:spPr>
          <a:xfrm>
            <a:off x="0" y="1543050"/>
            <a:ext cx="9144000" cy="3300904"/>
          </a:xfrm>
          <a:prstGeom prst="rect">
            <a:avLst/>
          </a:prstGeom>
          <a:noFill/>
        </p:spPr>
        <p:txBody>
          <a:bodyPr wrap="square" rtlCol="0">
            <a:spAutoFit/>
          </a:bodyPr>
          <a:lstStyle/>
          <a:p>
            <a:r>
              <a:rPr lang="fr-FR" sz="1350" dirty="0"/>
              <a:t>1. </a:t>
            </a:r>
            <a:r>
              <a:rPr lang="fr-FR" sz="2100" dirty="0"/>
              <a:t>Préciser dans le mail le nom de votre employeur (DSDEN 62 ou G. Eiffel)</a:t>
            </a:r>
          </a:p>
          <a:p>
            <a:endParaRPr lang="fr-FR" sz="2100" dirty="0"/>
          </a:p>
          <a:p>
            <a:r>
              <a:rPr lang="fr-FR" sz="2100" dirty="0"/>
              <a:t>2. Veiller à la qualité du document envoyé si vous n’avez pas de scanner. Ne pas hésiter à demander au chef d’établissement pour scanner depuis l’école. </a:t>
            </a:r>
          </a:p>
          <a:p>
            <a:endParaRPr lang="fr-FR" sz="2100" dirty="0"/>
          </a:p>
          <a:p>
            <a:r>
              <a:rPr lang="fr-FR" sz="2100" dirty="0"/>
              <a:t>3. Transmettre ces documents au plus vite à l’inspection afin de régulariser votre situation</a:t>
            </a:r>
          </a:p>
          <a:p>
            <a:endParaRPr lang="fr-FR" sz="2100" dirty="0"/>
          </a:p>
          <a:p>
            <a:r>
              <a:rPr lang="fr-FR" sz="2100" dirty="0"/>
              <a:t>4. Ne pas envoyer vos documents d’absences sur la boite mail du PIAL mais bien sur la boite mail de l’inspection. </a:t>
            </a:r>
          </a:p>
        </p:txBody>
      </p:sp>
      <p:sp>
        <p:nvSpPr>
          <p:cNvPr id="7" name="ZoneTexte 6">
            <a:extLst>
              <a:ext uri="{FF2B5EF4-FFF2-40B4-BE49-F238E27FC236}">
                <a16:creationId xmlns:a16="http://schemas.microsoft.com/office/drawing/2014/main" id="{EB2A5522-E509-5040-8E4F-27CA64DD599E}"/>
              </a:ext>
            </a:extLst>
          </p:cNvPr>
          <p:cNvSpPr txBox="1"/>
          <p:nvPr/>
        </p:nvSpPr>
        <p:spPr>
          <a:xfrm>
            <a:off x="0" y="857250"/>
            <a:ext cx="9144000" cy="553998"/>
          </a:xfrm>
          <a:prstGeom prst="rect">
            <a:avLst/>
          </a:prstGeom>
          <a:noFill/>
        </p:spPr>
        <p:txBody>
          <a:bodyPr wrap="square" rtlCol="0">
            <a:spAutoFit/>
          </a:bodyPr>
          <a:lstStyle/>
          <a:p>
            <a:r>
              <a:rPr lang="fr-FR" sz="3000" dirty="0"/>
              <a:t>LES ABSENCES</a:t>
            </a:r>
          </a:p>
        </p:txBody>
      </p:sp>
    </p:spTree>
    <p:extLst>
      <p:ext uri="{BB962C8B-B14F-4D97-AF65-F5344CB8AC3E}">
        <p14:creationId xmlns:p14="http://schemas.microsoft.com/office/powerpoint/2010/main" val="49516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5CE672-FF7B-8B42-AD1E-1DB88E23E227}"/>
              </a:ext>
            </a:extLst>
          </p:cNvPr>
          <p:cNvSpPr>
            <a:spLocks noGrp="1"/>
          </p:cNvSpPr>
          <p:nvPr>
            <p:ph type="title"/>
          </p:nvPr>
        </p:nvSpPr>
        <p:spPr>
          <a:xfrm>
            <a:off x="0" y="857251"/>
            <a:ext cx="7886700" cy="994172"/>
          </a:xfrm>
        </p:spPr>
        <p:txBody>
          <a:bodyPr/>
          <a:lstStyle/>
          <a:p>
            <a:r>
              <a:rPr lang="fr-FR" dirty="0"/>
              <a:t>Les emplois du temps</a:t>
            </a:r>
          </a:p>
        </p:txBody>
      </p:sp>
      <p:sp>
        <p:nvSpPr>
          <p:cNvPr id="3" name="Espace réservé du contenu 2">
            <a:extLst>
              <a:ext uri="{FF2B5EF4-FFF2-40B4-BE49-F238E27FC236}">
                <a16:creationId xmlns:a16="http://schemas.microsoft.com/office/drawing/2014/main" id="{F222258D-7595-A044-9AB6-B59189C65584}"/>
              </a:ext>
            </a:extLst>
          </p:cNvPr>
          <p:cNvSpPr>
            <a:spLocks noGrp="1"/>
          </p:cNvSpPr>
          <p:nvPr>
            <p:ph idx="1"/>
          </p:nvPr>
        </p:nvSpPr>
        <p:spPr>
          <a:xfrm>
            <a:off x="0" y="2226469"/>
            <a:ext cx="9144000" cy="3263504"/>
          </a:xfrm>
        </p:spPr>
        <p:txBody>
          <a:bodyPr>
            <a:normAutofit fontScale="92500" lnSpcReduction="20000"/>
          </a:bodyPr>
          <a:lstStyle/>
          <a:p>
            <a:pPr algn="just"/>
            <a:r>
              <a:rPr lang="fr-FR" dirty="0"/>
              <a:t>Obligatoire de compléter le document remis en début d’année, en deux exemplaires qui sont signés par l’inspectrice.</a:t>
            </a:r>
          </a:p>
          <a:p>
            <a:pPr marL="0" indent="0" algn="just">
              <a:buNone/>
            </a:pPr>
            <a:r>
              <a:rPr lang="fr-FR" dirty="0"/>
              <a:t>- Un exemplaire pour vous</a:t>
            </a:r>
          </a:p>
          <a:p>
            <a:pPr marL="0" indent="0" algn="just">
              <a:buNone/>
            </a:pPr>
            <a:r>
              <a:rPr lang="fr-FR" dirty="0"/>
              <a:t>- Un exemplaire dans votre dossier, dans le bureau du PIAL, à l’inspection</a:t>
            </a:r>
          </a:p>
          <a:p>
            <a:pPr marL="0" indent="0" algn="just">
              <a:buNone/>
            </a:pPr>
            <a:endParaRPr lang="fr-FR" dirty="0"/>
          </a:p>
          <a:p>
            <a:pPr algn="just"/>
            <a:r>
              <a:rPr lang="fr-FR" dirty="0"/>
              <a:t>Si changement d’établissement durant l’année scolaire, il faut remplir à nouveau ce document et le faire parvenir à l’inspection. </a:t>
            </a:r>
          </a:p>
        </p:txBody>
      </p:sp>
    </p:spTree>
    <p:extLst>
      <p:ext uri="{BB962C8B-B14F-4D97-AF65-F5344CB8AC3E}">
        <p14:creationId xmlns:p14="http://schemas.microsoft.com/office/powerpoint/2010/main" val="2325415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5CE672-FF7B-8B42-AD1E-1DB88E23E227}"/>
              </a:ext>
            </a:extLst>
          </p:cNvPr>
          <p:cNvSpPr>
            <a:spLocks noGrp="1"/>
          </p:cNvSpPr>
          <p:nvPr>
            <p:ph type="title"/>
          </p:nvPr>
        </p:nvSpPr>
        <p:spPr>
          <a:xfrm>
            <a:off x="0" y="857251"/>
            <a:ext cx="7886700" cy="994172"/>
          </a:xfrm>
        </p:spPr>
        <p:txBody>
          <a:bodyPr/>
          <a:lstStyle/>
          <a:p>
            <a:r>
              <a:rPr lang="fr-FR" dirty="0"/>
              <a:t>La correspondance</a:t>
            </a:r>
          </a:p>
        </p:txBody>
      </p:sp>
      <p:sp>
        <p:nvSpPr>
          <p:cNvPr id="3" name="Espace réservé du contenu 2">
            <a:extLst>
              <a:ext uri="{FF2B5EF4-FFF2-40B4-BE49-F238E27FC236}">
                <a16:creationId xmlns:a16="http://schemas.microsoft.com/office/drawing/2014/main" id="{F222258D-7595-A044-9AB6-B59189C65584}"/>
              </a:ext>
            </a:extLst>
          </p:cNvPr>
          <p:cNvSpPr>
            <a:spLocks noGrp="1"/>
          </p:cNvSpPr>
          <p:nvPr>
            <p:ph idx="1"/>
          </p:nvPr>
        </p:nvSpPr>
        <p:spPr>
          <a:xfrm>
            <a:off x="0" y="2226469"/>
            <a:ext cx="9144000" cy="3263504"/>
          </a:xfrm>
        </p:spPr>
        <p:txBody>
          <a:bodyPr>
            <a:normAutofit fontScale="77500" lnSpcReduction="20000"/>
          </a:bodyPr>
          <a:lstStyle/>
          <a:p>
            <a:pPr algn="just"/>
            <a:r>
              <a:rPr lang="fr-FR" dirty="0"/>
              <a:t>Privilégier l’envoi de mail, réserver le portable pour des situations d’urgence et/ou plus complexes (dans ce cas, le mardi, le midi ou le soir après 16h30)</a:t>
            </a:r>
          </a:p>
          <a:p>
            <a:pPr marL="0" indent="0" algn="just">
              <a:buNone/>
            </a:pPr>
            <a:endParaRPr lang="fr-FR" dirty="0"/>
          </a:p>
          <a:p>
            <a:pPr algn="just"/>
            <a:r>
              <a:rPr lang="fr-FR" dirty="0"/>
              <a:t>Adresse mail académique uniquement</a:t>
            </a:r>
          </a:p>
          <a:p>
            <a:pPr marL="0" indent="0" algn="just">
              <a:buNone/>
            </a:pPr>
            <a:endParaRPr lang="fr-FR" dirty="0"/>
          </a:p>
          <a:p>
            <a:pPr algn="just"/>
            <a:r>
              <a:rPr lang="fr-FR" dirty="0"/>
              <a:t>Procédure d’augmentation de la capacité de la boite mail : cf. document sur le site de la circonscription</a:t>
            </a:r>
          </a:p>
          <a:p>
            <a:pPr algn="just"/>
            <a:endParaRPr lang="fr-FR" dirty="0"/>
          </a:p>
          <a:p>
            <a:pPr algn="just"/>
            <a:r>
              <a:rPr lang="fr-FR" dirty="0"/>
              <a:t>Veiller au respect des règles de communication et aux formules de politesse</a:t>
            </a:r>
          </a:p>
        </p:txBody>
      </p:sp>
    </p:spTree>
    <p:extLst>
      <p:ext uri="{BB962C8B-B14F-4D97-AF65-F5344CB8AC3E}">
        <p14:creationId xmlns:p14="http://schemas.microsoft.com/office/powerpoint/2010/main" val="4111755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002383-5658-C2F3-4695-F69BB5AD375E}"/>
              </a:ext>
            </a:extLst>
          </p:cNvPr>
          <p:cNvSpPr>
            <a:spLocks noGrp="1"/>
          </p:cNvSpPr>
          <p:nvPr>
            <p:ph type="title"/>
          </p:nvPr>
        </p:nvSpPr>
        <p:spPr/>
        <p:txBody>
          <a:bodyPr/>
          <a:lstStyle/>
          <a:p>
            <a:r>
              <a:rPr lang="fr-FR" dirty="0"/>
              <a:t>RASED</a:t>
            </a:r>
          </a:p>
        </p:txBody>
      </p:sp>
      <p:sp>
        <p:nvSpPr>
          <p:cNvPr id="3" name="Espace réservé du contenu 2">
            <a:extLst>
              <a:ext uri="{FF2B5EF4-FFF2-40B4-BE49-F238E27FC236}">
                <a16:creationId xmlns:a16="http://schemas.microsoft.com/office/drawing/2014/main" id="{ECB7130E-7C02-8908-C416-938462E157AA}"/>
              </a:ext>
            </a:extLst>
          </p:cNvPr>
          <p:cNvSpPr>
            <a:spLocks noGrp="1"/>
          </p:cNvSpPr>
          <p:nvPr>
            <p:ph idx="1"/>
          </p:nvPr>
        </p:nvSpPr>
        <p:spPr>
          <a:xfrm>
            <a:off x="442912" y="1417638"/>
            <a:ext cx="8229600" cy="4525963"/>
          </a:xfrm>
        </p:spPr>
        <p:txBody>
          <a:bodyPr/>
          <a:lstStyle/>
          <a:p>
            <a:r>
              <a:rPr lang="fr-FR" dirty="0"/>
              <a:t>Les feuilles de route. </a:t>
            </a:r>
            <a:r>
              <a:rPr lang="fr-FR" dirty="0">
                <a:hlinkClick r:id="rId2"/>
              </a:rPr>
              <a:t>Feuille de route</a:t>
            </a:r>
            <a:endParaRPr lang="fr-FR" dirty="0"/>
          </a:p>
        </p:txBody>
      </p:sp>
    </p:spTree>
    <p:extLst>
      <p:ext uri="{BB962C8B-B14F-4D97-AF65-F5344CB8AC3E}">
        <p14:creationId xmlns:p14="http://schemas.microsoft.com/office/powerpoint/2010/main" val="2514230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8ECAAB-E4E7-3873-8DA7-C111605EA1BE}"/>
              </a:ext>
            </a:extLst>
          </p:cNvPr>
          <p:cNvSpPr>
            <a:spLocks noGrp="1"/>
          </p:cNvSpPr>
          <p:nvPr>
            <p:ph type="title"/>
          </p:nvPr>
        </p:nvSpPr>
        <p:spPr/>
        <p:txBody>
          <a:bodyPr/>
          <a:lstStyle/>
          <a:p>
            <a:r>
              <a:rPr lang="fr-FR" dirty="0"/>
              <a:t>invitée</a:t>
            </a:r>
          </a:p>
        </p:txBody>
      </p:sp>
      <p:sp>
        <p:nvSpPr>
          <p:cNvPr id="3" name="Espace réservé du contenu 2">
            <a:extLst>
              <a:ext uri="{FF2B5EF4-FFF2-40B4-BE49-F238E27FC236}">
                <a16:creationId xmlns:a16="http://schemas.microsoft.com/office/drawing/2014/main" id="{FE3D15A9-015B-BB20-6A86-C750087A4102}"/>
              </a:ext>
            </a:extLst>
          </p:cNvPr>
          <p:cNvSpPr>
            <a:spLocks noGrp="1"/>
          </p:cNvSpPr>
          <p:nvPr>
            <p:ph idx="1"/>
          </p:nvPr>
        </p:nvSpPr>
        <p:spPr/>
        <p:txBody>
          <a:bodyPr/>
          <a:lstStyle/>
          <a:p>
            <a:endParaRPr lang="fr-FR" dirty="0"/>
          </a:p>
        </p:txBody>
      </p:sp>
    </p:spTree>
    <p:extLst>
      <p:ext uri="{BB962C8B-B14F-4D97-AF65-F5344CB8AC3E}">
        <p14:creationId xmlns:p14="http://schemas.microsoft.com/office/powerpoint/2010/main" val="178924602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4479</TotalTime>
  <Words>1224</Words>
  <Application>Microsoft Office PowerPoint</Application>
  <PresentationFormat>Affichage à l'écran (4:3)</PresentationFormat>
  <Paragraphs>156</Paragraphs>
  <Slides>16</Slides>
  <Notes>1</Notes>
  <HiddenSlides>0</HiddenSlides>
  <MMClips>0</MMClips>
  <ScaleCrop>false</ScaleCrop>
  <HeadingPairs>
    <vt:vector size="6" baseType="variant">
      <vt:variant>
        <vt:lpstr>Polices utilisées</vt:lpstr>
      </vt:variant>
      <vt:variant>
        <vt:i4>5</vt:i4>
      </vt:variant>
      <vt:variant>
        <vt:lpstr>Thème</vt:lpstr>
      </vt:variant>
      <vt:variant>
        <vt:i4>2</vt:i4>
      </vt:variant>
      <vt:variant>
        <vt:lpstr>Titres des diapositives</vt:lpstr>
      </vt:variant>
      <vt:variant>
        <vt:i4>16</vt:i4>
      </vt:variant>
    </vt:vector>
  </HeadingPairs>
  <TitlesOfParts>
    <vt:vector size="23" baseType="lpstr">
      <vt:lpstr>Arial</vt:lpstr>
      <vt:lpstr>Calibri</vt:lpstr>
      <vt:lpstr>Calibri Light</vt:lpstr>
      <vt:lpstr>StarSymbol</vt:lpstr>
      <vt:lpstr>Times New Roman</vt:lpstr>
      <vt:lpstr>Thème Office</vt:lpstr>
      <vt:lpstr>Thème Office</vt:lpstr>
      <vt:lpstr>Réunion information AESH</vt:lpstr>
      <vt:lpstr>CADRE DE TRAVAIL GUIDE DES AESH 2021</vt:lpstr>
      <vt:lpstr>CADRE DE TRAVAIL</vt:lpstr>
      <vt:lpstr>Présentation PowerPoint</vt:lpstr>
      <vt:lpstr>Présentation PowerPoint</vt:lpstr>
      <vt:lpstr>Les emplois du temps</vt:lpstr>
      <vt:lpstr>La correspondance</vt:lpstr>
      <vt:lpstr>RASED</vt:lpstr>
      <vt:lpstr>invitée</vt:lpstr>
      <vt:lpstr>Présentation PowerPoint</vt:lpstr>
      <vt:lpstr>Présentation PowerPoint</vt:lpstr>
      <vt:lpstr>Présentation PowerPoint</vt:lpstr>
      <vt:lpstr>Présentation PowerPoint</vt:lpstr>
      <vt:lpstr>Présentation PowerPoint</vt:lpstr>
      <vt:lpstr>QUELQUES OUTILS que vous retrouvez sur le site https://ienwat.etab.ac-lille.fr/</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1ère FORMATION AVS</dc:title>
  <dc:creator>user</dc:creator>
  <cp:lastModifiedBy>Nathalie Deroubaix</cp:lastModifiedBy>
  <cp:revision>27</cp:revision>
  <cp:lastPrinted>2017-11-27T10:29:03Z</cp:lastPrinted>
  <dcterms:created xsi:type="dcterms:W3CDTF">2017-11-10T13:16:27Z</dcterms:created>
  <dcterms:modified xsi:type="dcterms:W3CDTF">2023-01-03T08:16:57Z</dcterms:modified>
</cp:coreProperties>
</file>