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58" r:id="rId6"/>
    <p:sldId id="261" r:id="rId7"/>
    <p:sldId id="264" r:id="rId8"/>
    <p:sldId id="275" r:id="rId9"/>
    <p:sldId id="259" r:id="rId10"/>
    <p:sldId id="273" r:id="rId11"/>
    <p:sldId id="260" r:id="rId12"/>
    <p:sldId id="265" r:id="rId13"/>
    <p:sldId id="266" r:id="rId14"/>
    <p:sldId id="268" r:id="rId15"/>
    <p:sldId id="267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5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64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98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01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41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15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55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1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33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0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1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49AF-9453-4E94-9D43-53AA770A3F2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70A85-EAC0-45C9-9E97-72EA96D2B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45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b="1" dirty="0" smtClean="0"/>
              <a:t>La compréhension au cycle 2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401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Connaissances lexicales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- Mobiliser ses connaissances lexicales en lien avec l ’univers évoqué</a:t>
            </a:r>
          </a:p>
          <a:p>
            <a:pPr marL="0" indent="0">
              <a:buNone/>
            </a:pPr>
            <a:r>
              <a:rPr lang="fr-FR" dirty="0" smtClean="0"/>
              <a:t>- Construire le sens du lexique en contexte.</a:t>
            </a:r>
          </a:p>
          <a:p>
            <a:pPr marL="0" indent="0">
              <a:buNone/>
            </a:pPr>
            <a:r>
              <a:rPr lang="fr-FR" dirty="0" smtClean="0"/>
              <a:t>Hypothèses, mots de la même famille connu</a:t>
            </a:r>
          </a:p>
          <a:p>
            <a:pPr marL="0" indent="0">
              <a:buNone/>
            </a:pPr>
            <a:r>
              <a:rPr lang="fr-FR" dirty="0" smtClean="0"/>
              <a:t>Réemploi à l’écrit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// des leçons de </a:t>
            </a:r>
            <a:r>
              <a:rPr lang="fr-FR" smtClean="0"/>
              <a:t>lexique spécifiques.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Construire le sens du mot hors contexte.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1882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Des stratégies à construire </a:t>
            </a:r>
            <a:endParaRPr lang="fr-FR" dirty="0"/>
          </a:p>
          <a:p>
            <a:pPr marL="0" indent="0">
              <a:buNone/>
            </a:pPr>
            <a:r>
              <a:rPr lang="fr-FR" b="1" i="1" dirty="0" smtClean="0"/>
              <a:t>-&gt; </a:t>
            </a:r>
            <a:r>
              <a:rPr lang="fr-FR" b="1" i="1" u="sng" dirty="0" smtClean="0"/>
              <a:t>Stratégies autour de la préparation à la lecture</a:t>
            </a:r>
          </a:p>
          <a:p>
            <a:pPr marL="0" indent="0">
              <a:buNone/>
            </a:pPr>
            <a:endParaRPr lang="fr-FR" i="1" u="sng" dirty="0"/>
          </a:p>
          <a:p>
            <a:pPr>
              <a:buFontTx/>
              <a:buChar char="-"/>
            </a:pPr>
            <a:r>
              <a:rPr lang="fr-FR" b="1" i="1" dirty="0" smtClean="0"/>
              <a:t>Enjeu de la lecture</a:t>
            </a:r>
          </a:p>
          <a:p>
            <a:pPr>
              <a:buFontTx/>
              <a:buChar char="-"/>
            </a:pPr>
            <a:r>
              <a:rPr lang="fr-FR" i="1" dirty="0" smtClean="0"/>
              <a:t>Questions données en amont pour lire avec, à l’esprit,  les  problématiques.</a:t>
            </a:r>
          </a:p>
          <a:p>
            <a:pPr>
              <a:buFontTx/>
              <a:buChar char="-"/>
            </a:pPr>
            <a:r>
              <a:rPr lang="fr-FR" b="1" i="1" dirty="0" smtClean="0"/>
              <a:t>Mobilisation des connaissances culturelles : univers de référence à mobiliser</a:t>
            </a:r>
          </a:p>
          <a:p>
            <a:pPr marL="0" indent="0">
              <a:buNone/>
            </a:pPr>
            <a:endParaRPr lang="fr-FR" u="sng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76396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5536" y="620688"/>
            <a:ext cx="4038600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-&gt; </a:t>
            </a:r>
            <a:r>
              <a:rPr lang="fr-FR" b="1" i="1" u="sng" dirty="0" smtClean="0"/>
              <a:t>En cours de lecture : la gestion du contenu </a:t>
            </a:r>
          </a:p>
          <a:p>
            <a:pPr marL="0" indent="0">
              <a:buNone/>
            </a:pPr>
            <a:endParaRPr lang="fr-FR" b="1" i="1" u="sng" dirty="0" smtClean="0"/>
          </a:p>
          <a:p>
            <a:r>
              <a:rPr lang="fr-FR" b="1" i="1" dirty="0" smtClean="0"/>
              <a:t>Se </a:t>
            </a:r>
            <a:r>
              <a:rPr lang="fr-FR" b="1" i="1" dirty="0"/>
              <a:t>fabriquer une représentation mentale de ce qui est lu</a:t>
            </a:r>
          </a:p>
          <a:p>
            <a:r>
              <a:rPr lang="fr-FR" b="1" i="1" dirty="0" smtClean="0"/>
              <a:t>Mettre </a:t>
            </a:r>
            <a:r>
              <a:rPr lang="fr-FR" b="1" i="1" dirty="0"/>
              <a:t>en relation avec ses propres connaissances</a:t>
            </a:r>
          </a:p>
          <a:p>
            <a:r>
              <a:rPr lang="fr-FR" b="1" i="1" dirty="0" smtClean="0"/>
              <a:t> </a:t>
            </a:r>
            <a:r>
              <a:rPr lang="fr-FR" b="1" i="1" dirty="0"/>
              <a:t>Identifier les personnages et leurs états mentaux</a:t>
            </a:r>
          </a:p>
          <a:p>
            <a:r>
              <a:rPr lang="fr-FR" b="1" i="1" dirty="0" smtClean="0"/>
              <a:t>Identifier </a:t>
            </a:r>
            <a:r>
              <a:rPr lang="fr-FR" b="1" i="1" dirty="0"/>
              <a:t>les informations clés et les relier entre elles</a:t>
            </a:r>
          </a:p>
          <a:p>
            <a:r>
              <a:rPr lang="fr-FR" b="1" i="1" dirty="0" smtClean="0"/>
              <a:t>-Identifier </a:t>
            </a:r>
            <a:r>
              <a:rPr lang="fr-FR" b="1" i="1" dirty="0"/>
              <a:t>les liens logiques et chronologiques</a:t>
            </a:r>
          </a:p>
          <a:p>
            <a:r>
              <a:rPr lang="fr-FR" b="1" i="1" dirty="0" smtClean="0"/>
              <a:t>Formuler </a:t>
            </a:r>
            <a:r>
              <a:rPr lang="fr-FR" b="1" i="1" dirty="0"/>
              <a:t>des hypothèses et les valider avec le texte</a:t>
            </a:r>
          </a:p>
          <a:p>
            <a:r>
              <a:rPr lang="fr-FR" b="1" i="1" dirty="0" smtClean="0"/>
              <a:t> Découvrir des </a:t>
            </a:r>
            <a:r>
              <a:rPr lang="fr-FR" b="1" i="1" dirty="0"/>
              <a:t>mots inconnus (morphologie et contexte)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619268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sz="1600" dirty="0" smtClean="0"/>
              <a:t>Représentation mentale </a:t>
            </a:r>
            <a:r>
              <a:rPr lang="fr-FR" sz="1600" u="sng" dirty="0" smtClean="0"/>
              <a:t>: film</a:t>
            </a:r>
          </a:p>
          <a:p>
            <a:pPr>
              <a:buFontTx/>
              <a:buChar char="-"/>
            </a:pPr>
            <a:r>
              <a:rPr lang="fr-FR" sz="1600" u="sng" dirty="0" smtClean="0"/>
              <a:t>Reformulation</a:t>
            </a:r>
            <a:r>
              <a:rPr lang="fr-FR" sz="1600" dirty="0" smtClean="0"/>
              <a:t> au fur et à mesure</a:t>
            </a:r>
          </a:p>
          <a:p>
            <a:pPr>
              <a:buFontTx/>
              <a:buChar char="-"/>
            </a:pPr>
            <a:r>
              <a:rPr lang="fr-FR" sz="1600" dirty="0" smtClean="0"/>
              <a:t>Echanges, questions</a:t>
            </a:r>
          </a:p>
          <a:p>
            <a:pPr>
              <a:buFontTx/>
              <a:buChar char="-"/>
            </a:pPr>
            <a:r>
              <a:rPr lang="fr-FR" sz="1600" u="sng" dirty="0" smtClean="0"/>
              <a:t>Vivre les histoires </a:t>
            </a:r>
            <a:r>
              <a:rPr lang="fr-FR" sz="1600" dirty="0" smtClean="0"/>
              <a:t>: mises en scène,  maquette, mise en voix, marionnettes ou masques, dessin de la situation</a:t>
            </a:r>
          </a:p>
          <a:p>
            <a:pPr>
              <a:buFontTx/>
              <a:buChar char="-"/>
            </a:pPr>
            <a:r>
              <a:rPr lang="fr-FR" sz="1600" u="sng" dirty="0" smtClean="0"/>
              <a:t>Puzzle </a:t>
            </a:r>
            <a:r>
              <a:rPr lang="fr-FR" sz="1600" u="sng" dirty="0"/>
              <a:t>de </a:t>
            </a:r>
            <a:r>
              <a:rPr lang="fr-FR" sz="1600" u="sng" dirty="0" smtClean="0"/>
              <a:t>l’histoire </a:t>
            </a:r>
            <a:r>
              <a:rPr lang="fr-FR" sz="1600" dirty="0" smtClean="0"/>
              <a:t>: chronologie,  appui sur les connecteurs , le temps des verbes.</a:t>
            </a:r>
          </a:p>
          <a:p>
            <a:pPr>
              <a:buFontTx/>
              <a:buChar char="-"/>
            </a:pPr>
            <a:r>
              <a:rPr lang="fr-FR" sz="1600" u="sng" dirty="0"/>
              <a:t>Repérer les mots de liaison et les expressions qui  marquent   les relations logiques</a:t>
            </a:r>
            <a:r>
              <a:rPr lang="fr-FR" sz="1600" dirty="0"/>
              <a:t> pour comprendre un texte avec </a:t>
            </a:r>
            <a:r>
              <a:rPr lang="fr-FR" sz="1600" dirty="0" smtClean="0"/>
              <a:t>précision.</a:t>
            </a:r>
          </a:p>
          <a:p>
            <a:pPr>
              <a:buFontTx/>
              <a:buChar char="-"/>
            </a:pPr>
            <a:r>
              <a:rPr lang="fr-FR" sz="1600" u="sng" dirty="0" smtClean="0"/>
              <a:t>Travail sur les substituts nominaux </a:t>
            </a:r>
            <a:r>
              <a:rPr lang="fr-FR" sz="1600" dirty="0" smtClean="0"/>
              <a:t>pour aider à comprendre qui parle, pense, agit : flécher, surligner les dénominations des personnages. </a:t>
            </a:r>
          </a:p>
          <a:p>
            <a:pPr>
              <a:buFontTx/>
              <a:buChar char="-"/>
            </a:pPr>
            <a:r>
              <a:rPr lang="fr-FR" sz="1600" dirty="0" smtClean="0"/>
              <a:t>Qui</a:t>
            </a:r>
            <a:r>
              <a:rPr lang="fr-FR" sz="1600" dirty="0"/>
              <a:t> ? Quoi ? Quand ? Où ? Comment ? </a:t>
            </a:r>
          </a:p>
        </p:txBody>
      </p:sp>
    </p:spTree>
    <p:extLst>
      <p:ext uri="{BB962C8B-B14F-4D97-AF65-F5344CB8AC3E}">
        <p14:creationId xmlns:p14="http://schemas.microsoft.com/office/powerpoint/2010/main" val="659685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-&gt; </a:t>
            </a:r>
            <a:r>
              <a:rPr lang="fr-FR" b="1" i="1" u="sng" dirty="0" smtClean="0"/>
              <a:t>Interpréter le texte</a:t>
            </a:r>
            <a:endParaRPr lang="fr-FR" b="1" i="1" u="sng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27984" y="1556792"/>
            <a:ext cx="43986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smtClean="0"/>
              <a:t>- </a:t>
            </a:r>
            <a:r>
              <a:rPr lang="fr-FR" sz="1600" u="sng" dirty="0" smtClean="0"/>
              <a:t>Tenir </a:t>
            </a:r>
            <a:r>
              <a:rPr lang="fr-FR" sz="1600" u="sng" dirty="0"/>
              <a:t>un carnet, journal de lecture </a:t>
            </a:r>
          </a:p>
          <a:p>
            <a:pPr marL="0" indent="0">
              <a:buNone/>
            </a:pPr>
            <a:r>
              <a:rPr lang="fr-FR" sz="1600" u="sng" dirty="0" smtClean="0"/>
              <a:t>- Constituer </a:t>
            </a:r>
            <a:r>
              <a:rPr lang="fr-FR" sz="1600" u="sng" dirty="0"/>
              <a:t>des cartes d’identité des personnages évolutives</a:t>
            </a:r>
            <a:r>
              <a:rPr lang="fr-FR" sz="1600" dirty="0"/>
              <a:t>.</a:t>
            </a:r>
          </a:p>
          <a:p>
            <a:pPr marL="0" indent="0">
              <a:buNone/>
            </a:pPr>
            <a:r>
              <a:rPr lang="fr-FR" sz="1600" dirty="0" smtClean="0"/>
              <a:t>- </a:t>
            </a:r>
            <a:r>
              <a:rPr lang="fr-FR" sz="1600" u="sng" dirty="0" smtClean="0"/>
              <a:t>Travail </a:t>
            </a:r>
            <a:r>
              <a:rPr lang="fr-FR" sz="1600" u="sng" dirty="0"/>
              <a:t>sur le résumé </a:t>
            </a:r>
            <a:r>
              <a:rPr lang="fr-FR" sz="1600" dirty="0"/>
              <a:t>: choisir un résumé,  produire des résumés intermédiaires ensemble, produire un résumé  d’une histoire  avec les questions clés pour aller à l’essentiel :</a:t>
            </a:r>
            <a:endParaRPr lang="fr-FR" sz="1600" u="sng" dirty="0" smtClean="0"/>
          </a:p>
          <a:p>
            <a:pPr marL="0" indent="0">
              <a:buNone/>
            </a:pPr>
            <a:endParaRPr lang="fr-FR" sz="1600" u="sng" dirty="0"/>
          </a:p>
          <a:p>
            <a:pPr marL="0" indent="0">
              <a:buNone/>
            </a:pPr>
            <a:r>
              <a:rPr lang="fr-FR" sz="1600" u="sng" dirty="0" smtClean="0"/>
              <a:t>-Rappel de récit </a:t>
            </a:r>
            <a:r>
              <a:rPr lang="fr-FR" sz="1600" dirty="0" smtClean="0"/>
              <a:t>: le «  </a:t>
            </a:r>
            <a:r>
              <a:rPr lang="fr-FR" sz="1600" dirty="0" err="1" smtClean="0"/>
              <a:t>racontage</a:t>
            </a:r>
            <a:r>
              <a:rPr lang="fr-FR" sz="1600" dirty="0" smtClean="0"/>
              <a:t> » </a:t>
            </a:r>
          </a:p>
          <a:p>
            <a:pPr marL="0" indent="0">
              <a:buNone/>
            </a:pPr>
            <a:r>
              <a:rPr lang="fr-FR" sz="1600" dirty="0" smtClean="0"/>
              <a:t>Y ajouter des éléments montrant qu’on a compris les états mentaux des personnages.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2530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2. Contrôler sa compréhension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Compétences et connaissances associées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Justifications de son interprétation : appui sur le texte et autres connaissances mobilisées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Repérage de ses difficultés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600" dirty="0" smtClean="0"/>
              <a:t>Savoir identifier ce qui pose problème.</a:t>
            </a:r>
          </a:p>
          <a:p>
            <a:pPr marL="0" indent="0">
              <a:buNone/>
            </a:pPr>
            <a:r>
              <a:rPr lang="fr-FR" sz="1600" dirty="0" smtClean="0"/>
              <a:t>Retourner en arrière, relire</a:t>
            </a:r>
          </a:p>
        </p:txBody>
      </p:sp>
    </p:spTree>
    <p:extLst>
      <p:ext uri="{BB962C8B-B14F-4D97-AF65-F5344CB8AC3E}">
        <p14:creationId xmlns:p14="http://schemas.microsoft.com/office/powerpoint/2010/main" val="2951796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i="1" dirty="0" smtClean="0"/>
              <a:t>-&gt; Se questionner  : posture à développer chez les élève</a:t>
            </a:r>
          </a:p>
          <a:p>
            <a:pPr marL="0" indent="0">
              <a:buNone/>
            </a:pPr>
            <a:r>
              <a:rPr lang="fr-FR" dirty="0" smtClean="0"/>
              <a:t>Etre au clair en tant que PE sur le type de questions posées : </a:t>
            </a:r>
          </a:p>
          <a:p>
            <a:pPr marL="0" indent="0">
              <a:buNone/>
            </a:pPr>
            <a:r>
              <a:rPr lang="fr-FR" u="sng" dirty="0" smtClean="0"/>
              <a:t>Cherche-t-on à évaluer la lecture  </a:t>
            </a:r>
            <a:r>
              <a:rPr lang="fr-FR" dirty="0" smtClean="0"/>
              <a:t>ou</a:t>
            </a:r>
          </a:p>
          <a:p>
            <a:pPr marL="0" indent="0">
              <a:buNone/>
            </a:pPr>
            <a:endParaRPr lang="fr-FR" i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-&gt; QCM</a:t>
            </a:r>
          </a:p>
          <a:p>
            <a:pPr marL="0" indent="0">
              <a:buNone/>
            </a:pPr>
            <a:r>
              <a:rPr lang="fr-FR" dirty="0" smtClean="0"/>
              <a:t>-&gt; questions fermées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01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-19926" y="764704"/>
            <a:ext cx="4427984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100" u="sng" dirty="0" smtClean="0"/>
              <a:t>Cherche-t-on à faire avancer l’élève dans la construction du sens du texte </a:t>
            </a:r>
            <a:r>
              <a:rPr lang="fr-FR" sz="3100" dirty="0" smtClean="0"/>
              <a:t>?   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038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Qu’est-ce qui te fait dire que… ?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Dans ce </a:t>
            </a:r>
            <a:r>
              <a:rPr lang="fr-FR" dirty="0" smtClean="0"/>
              <a:t>chapitre, </a:t>
            </a:r>
            <a:r>
              <a:rPr lang="fr-FR" dirty="0"/>
              <a:t>que signifie… ?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Qu’est-ce qui t’a permis de prédire ce qui est arrivé ?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Comment comprends-tu cette phrase ? ce mot 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Qu’est-ce qui peut t’aider à trouver le sens du mot ?</a:t>
            </a:r>
          </a:p>
          <a:p>
            <a:pPr marL="0" indent="0">
              <a:buNone/>
            </a:pPr>
            <a:r>
              <a:rPr lang="fr-FR" dirty="0" smtClean="0"/>
              <a:t>Qu’est-ce </a:t>
            </a:r>
            <a:r>
              <a:rPr lang="fr-FR" dirty="0"/>
              <a:t>qui t’a fait aimer l’histoire ?</a:t>
            </a:r>
          </a:p>
          <a:p>
            <a:pPr marL="0" indent="0">
              <a:buNone/>
            </a:pPr>
            <a:r>
              <a:rPr lang="fr-FR" dirty="0" smtClean="0"/>
              <a:t>Pourquoi </a:t>
            </a:r>
            <a:r>
              <a:rPr lang="fr-FR" dirty="0"/>
              <a:t>le titre est-il bien choisi ?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Comment as-tu fait pour comprendre ainsi ? Sur quoi </a:t>
            </a:r>
            <a:r>
              <a:rPr lang="fr-FR" dirty="0" smtClean="0"/>
              <a:t>t’appuies-tu</a:t>
            </a:r>
            <a:r>
              <a:rPr lang="fr-FR" dirty="0"/>
              <a:t> 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Qu’est-ce qui t’a fait changer d’avis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2972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CF le travail sur les questionnaires de lecture de </a:t>
            </a:r>
            <a:r>
              <a:rPr lang="fr-FR" dirty="0" err="1" smtClean="0"/>
              <a:t>Goigoux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sz="3600" b="1" dirty="0" smtClean="0"/>
              <a:t>CF </a:t>
            </a:r>
            <a:r>
              <a:rPr lang="fr-FR" sz="3600" b="1" u="sng" dirty="0" smtClean="0"/>
              <a:t>Typologie des questions de </a:t>
            </a:r>
            <a:r>
              <a:rPr lang="fr-FR" sz="3600" b="1" u="sng" dirty="0" err="1" smtClean="0"/>
              <a:t>Goigoux</a:t>
            </a:r>
            <a:r>
              <a:rPr lang="fr-FR" sz="3600" b="1" u="sng" dirty="0" smtClean="0"/>
              <a:t> et </a:t>
            </a:r>
            <a:r>
              <a:rPr lang="fr-FR" sz="3600" b="1" u="sng" dirty="0" err="1" smtClean="0"/>
              <a:t>Cébe</a:t>
            </a:r>
            <a:endParaRPr lang="fr-FR" sz="3600" b="1" u="sng" dirty="0" smtClean="0"/>
          </a:p>
          <a:p>
            <a:pPr marL="0" indent="0">
              <a:buNone/>
            </a:pPr>
            <a:endParaRPr lang="fr-FR" sz="3600" i="1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Ce document peut  être un outil intéressant pour symboliser et structurer  les stratégies à mener</a:t>
            </a:r>
          </a:p>
          <a:p>
            <a:pPr marL="0" indent="0">
              <a:buNone/>
            </a:pPr>
            <a:r>
              <a:rPr lang="fr-FR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fr-FR" u="sng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u="sng" dirty="0" smtClean="0"/>
              <a:t>Question dont la réponse est écrite dans le texte</a:t>
            </a:r>
          </a:p>
          <a:p>
            <a:pPr marL="0" indent="0">
              <a:buNone/>
            </a:pPr>
            <a:r>
              <a:rPr lang="fr-FR" dirty="0" smtClean="0"/>
              <a:t>- Question dont la réponse est littéralement dans le texte</a:t>
            </a:r>
          </a:p>
          <a:p>
            <a:pPr marL="0" indent="0">
              <a:buNone/>
            </a:pPr>
            <a:r>
              <a:rPr lang="fr-FR" dirty="0" smtClean="0"/>
              <a:t>-  Question qui n’utilise pas exactement les mots du texte  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 marL="0" indent="0">
              <a:buNone/>
            </a:pPr>
            <a:r>
              <a:rPr lang="fr-FR" b="1" u="sng" dirty="0" smtClean="0"/>
              <a:t>Question dont la réponse n’est pas écrite dans le texte</a:t>
            </a:r>
            <a:endParaRPr lang="fr-FR" u="sng" dirty="0" smtClean="0"/>
          </a:p>
          <a:p>
            <a:pPr marL="0" indent="0">
              <a:buNone/>
            </a:pPr>
            <a:r>
              <a:rPr lang="fr-FR" dirty="0" smtClean="0"/>
              <a:t>- Question qui implique de raisonner à partir des informations du texte (inférences)</a:t>
            </a:r>
          </a:p>
          <a:p>
            <a:pPr marL="0" indent="0">
              <a:buNone/>
            </a:pPr>
            <a:r>
              <a:rPr lang="fr-FR" dirty="0" smtClean="0"/>
              <a:t>- Question dont la réponse peut être connue avant la lecture du texte (connaissances antérieures, connaissances du monde)</a:t>
            </a:r>
          </a:p>
          <a:p>
            <a:endParaRPr lang="fr-F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462581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566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-&gt;   </a:t>
            </a:r>
            <a:r>
              <a:rPr lang="fr-FR" b="1" i="1" dirty="0" smtClean="0"/>
              <a:t>Construire le sens, ensemble, débattre, réfléchir</a:t>
            </a:r>
          </a:p>
          <a:p>
            <a:pPr marL="0" indent="0">
              <a:buNone/>
            </a:pPr>
            <a:endParaRPr lang="fr-FR" b="1" i="1" dirty="0"/>
          </a:p>
          <a:p>
            <a:pPr marL="0" indent="0">
              <a:buNone/>
            </a:pPr>
            <a:r>
              <a:rPr lang="fr-FR" dirty="0" smtClean="0"/>
              <a:t>Maintien d’une attitude active et réflexive</a:t>
            </a:r>
          </a:p>
          <a:p>
            <a:pPr marL="0" indent="0">
              <a:buNone/>
            </a:pPr>
            <a:endParaRPr lang="fr-FR" b="1" i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038600" cy="489654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Débats</a:t>
            </a:r>
          </a:p>
          <a:p>
            <a:pPr marL="0" indent="0">
              <a:buNone/>
            </a:pPr>
            <a:r>
              <a:rPr lang="fr-FR" sz="2400" i="1" dirty="0" smtClean="0"/>
              <a:t>Que pensez-vous de …</a:t>
            </a:r>
          </a:p>
          <a:p>
            <a:pPr marL="0" indent="0">
              <a:buNone/>
            </a:pPr>
            <a:r>
              <a:rPr lang="fr-FR" sz="2400" dirty="0" smtClean="0"/>
              <a:t>Parler autour </a:t>
            </a:r>
            <a:r>
              <a:rPr lang="fr-FR" sz="2400" dirty="0"/>
              <a:t>d</a:t>
            </a:r>
            <a:r>
              <a:rPr lang="fr-FR" sz="2400" dirty="0" smtClean="0"/>
              <a:t>es valeurs, les intentions des personnages</a:t>
            </a:r>
            <a:r>
              <a:rPr lang="fr-FR" sz="2400" i="1" dirty="0" smtClean="0"/>
              <a:t>.</a:t>
            </a:r>
          </a:p>
          <a:p>
            <a:pPr marL="0" indent="0">
              <a:buNone/>
            </a:pPr>
            <a:r>
              <a:rPr lang="fr-FR" sz="2400" dirty="0" smtClean="0"/>
              <a:t>Appui possible sur </a:t>
            </a:r>
            <a:r>
              <a:rPr lang="fr-FR" sz="2400" u="sng" dirty="0" smtClean="0"/>
              <a:t>l’écrit de travail</a:t>
            </a:r>
            <a:r>
              <a:rPr lang="fr-FR" sz="2400" dirty="0" smtClean="0"/>
              <a:t> : phrase (s) </a:t>
            </a:r>
          </a:p>
          <a:p>
            <a:pPr marL="0" indent="0">
              <a:buNone/>
            </a:pPr>
            <a:r>
              <a:rPr lang="fr-FR" sz="2400" dirty="0" smtClean="0"/>
              <a:t>Tous se posent la question, tous réfléchissent avant de parler.</a:t>
            </a:r>
            <a:endParaRPr lang="fr-FR" sz="2400" dirty="0"/>
          </a:p>
          <a:p>
            <a:pPr marL="0" indent="0">
              <a:buNone/>
            </a:pPr>
            <a:r>
              <a:rPr lang="fr-FR" sz="2400" u="sng" dirty="0" smtClean="0"/>
              <a:t>Retour au texte pour valider, invalider les arguments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7254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1152128"/>
          </a:xfrm>
        </p:spPr>
        <p:txBody>
          <a:bodyPr>
            <a:noAutofit/>
          </a:bodyPr>
          <a:lstStyle/>
          <a:p>
            <a:pPr algn="l"/>
            <a:r>
              <a:rPr lang="fr-FR" sz="3200" b="1" dirty="0" smtClean="0"/>
              <a:t>On distingue 4 types de stratégies de lecture compréhension . Bianco 2015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b="1" u="sng" dirty="0"/>
              <a:t>L</a:t>
            </a:r>
            <a:r>
              <a:rPr lang="fr-FR" sz="2200" b="1" u="sng" dirty="0" smtClean="0"/>
              <a:t>es </a:t>
            </a:r>
            <a:r>
              <a:rPr lang="fr-FR" sz="2200" b="1" u="sng" dirty="0"/>
              <a:t>stratégies de préparation à la lecture</a:t>
            </a:r>
            <a:r>
              <a:rPr lang="fr-FR" sz="2200" b="1" dirty="0"/>
              <a:t> </a:t>
            </a:r>
            <a:r>
              <a:rPr lang="fr-FR" sz="2200" dirty="0"/>
              <a:t>afin d’être en lecture active </a:t>
            </a:r>
            <a:r>
              <a:rPr lang="fr-FR" sz="2200" dirty="0" smtClean="0"/>
              <a:t>:</a:t>
            </a:r>
          </a:p>
          <a:p>
            <a:pPr marL="0" indent="0">
              <a:buNone/>
            </a:pPr>
            <a:r>
              <a:rPr lang="fr-FR" sz="2200" dirty="0" smtClean="0"/>
              <a:t>                     - </a:t>
            </a:r>
            <a:r>
              <a:rPr lang="fr-FR" sz="2200" dirty="0"/>
              <a:t>identifier les </a:t>
            </a:r>
            <a:r>
              <a:rPr lang="fr-FR" sz="2200" dirty="0" smtClean="0"/>
              <a:t>objectifs de </a:t>
            </a:r>
            <a:r>
              <a:rPr lang="fr-FR" sz="2200" dirty="0"/>
              <a:t>la </a:t>
            </a:r>
            <a:r>
              <a:rPr lang="fr-FR" sz="2200" dirty="0" smtClean="0"/>
              <a:t>lecture,</a:t>
            </a:r>
          </a:p>
          <a:p>
            <a:pPr marL="0" indent="0">
              <a:buNone/>
            </a:pPr>
            <a:r>
              <a:rPr lang="fr-FR" sz="2200" dirty="0"/>
              <a:t> </a:t>
            </a:r>
            <a:r>
              <a:rPr lang="fr-FR" sz="2200" dirty="0" smtClean="0"/>
              <a:t>                    - explorer </a:t>
            </a:r>
            <a:r>
              <a:rPr lang="fr-FR" sz="2200" dirty="0"/>
              <a:t>les différentes parties du </a:t>
            </a:r>
            <a:r>
              <a:rPr lang="fr-FR" sz="2200" dirty="0" smtClean="0"/>
              <a:t>texte,</a:t>
            </a:r>
          </a:p>
          <a:p>
            <a:pPr marL="0" indent="0">
              <a:buNone/>
            </a:pPr>
            <a:r>
              <a:rPr lang="fr-FR" sz="2200" dirty="0" smtClean="0"/>
              <a:t>                     - se </a:t>
            </a:r>
            <a:r>
              <a:rPr lang="fr-FR" sz="2200" dirty="0"/>
              <a:t>poser des questions sur ce que </a:t>
            </a:r>
            <a:r>
              <a:rPr lang="fr-FR" sz="2200" dirty="0" smtClean="0"/>
              <a:t>l’on va </a:t>
            </a:r>
            <a:r>
              <a:rPr lang="fr-FR" sz="2200" dirty="0"/>
              <a:t>lire</a:t>
            </a:r>
            <a:r>
              <a:rPr lang="fr-FR" sz="2200" dirty="0" smtClean="0"/>
              <a:t>,</a:t>
            </a:r>
          </a:p>
          <a:p>
            <a:pPr marL="0" indent="0">
              <a:buNone/>
            </a:pPr>
            <a:r>
              <a:rPr lang="fr-FR" sz="2200" dirty="0"/>
              <a:t> </a:t>
            </a:r>
            <a:r>
              <a:rPr lang="fr-FR" sz="2200" dirty="0" smtClean="0"/>
              <a:t>                   - </a:t>
            </a:r>
            <a:r>
              <a:rPr lang="fr-FR" sz="2200" dirty="0"/>
              <a:t>guider sa lecture en fonction des objectifs et des </a:t>
            </a:r>
            <a:r>
              <a:rPr lang="fr-FR" sz="2200" dirty="0" smtClean="0"/>
              <a:t> </a:t>
            </a:r>
          </a:p>
          <a:p>
            <a:pPr marL="0" indent="0">
              <a:buNone/>
            </a:pPr>
            <a:r>
              <a:rPr lang="fr-FR" sz="2200" dirty="0"/>
              <a:t> </a:t>
            </a:r>
            <a:r>
              <a:rPr lang="fr-FR" sz="2200" dirty="0" smtClean="0"/>
              <a:t>                     questions posées.</a:t>
            </a:r>
          </a:p>
          <a:p>
            <a:pPr marL="0" indent="0">
              <a:buNone/>
            </a:pPr>
            <a:r>
              <a:rPr lang="fr-FR" sz="2200" b="1" u="sng" dirty="0"/>
              <a:t>L</a:t>
            </a:r>
            <a:r>
              <a:rPr lang="fr-FR" sz="2200" b="1" u="sng" dirty="0" smtClean="0"/>
              <a:t>es </a:t>
            </a:r>
            <a:r>
              <a:rPr lang="fr-FR" sz="2200" b="1" u="sng" dirty="0"/>
              <a:t>stratégies d’interprétation des mots, des phrases, et des idées du texte </a:t>
            </a:r>
            <a:r>
              <a:rPr lang="fr-FR" sz="2200" dirty="0"/>
              <a:t>afin </a:t>
            </a:r>
            <a:r>
              <a:rPr lang="fr-FR" sz="2200" dirty="0" smtClean="0"/>
              <a:t>de construire </a:t>
            </a:r>
            <a:r>
              <a:rPr lang="fr-FR" sz="2200" dirty="0"/>
              <a:t>une base de texte cohérente : 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/>
              <a:t> </a:t>
            </a:r>
            <a:r>
              <a:rPr lang="fr-FR" sz="2200" dirty="0" smtClean="0"/>
              <a:t>                  - comprendre </a:t>
            </a:r>
            <a:r>
              <a:rPr lang="fr-FR" sz="2200" dirty="0"/>
              <a:t>les mots </a:t>
            </a:r>
            <a:r>
              <a:rPr lang="fr-FR" sz="2200" dirty="0" smtClean="0"/>
              <a:t>difficiles,</a:t>
            </a:r>
          </a:p>
          <a:p>
            <a:pPr marL="0" indent="0">
              <a:buNone/>
            </a:pPr>
            <a:r>
              <a:rPr lang="fr-FR" sz="2200" dirty="0"/>
              <a:t> </a:t>
            </a:r>
            <a:r>
              <a:rPr lang="fr-FR" sz="2200" dirty="0" smtClean="0"/>
              <a:t>                  -  prendre </a:t>
            </a:r>
            <a:r>
              <a:rPr lang="fr-FR" sz="2200" dirty="0"/>
              <a:t>des notes,</a:t>
            </a:r>
          </a:p>
          <a:p>
            <a:pPr marL="0" indent="0">
              <a:buNone/>
            </a:pPr>
            <a:r>
              <a:rPr lang="fr-FR" sz="2200" dirty="0" smtClean="0"/>
              <a:t>                   -  faire </a:t>
            </a:r>
            <a:r>
              <a:rPr lang="fr-FR" sz="2200" dirty="0"/>
              <a:t>des inférences, 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smtClean="0"/>
              <a:t>                    - utiliser </a:t>
            </a:r>
            <a:r>
              <a:rPr lang="fr-FR" sz="2200" dirty="0"/>
              <a:t>la connaissance de la structure de </a:t>
            </a:r>
            <a:r>
              <a:rPr lang="fr-FR" sz="2200" dirty="0" smtClean="0"/>
              <a:t>textes.</a:t>
            </a:r>
          </a:p>
          <a:p>
            <a:pPr marL="0" indent="0">
              <a:buNone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60192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u="sng" dirty="0" smtClean="0"/>
              <a:t>Les </a:t>
            </a:r>
            <a:r>
              <a:rPr lang="fr-FR" b="1" u="sng" dirty="0"/>
              <a:t>stratégies pour aller au-delà du texte </a:t>
            </a:r>
            <a:r>
              <a:rPr lang="fr-FR" dirty="0"/>
              <a:t>afin de connecter les informations lues aux</a:t>
            </a:r>
          </a:p>
          <a:p>
            <a:pPr marL="0" indent="0">
              <a:buNone/>
            </a:pPr>
            <a:r>
              <a:rPr lang="fr-FR" dirty="0" smtClean="0"/>
              <a:t>                     - connaissances </a:t>
            </a:r>
            <a:r>
              <a:rPr lang="fr-FR" dirty="0"/>
              <a:t>générales et à l’expérience du 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lecteur </a:t>
            </a:r>
            <a:r>
              <a:rPr lang="fr-FR" dirty="0"/>
              <a:t>afin de comprendre l’implicite : se poser</a:t>
            </a:r>
          </a:p>
          <a:p>
            <a:pPr marL="0" indent="0">
              <a:buNone/>
            </a:pPr>
            <a:r>
              <a:rPr lang="fr-FR" dirty="0" smtClean="0"/>
              <a:t>                       des </a:t>
            </a:r>
            <a:r>
              <a:rPr lang="fr-FR" dirty="0"/>
              <a:t>questions (qui ? quoi ? où ? quand ? comment </a:t>
            </a:r>
            <a:r>
              <a:rPr lang="fr-FR" dirty="0" smtClean="0"/>
              <a:t>?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- auto-expliquer </a:t>
            </a:r>
            <a:r>
              <a:rPr lang="fr-FR" dirty="0"/>
              <a:t>à haute voix,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- visualiser et </a:t>
            </a:r>
            <a:r>
              <a:rPr lang="fr-FR" dirty="0"/>
              <a:t>utiliser des ressources externes au </a:t>
            </a:r>
            <a:r>
              <a:rPr lang="fr-FR" dirty="0" smtClean="0"/>
              <a:t>texte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dirty="0"/>
              <a:t>pour éclairer les points obscurs.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u="sng" dirty="0" smtClean="0"/>
              <a:t>Les </a:t>
            </a:r>
            <a:r>
              <a:rPr lang="fr-FR" b="1" u="sng" dirty="0"/>
              <a:t>stratégies d’organisation, de restructuration et de synthèse </a:t>
            </a:r>
            <a:r>
              <a:rPr lang="fr-FR" dirty="0"/>
              <a:t>afin d’organiser </a:t>
            </a:r>
            <a:r>
              <a:rPr lang="fr-FR" dirty="0" smtClean="0"/>
              <a:t>l’ensemble des </a:t>
            </a:r>
            <a:r>
              <a:rPr lang="fr-FR" dirty="0"/>
              <a:t>informations lues :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- utilisation </a:t>
            </a:r>
            <a:r>
              <a:rPr lang="fr-FR" dirty="0"/>
              <a:t>de guide de lecture,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- activité </a:t>
            </a:r>
            <a:r>
              <a:rPr lang="fr-FR" dirty="0"/>
              <a:t>de </a:t>
            </a:r>
            <a:r>
              <a:rPr lang="fr-FR" dirty="0" smtClean="0"/>
              <a:t>résumé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- évaluation des ressources,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- analyse </a:t>
            </a:r>
            <a:r>
              <a:rPr lang="fr-FR" dirty="0"/>
              <a:t>critique.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343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L’enseignement continu de la lecture : lire et comprendre les textes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Les recherches </a:t>
            </a:r>
            <a:r>
              <a:rPr lang="fr-FR" dirty="0" smtClean="0"/>
              <a:t>ont </a:t>
            </a:r>
            <a:r>
              <a:rPr lang="fr-FR" dirty="0"/>
              <a:t>confirmé que </a:t>
            </a:r>
            <a:r>
              <a:rPr lang="fr-FR" b="1" dirty="0" smtClean="0"/>
              <a:t>l’enseignement de </a:t>
            </a:r>
            <a:r>
              <a:rPr lang="fr-FR" b="1" dirty="0"/>
              <a:t>la compréhension passe par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-&gt;  </a:t>
            </a:r>
            <a:r>
              <a:rPr lang="fr-FR" u="sng" dirty="0"/>
              <a:t>un enseignement explicite et très structuré </a:t>
            </a:r>
            <a:r>
              <a:rPr lang="fr-FR" dirty="0"/>
              <a:t>au moins pour les élèves jeunes </a:t>
            </a:r>
            <a:r>
              <a:rPr lang="fr-FR" dirty="0" smtClean="0"/>
              <a:t> et </a:t>
            </a:r>
            <a:r>
              <a:rPr lang="fr-FR" dirty="0"/>
              <a:t>tout au </a:t>
            </a:r>
            <a:r>
              <a:rPr lang="fr-FR" dirty="0" smtClean="0"/>
              <a:t>long de </a:t>
            </a:r>
            <a:r>
              <a:rPr lang="fr-FR" dirty="0"/>
              <a:t>la scolarité pour ceux qui rencontrent des </a:t>
            </a:r>
            <a:r>
              <a:rPr lang="fr-FR" dirty="0" smtClean="0"/>
              <a:t>difficultés.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-&gt;  </a:t>
            </a:r>
            <a:r>
              <a:rPr lang="fr-FR" u="sng" dirty="0"/>
              <a:t>l’utilisation du langage oral </a:t>
            </a:r>
            <a:r>
              <a:rPr lang="fr-FR" u="sng" dirty="0" smtClean="0"/>
              <a:t>: </a:t>
            </a:r>
            <a:r>
              <a:rPr lang="fr-FR" dirty="0" smtClean="0"/>
              <a:t>les </a:t>
            </a:r>
            <a:r>
              <a:rPr lang="fr-FR" dirty="0"/>
              <a:t>mécanismes </a:t>
            </a:r>
            <a:r>
              <a:rPr lang="fr-FR" dirty="0" smtClean="0"/>
              <a:t>de la  compréhension ne sont pas directement observables, l’ </a:t>
            </a:r>
            <a:r>
              <a:rPr lang="fr-FR" dirty="0" err="1" smtClean="0"/>
              <a:t>oralisation</a:t>
            </a:r>
            <a:r>
              <a:rPr lang="fr-FR" dirty="0" smtClean="0"/>
              <a:t>  les rend perceptibles.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312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fr-FR" sz="4800" b="1" dirty="0" smtClean="0">
                <a:effectLst/>
                <a:latin typeface="Times New Roman"/>
                <a:ea typeface="Calibri"/>
              </a:rPr>
              <a:t>1. Comprendre un texte</a:t>
            </a:r>
            <a:r>
              <a:rPr lang="fr-FR" dirty="0" smtClean="0">
                <a:effectLst/>
                <a:latin typeface="Times New Roman"/>
                <a:ea typeface="Calibri"/>
              </a:rPr>
              <a:t> </a:t>
            </a:r>
            <a:br>
              <a:rPr lang="fr-FR" dirty="0" smtClean="0">
                <a:effectLst/>
                <a:latin typeface="Times New Roman"/>
                <a:ea typeface="Calibri"/>
              </a:rPr>
            </a:br>
            <a:r>
              <a:rPr lang="fr-FR" dirty="0" smtClean="0">
                <a:effectLst/>
                <a:latin typeface="Times New Roman"/>
                <a:ea typeface="Calibri"/>
              </a:rPr>
              <a:t>(lien avec l’écriture)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Connaissances et compétences associées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Mobilisation de la compétence de décodage</a:t>
            </a:r>
          </a:p>
          <a:p>
            <a:pPr marL="0" indent="0">
              <a:buNone/>
            </a:pPr>
            <a:r>
              <a:rPr lang="fr-FR" dirty="0"/>
              <a:t>  </a:t>
            </a:r>
          </a:p>
          <a:p>
            <a:pPr marL="0" indent="0">
              <a:buNone/>
            </a:pPr>
            <a:r>
              <a:rPr lang="fr-FR" i="1" dirty="0"/>
              <a:t> </a:t>
            </a:r>
            <a:r>
              <a:rPr lang="fr-FR" dirty="0" smtClean="0"/>
              <a:t> </a:t>
            </a:r>
            <a:r>
              <a:rPr lang="fr-FR" dirty="0"/>
              <a:t>Mise en œuvre (guidée puis autonome) d’une démarche pour découvrir et comprendre </a:t>
            </a:r>
            <a:r>
              <a:rPr lang="fr-FR" dirty="0" smtClean="0"/>
              <a:t>un </a:t>
            </a:r>
            <a:r>
              <a:rPr lang="fr-FR" dirty="0"/>
              <a:t>texte 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Mobilisation </a:t>
            </a:r>
            <a:r>
              <a:rPr lang="fr-FR" dirty="0"/>
              <a:t>de connaissances lexicales et de </a:t>
            </a:r>
            <a:r>
              <a:rPr lang="fr-FR" dirty="0" smtClean="0"/>
              <a:t>connaissances </a:t>
            </a:r>
            <a:r>
              <a:rPr lang="fr-FR" dirty="0"/>
              <a:t>portant sur l’univers </a:t>
            </a:r>
            <a:r>
              <a:rPr lang="fr-FR" dirty="0" smtClean="0"/>
              <a:t>évoqué </a:t>
            </a:r>
            <a:r>
              <a:rPr lang="fr-FR" dirty="0"/>
              <a:t>par les textes.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</p:spPr>
        <p:txBody>
          <a:bodyPr/>
          <a:lstStyle/>
          <a:p>
            <a:r>
              <a:rPr lang="fr-FR" dirty="0" smtClean="0"/>
              <a:t>Exemples contextualisés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319463" cy="4566493"/>
          </a:xfrm>
        </p:spPr>
        <p:txBody>
          <a:bodyPr>
            <a:normAutofit fontScale="92500"/>
          </a:bodyPr>
          <a:lstStyle/>
          <a:p>
            <a:r>
              <a:rPr lang="fr-FR" b="1" u="sng" dirty="0"/>
              <a:t>Activités individuelles</a:t>
            </a:r>
            <a:r>
              <a:rPr lang="fr-FR" dirty="0"/>
              <a:t>  réalisés sur des extraits courts </a:t>
            </a:r>
          </a:p>
          <a:p>
            <a:pPr marL="0" indent="0">
              <a:buNone/>
            </a:pPr>
            <a:r>
              <a:rPr lang="fr-FR" dirty="0"/>
              <a:t>-  </a:t>
            </a:r>
            <a:r>
              <a:rPr lang="fr-FR" dirty="0" smtClean="0"/>
              <a:t> </a:t>
            </a:r>
            <a:r>
              <a:rPr lang="fr-FR" u="sng" dirty="0" smtClean="0"/>
              <a:t>Recherche </a:t>
            </a:r>
            <a:r>
              <a:rPr lang="fr-FR" u="sng" dirty="0"/>
              <a:t>et surlignage d’informations </a:t>
            </a:r>
          </a:p>
          <a:p>
            <a:pPr marL="0" indent="0">
              <a:buNone/>
            </a:pPr>
            <a:r>
              <a:rPr lang="fr-FR" dirty="0"/>
              <a:t>-  </a:t>
            </a:r>
            <a:r>
              <a:rPr lang="fr-FR" u="sng" dirty="0"/>
              <a:t>Écriture</a:t>
            </a:r>
            <a:r>
              <a:rPr lang="fr-FR" dirty="0"/>
              <a:t> en relation avec le texte</a:t>
            </a:r>
          </a:p>
          <a:p>
            <a:pPr marL="0" indent="0">
              <a:buNone/>
            </a:pPr>
            <a:r>
              <a:rPr lang="fr-FR" dirty="0"/>
              <a:t>-  </a:t>
            </a:r>
            <a:r>
              <a:rPr lang="fr-FR" u="sng" dirty="0"/>
              <a:t>Repérage des personnages </a:t>
            </a:r>
            <a:r>
              <a:rPr lang="fr-FR" dirty="0"/>
              <a:t>et </a:t>
            </a:r>
            <a:r>
              <a:rPr lang="fr-FR" u="sng" dirty="0"/>
              <a:t>leurs désignations </a:t>
            </a:r>
            <a:r>
              <a:rPr lang="fr-FR" dirty="0"/>
              <a:t>variées</a:t>
            </a:r>
          </a:p>
          <a:p>
            <a:pPr marL="0" indent="0">
              <a:buNone/>
            </a:pPr>
            <a:r>
              <a:rPr lang="fr-FR" dirty="0"/>
              <a:t>-  Repérage de </a:t>
            </a:r>
            <a:r>
              <a:rPr lang="fr-FR" u="sng" dirty="0"/>
              <a:t>mots de liaison</a:t>
            </a:r>
          </a:p>
          <a:p>
            <a:pPr>
              <a:buFontTx/>
              <a:buChar char="-"/>
            </a:pPr>
            <a:r>
              <a:rPr lang="fr-FR" dirty="0" smtClean="0"/>
              <a:t>Repérage </a:t>
            </a:r>
            <a:r>
              <a:rPr lang="fr-FR" dirty="0"/>
              <a:t>d’indices (</a:t>
            </a:r>
            <a:r>
              <a:rPr lang="fr-FR" u="sng" dirty="0"/>
              <a:t>inférences</a:t>
            </a:r>
            <a:r>
              <a:rPr lang="fr-FR" dirty="0"/>
              <a:t>) permettant la  </a:t>
            </a:r>
            <a:r>
              <a:rPr lang="fr-FR" dirty="0" smtClean="0"/>
              <a:t> compréhension</a:t>
            </a:r>
          </a:p>
        </p:txBody>
      </p:sp>
    </p:spTree>
    <p:extLst>
      <p:ext uri="{BB962C8B-B14F-4D97-AF65-F5344CB8AC3E}">
        <p14:creationId xmlns:p14="http://schemas.microsoft.com/office/powerpoint/2010/main" val="230995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u="none" strike="noStrike" dirty="0" smtClean="0">
                <a:effectLst/>
              </a:rPr>
              <a:t/>
            </a:r>
            <a:br>
              <a:rPr lang="fr-FR" sz="3100" b="1" u="none" strike="noStrike" dirty="0" smtClean="0">
                <a:effectLst/>
              </a:rPr>
            </a:br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u="none" strike="noStrike" dirty="0" smtClean="0">
                <a:effectLst/>
              </a:rPr>
              <a:t>Dans le livre du CRDP de Bourgogne, « Stratégies pour lire au</a:t>
            </a:r>
            <a:r>
              <a:rPr lang="fr-FR" sz="3100" dirty="0"/>
              <a:t> </a:t>
            </a:r>
            <a:r>
              <a:rPr lang="fr-FR" sz="3100" b="1" u="none" strike="noStrike" dirty="0" smtClean="0">
                <a:effectLst/>
              </a:rPr>
              <a:t>quotidien » de la GS au CM2</a:t>
            </a:r>
            <a:r>
              <a:rPr lang="fr-FR" b="1" u="none" strike="noStrike" dirty="0" smtClean="0">
                <a:effectLst/>
              </a:rPr>
              <a:t>.</a:t>
            </a:r>
            <a:r>
              <a:rPr lang="fr-FR" u="none" strike="noStrike" dirty="0" smtClean="0">
                <a:effectLst/>
              </a:rPr>
              <a:t/>
            </a:r>
            <a:br>
              <a:rPr lang="fr-FR" u="none" strike="noStrike" dirty="0" smtClean="0">
                <a:effectLst/>
              </a:rPr>
            </a:br>
            <a:r>
              <a:rPr lang="fr-FR" u="none" strike="noStrike" dirty="0" smtClean="0">
                <a:effectLst/>
              </a:rPr>
              <a:t/>
            </a:r>
            <a:br>
              <a:rPr lang="fr-FR" u="none" strike="noStrike" dirty="0" smtClean="0">
                <a:effectLst/>
              </a:rPr>
            </a:br>
            <a:r>
              <a:rPr lang="fr-FR" u="none" strike="noStrike" dirty="0" smtClean="0">
                <a:effectLst/>
              </a:rPr>
              <a:t/>
            </a:r>
            <a:br>
              <a:rPr lang="fr-FR" u="none" strike="noStrike" dirty="0" smtClean="0">
                <a:effectLst/>
              </a:rPr>
            </a:br>
            <a:r>
              <a:rPr lang="fr-FR" u="none" strike="noStrike" dirty="0" smtClean="0">
                <a:effectLst/>
              </a:rPr>
              <a:t/>
            </a:r>
            <a:br>
              <a:rPr lang="fr-FR" u="none" strike="noStrike" dirty="0" smtClean="0">
                <a:effectLst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                                </a:t>
            </a:r>
            <a:r>
              <a:rPr lang="fr-FR" u="sng" dirty="0" smtClean="0"/>
              <a:t>Exemple CE2</a:t>
            </a:r>
            <a:endParaRPr lang="fr-FR" u="sng" dirty="0"/>
          </a:p>
          <a:p>
            <a:r>
              <a:rPr lang="fr-FR" sz="2400" b="1" u="sng" dirty="0" smtClean="0">
                <a:effectLst/>
              </a:rPr>
              <a:t>Démarche envisagée</a:t>
            </a:r>
            <a:r>
              <a:rPr lang="fr-FR" sz="2400" dirty="0" smtClean="0">
                <a:effectLst/>
              </a:rPr>
              <a:t> :</a:t>
            </a:r>
          </a:p>
          <a:p>
            <a:pPr>
              <a:buFontTx/>
              <a:buChar char="-"/>
            </a:pPr>
            <a:r>
              <a:rPr lang="fr-FR" sz="2400" u="sng" dirty="0"/>
              <a:t>L</a:t>
            </a:r>
            <a:r>
              <a:rPr lang="fr-FR" sz="2400" u="sng" dirty="0" smtClean="0">
                <a:effectLst/>
              </a:rPr>
              <a:t>ecture silencieuse ou oralisée </a:t>
            </a:r>
            <a:r>
              <a:rPr lang="fr-FR" sz="2400" dirty="0" smtClean="0">
                <a:effectLst/>
              </a:rPr>
              <a:t>( dans un second temps, on demande  aux élèves de </a:t>
            </a:r>
            <a:r>
              <a:rPr lang="fr-FR" sz="2400" u="sng" dirty="0" smtClean="0">
                <a:effectLst/>
              </a:rPr>
              <a:t>se représenter la scène </a:t>
            </a:r>
            <a:r>
              <a:rPr lang="fr-FR" sz="2400" dirty="0" smtClean="0">
                <a:effectLst/>
              </a:rPr>
              <a:t>dans la tête)</a:t>
            </a:r>
          </a:p>
          <a:p>
            <a:pPr>
              <a:buFontTx/>
              <a:buChar char="-"/>
            </a:pPr>
            <a:endParaRPr lang="fr-FR" sz="2400" dirty="0" smtClean="0">
              <a:effectLst/>
            </a:endParaRPr>
          </a:p>
          <a:p>
            <a:pPr>
              <a:buFontTx/>
              <a:buChar char="-"/>
            </a:pPr>
            <a:r>
              <a:rPr lang="fr-FR" sz="2400" u="sng" dirty="0" smtClean="0">
                <a:effectLst/>
              </a:rPr>
              <a:t>Mise en évidence des indices</a:t>
            </a:r>
            <a:r>
              <a:rPr lang="fr-FR" sz="2400" dirty="0" smtClean="0">
                <a:effectLst/>
              </a:rPr>
              <a:t> : pour cela, les élèves recherchent </a:t>
            </a:r>
            <a:r>
              <a:rPr lang="fr-FR" sz="2400" u="sng" dirty="0" smtClean="0">
                <a:effectLst/>
              </a:rPr>
              <a:t>les mots </a:t>
            </a:r>
            <a:r>
              <a:rPr lang="fr-FR" sz="2400" dirty="0" smtClean="0">
                <a:effectLst/>
              </a:rPr>
              <a:t>dans le texte qui font penser à un lieu, un moment, une personne, un objet, une action, une cause… selon la question posée par l’enseignant</a:t>
            </a:r>
          </a:p>
          <a:p>
            <a:pPr marL="0" indent="0">
              <a:buNone/>
            </a:pPr>
            <a:endParaRPr lang="fr-FR" sz="2400" dirty="0" smtClean="0">
              <a:effectLst/>
            </a:endParaRPr>
          </a:p>
          <a:p>
            <a:pPr>
              <a:buFontTx/>
              <a:buChar char="-"/>
            </a:pPr>
            <a:r>
              <a:rPr lang="fr-FR" sz="2400" dirty="0" smtClean="0">
                <a:effectLst/>
              </a:rPr>
              <a:t> </a:t>
            </a:r>
            <a:r>
              <a:rPr lang="fr-FR" sz="2400" u="sng" dirty="0" smtClean="0">
                <a:effectLst/>
              </a:rPr>
              <a:t>Emission d’hypothèses </a:t>
            </a:r>
            <a:r>
              <a:rPr lang="fr-FR" sz="2400" dirty="0" smtClean="0">
                <a:effectLst/>
              </a:rPr>
              <a:t>suite aux indices trouvés dans le texte</a:t>
            </a:r>
          </a:p>
          <a:p>
            <a:pPr marL="0" indent="0">
              <a:buNone/>
            </a:pPr>
            <a:endParaRPr lang="fr-FR" sz="2400" dirty="0" smtClean="0">
              <a:effectLst/>
            </a:endParaRPr>
          </a:p>
          <a:p>
            <a:pPr>
              <a:buFontTx/>
              <a:buChar char="-"/>
            </a:pPr>
            <a:r>
              <a:rPr lang="fr-FR" sz="2400" u="sng" dirty="0" smtClean="0">
                <a:effectLst/>
              </a:rPr>
              <a:t>Justifier l’inférence </a:t>
            </a:r>
            <a:r>
              <a:rPr lang="fr-FR" sz="2400" dirty="0" smtClean="0">
                <a:effectLst/>
              </a:rPr>
              <a:t>choisie parmi toutes les hypothèses émises ;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</a:t>
            </a:r>
            <a:r>
              <a:rPr lang="fr-FR" sz="2400" dirty="0" smtClean="0">
                <a:effectLst/>
              </a:rPr>
              <a:t>pourquoi on accepte ou rejette telles ou telles hypothèses proposées avec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</a:t>
            </a:r>
            <a:r>
              <a:rPr lang="fr-FR" sz="2400" dirty="0" smtClean="0">
                <a:effectLst/>
              </a:rPr>
              <a:t>l’aide de l’enseignant.</a:t>
            </a:r>
          </a:p>
          <a:p>
            <a:pPr marL="0" indent="0">
              <a:buNone/>
            </a:pPr>
            <a:r>
              <a:rPr lang="fr-FR" sz="2400" dirty="0" smtClean="0">
                <a:effectLst/>
              </a:rPr>
              <a:t/>
            </a:r>
            <a:br>
              <a:rPr lang="fr-FR" sz="2400" dirty="0" smtClean="0">
                <a:effectLst/>
              </a:rPr>
            </a:br>
            <a:endParaRPr lang="fr-FR" sz="2400" dirty="0" smtClean="0">
              <a:effectLst/>
            </a:endParaRPr>
          </a:p>
          <a:p>
            <a:pPr marL="0" indent="0">
              <a:buNone/>
            </a:pPr>
            <a:endParaRPr lang="fr-FR" sz="2400" u="sng" dirty="0"/>
          </a:p>
        </p:txBody>
      </p:sp>
    </p:spTree>
    <p:extLst>
      <p:ext uri="{BB962C8B-B14F-4D97-AF65-F5344CB8AC3E}">
        <p14:creationId xmlns:p14="http://schemas.microsoft.com/office/powerpoint/2010/main" val="126110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4320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fr-FR" sz="4800" b="1" dirty="0" smtClean="0">
                <a:effectLst/>
                <a:latin typeface="Times New Roman"/>
                <a:ea typeface="Calibri"/>
              </a:rPr>
              <a:t/>
            </a:r>
            <a:br>
              <a:rPr lang="fr-FR" sz="4800" b="1" dirty="0" smtClean="0">
                <a:effectLst/>
                <a:latin typeface="Times New Roman"/>
                <a:ea typeface="Calibri"/>
              </a:rPr>
            </a:br>
            <a:r>
              <a:rPr lang="fr-FR" dirty="0" smtClean="0">
                <a:effectLst/>
                <a:latin typeface="Times New Roman"/>
                <a:ea typeface="Calibri"/>
              </a:rPr>
              <a:t/>
            </a:r>
            <a:br>
              <a:rPr lang="fr-FR" dirty="0" smtClean="0">
                <a:effectLst/>
                <a:latin typeface="Times New Roman"/>
                <a:ea typeface="Calibri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u="sng" dirty="0" smtClean="0">
                <a:effectLst/>
              </a:rPr>
              <a:t>LIEU</a:t>
            </a:r>
            <a:endParaRPr lang="fr-FR" dirty="0" smtClean="0">
              <a:effectLst/>
            </a:endParaRPr>
          </a:p>
          <a:p>
            <a:pPr marL="0" indent="0">
              <a:buNone/>
            </a:pPr>
            <a:r>
              <a:rPr lang="fr-FR" dirty="0" smtClean="0">
                <a:effectLst/>
              </a:rPr>
              <a:t>Je rentre du jardin et sur la table, je pose ma récolte de légumes : des poireaux, des carottes, des pommes de terre. Je me passe les mains sous l’eau avant de prendre un couteau dans le tiroir. 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>Dans quelle pièce de la maison suis-je ?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 smtClean="0">
              <a:effectLst/>
            </a:endParaRPr>
          </a:p>
          <a:p>
            <a:pPr marL="0" indent="0">
              <a:buNone/>
            </a:pPr>
            <a:r>
              <a:rPr lang="fr-FR" b="1" u="sng" dirty="0" smtClean="0">
                <a:effectLst/>
              </a:rPr>
              <a:t>AGENT</a:t>
            </a:r>
            <a:endParaRPr lang="fr-FR" dirty="0" smtClean="0">
              <a:effectLst/>
            </a:endParaRPr>
          </a:p>
          <a:p>
            <a:pPr marL="0" indent="0">
              <a:buNone/>
            </a:pPr>
            <a:r>
              <a:rPr lang="fr-FR" dirty="0" smtClean="0">
                <a:effectLst/>
              </a:rPr>
              <a:t>Il est pourtant gentil et a fait de son mieux pour que je ne sente rien. Mais, dès qu’il approche ses instruments de ma bouche, je ne pense qu’à m’enfuir !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>Qui est-ce ?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 smtClean="0">
              <a:effectLst/>
            </a:endParaRPr>
          </a:p>
          <a:p>
            <a:pPr marL="0" indent="0">
              <a:buNone/>
            </a:pPr>
            <a:r>
              <a:rPr lang="fr-FR" dirty="0" smtClean="0">
                <a:effectLst/>
              </a:rPr>
              <a:t>Papa et maman m’ont fait une belle surprise pour mon anniversaire. Maintenant, il faut creuser un bassin dans le jardin d’agrément et le garnir de plantes aquatiques. 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>Qui nagera dans le bassin ?</a:t>
            </a:r>
          </a:p>
          <a:p>
            <a:pPr marL="0" indent="0">
              <a:buNone/>
            </a:pP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783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Dans les fichiers : je </a:t>
            </a:r>
            <a:r>
              <a:rPr lang="fr-FR" dirty="0"/>
              <a:t>lis, je comprends » de R. </a:t>
            </a:r>
            <a:r>
              <a:rPr lang="fr-FR" dirty="0" err="1"/>
              <a:t>Goigoux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M</a:t>
            </a:r>
            <a:r>
              <a:rPr lang="fr-FR" dirty="0" smtClean="0"/>
              <a:t>ettre </a:t>
            </a:r>
            <a:r>
              <a:rPr lang="fr-FR" dirty="0"/>
              <a:t>en évidence les relations de cause à effet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-&gt; Activités d’entrainement </a:t>
            </a:r>
          </a:p>
        </p:txBody>
      </p:sp>
    </p:spTree>
    <p:extLst>
      <p:ext uri="{BB962C8B-B14F-4D97-AF65-F5344CB8AC3E}">
        <p14:creationId xmlns:p14="http://schemas.microsoft.com/office/powerpoint/2010/main" val="54084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Mobilisation de la compétence de décodage</a:t>
            </a:r>
          </a:p>
          <a:p>
            <a:pPr marL="0" indent="0">
              <a:buNone/>
            </a:pP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i="1" dirty="0" smtClean="0"/>
              <a:t> </a:t>
            </a:r>
            <a:r>
              <a:rPr lang="fr-FR" dirty="0" smtClean="0"/>
              <a:t> Mise en œuvre (guidée puis autonome) d’une démarche pour découvrir et comprendre un texte 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Mobilisation de connaissances lexicales et de connaissances portant sur l’univers évoqué par les textes.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Activités collectives, collaboratives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-</a:t>
            </a:r>
            <a:r>
              <a:rPr lang="fr-FR" u="sng" dirty="0" smtClean="0"/>
              <a:t>Échanges </a:t>
            </a:r>
            <a:r>
              <a:rPr lang="fr-FR" u="sng" dirty="0"/>
              <a:t>guidés </a:t>
            </a:r>
            <a:r>
              <a:rPr lang="fr-FR" dirty="0"/>
              <a:t>par le professeur, avec appui des pairs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/>
              <a:t>Compréhension </a:t>
            </a:r>
            <a:r>
              <a:rPr lang="fr-FR" dirty="0" smtClean="0"/>
              <a:t> </a:t>
            </a:r>
            <a:r>
              <a:rPr lang="fr-FR" u="sng" dirty="0" smtClean="0"/>
              <a:t>avec </a:t>
            </a:r>
            <a:r>
              <a:rPr lang="fr-FR" u="sng" dirty="0"/>
              <a:t>de </a:t>
            </a:r>
            <a:r>
              <a:rPr lang="fr-FR" u="sng" dirty="0" smtClean="0"/>
              <a:t> nombreux fractionnements du texte </a:t>
            </a:r>
            <a:r>
              <a:rPr lang="fr-FR" dirty="0" smtClean="0"/>
              <a:t>pour </a:t>
            </a:r>
            <a:r>
              <a:rPr lang="fr-FR" dirty="0"/>
              <a:t>apprendre aux élèves à trier les informations importantes et à les </a:t>
            </a:r>
            <a:r>
              <a:rPr lang="fr-FR" dirty="0" smtClean="0"/>
              <a:t>mémoriser.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-&gt; comme dans </a:t>
            </a:r>
            <a:r>
              <a:rPr lang="fr-FR" dirty="0" err="1" smtClean="0"/>
              <a:t>Lectorino-Lectorinette</a:t>
            </a:r>
            <a:r>
              <a:rPr lang="fr-FR" dirty="0" smtClean="0"/>
              <a:t> chez Retz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6095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975</Words>
  <Application>Microsoft Office PowerPoint</Application>
  <PresentationFormat>Affichage à l'écran (4:3)</PresentationFormat>
  <Paragraphs>184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 La compréhension au cycle 2</vt:lpstr>
      <vt:lpstr>On distingue 4 types de stratégies de lecture compréhension . Bianco 2015</vt:lpstr>
      <vt:lpstr>Présentation PowerPoint</vt:lpstr>
      <vt:lpstr>L’enseignement continu de la lecture : lire et comprendre les textes</vt:lpstr>
      <vt:lpstr>1. Comprendre un texte  (lien avec l’écriture)</vt:lpstr>
      <vt:lpstr>      Dans le livre du CRDP de Bourgogne, « Stratégies pour lire au quotidien » de la GS au CM2.    </vt:lpstr>
      <vt:lpstr>  </vt:lpstr>
      <vt:lpstr> Dans les fichiers : je lis, je comprends » de R. Goigoux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2. Contrôler sa compréhension</vt:lpstr>
      <vt:lpstr> </vt:lpstr>
      <vt:lpstr>Présentation PowerPoint</vt:lpstr>
      <vt:lpstr>CF le travail sur les questionnaires de lecture de Goigoux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Compréhension au cycle 2</dc:title>
  <dc:creator>utilisateur</dc:creator>
  <cp:lastModifiedBy>utilisateur</cp:lastModifiedBy>
  <cp:revision>17</cp:revision>
  <dcterms:created xsi:type="dcterms:W3CDTF">2018-05-30T08:15:17Z</dcterms:created>
  <dcterms:modified xsi:type="dcterms:W3CDTF">2018-06-06T09:23:02Z</dcterms:modified>
</cp:coreProperties>
</file>