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293" r:id="rId2"/>
    <p:sldId id="294" r:id="rId3"/>
    <p:sldId id="292" r:id="rId4"/>
    <p:sldId id="299" r:id="rId5"/>
    <p:sldId id="291" r:id="rId6"/>
    <p:sldId id="295" r:id="rId7"/>
    <p:sldId id="296" r:id="rId8"/>
    <p:sldId id="298" r:id="rId9"/>
    <p:sldId id="297" r:id="rId10"/>
    <p:sldId id="306" r:id="rId11"/>
    <p:sldId id="260" r:id="rId12"/>
    <p:sldId id="256" r:id="rId13"/>
    <p:sldId id="259" r:id="rId14"/>
    <p:sldId id="285" r:id="rId15"/>
    <p:sldId id="275" r:id="rId16"/>
    <p:sldId id="257" r:id="rId17"/>
    <p:sldId id="271" r:id="rId18"/>
    <p:sldId id="272" r:id="rId19"/>
    <p:sldId id="284" r:id="rId20"/>
    <p:sldId id="273" r:id="rId21"/>
    <p:sldId id="286" r:id="rId22"/>
    <p:sldId id="305" r:id="rId23"/>
    <p:sldId id="277" r:id="rId24"/>
    <p:sldId id="262" r:id="rId25"/>
    <p:sldId id="268" r:id="rId26"/>
    <p:sldId id="269" r:id="rId27"/>
    <p:sldId id="287" r:id="rId28"/>
    <p:sldId id="270" r:id="rId29"/>
    <p:sldId id="304" r:id="rId30"/>
    <p:sldId id="274" r:id="rId31"/>
    <p:sldId id="289" r:id="rId32"/>
    <p:sldId id="279" r:id="rId33"/>
    <p:sldId id="263" r:id="rId34"/>
    <p:sldId id="266" r:id="rId35"/>
    <p:sldId id="265" r:id="rId36"/>
    <p:sldId id="303" r:id="rId37"/>
    <p:sldId id="282" r:id="rId38"/>
    <p:sldId id="264" r:id="rId39"/>
    <p:sldId id="281" r:id="rId40"/>
  </p:sldIdLst>
  <p:sldSz cx="9144000" cy="6858000" type="screen4x3"/>
  <p:notesSz cx="6783388"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71" autoAdjust="0"/>
    <p:restoredTop sz="94660"/>
  </p:normalViewPr>
  <p:slideViewPr>
    <p:cSldViewPr>
      <p:cViewPr varScale="1">
        <p:scale>
          <a:sx n="69" d="100"/>
          <a:sy n="69" d="100"/>
        </p:scale>
        <p:origin x="-58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39468" cy="496332"/>
          </a:xfrm>
          <a:prstGeom prst="rect">
            <a:avLst/>
          </a:prstGeom>
        </p:spPr>
        <p:txBody>
          <a:bodyPr vert="horz" lIns="92601" tIns="46301" rIns="92601" bIns="46301" rtlCol="0"/>
          <a:lstStyle>
            <a:lvl1pPr algn="l">
              <a:defRPr sz="1200"/>
            </a:lvl1pPr>
          </a:lstStyle>
          <a:p>
            <a:endParaRPr lang="fr-FR"/>
          </a:p>
        </p:txBody>
      </p:sp>
      <p:sp>
        <p:nvSpPr>
          <p:cNvPr id="3" name="Espace réservé de la date 2"/>
          <p:cNvSpPr>
            <a:spLocks noGrp="1"/>
          </p:cNvSpPr>
          <p:nvPr>
            <p:ph type="dt" sz="quarter" idx="1"/>
          </p:nvPr>
        </p:nvSpPr>
        <p:spPr>
          <a:xfrm>
            <a:off x="3842351" y="0"/>
            <a:ext cx="2939468" cy="496332"/>
          </a:xfrm>
          <a:prstGeom prst="rect">
            <a:avLst/>
          </a:prstGeom>
        </p:spPr>
        <p:txBody>
          <a:bodyPr vert="horz" lIns="92601" tIns="46301" rIns="92601" bIns="46301" rtlCol="0"/>
          <a:lstStyle>
            <a:lvl1pPr algn="r">
              <a:defRPr sz="1200"/>
            </a:lvl1pPr>
          </a:lstStyle>
          <a:p>
            <a:fld id="{A2A08101-EB5C-4246-91BA-501E5F3921BD}" type="datetimeFigureOut">
              <a:rPr lang="fr-FR" smtClean="0"/>
              <a:t>09/10/2017</a:t>
            </a:fld>
            <a:endParaRPr lang="fr-FR"/>
          </a:p>
        </p:txBody>
      </p:sp>
      <p:sp>
        <p:nvSpPr>
          <p:cNvPr id="4" name="Espace réservé du pied de page 3"/>
          <p:cNvSpPr>
            <a:spLocks noGrp="1"/>
          </p:cNvSpPr>
          <p:nvPr>
            <p:ph type="ftr" sz="quarter" idx="2"/>
          </p:nvPr>
        </p:nvSpPr>
        <p:spPr>
          <a:xfrm>
            <a:off x="1" y="9428584"/>
            <a:ext cx="2939468" cy="496332"/>
          </a:xfrm>
          <a:prstGeom prst="rect">
            <a:avLst/>
          </a:prstGeom>
        </p:spPr>
        <p:txBody>
          <a:bodyPr vert="horz" lIns="92601" tIns="46301" rIns="92601" bIns="46301"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42351" y="9428584"/>
            <a:ext cx="2939468" cy="496332"/>
          </a:xfrm>
          <a:prstGeom prst="rect">
            <a:avLst/>
          </a:prstGeom>
        </p:spPr>
        <p:txBody>
          <a:bodyPr vert="horz" lIns="92601" tIns="46301" rIns="92601" bIns="46301" rtlCol="0" anchor="b"/>
          <a:lstStyle>
            <a:lvl1pPr algn="r">
              <a:defRPr sz="1200"/>
            </a:lvl1pPr>
          </a:lstStyle>
          <a:p>
            <a:fld id="{7BF583E1-8C0A-4602-A687-1B966FDC91C0}" type="slidenum">
              <a:rPr lang="fr-FR" smtClean="0"/>
              <a:t>‹N°›</a:t>
            </a:fld>
            <a:endParaRPr lang="fr-FR"/>
          </a:p>
        </p:txBody>
      </p:sp>
    </p:spTree>
    <p:extLst>
      <p:ext uri="{BB962C8B-B14F-4D97-AF65-F5344CB8AC3E}">
        <p14:creationId xmlns:p14="http://schemas.microsoft.com/office/powerpoint/2010/main" val="10525687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39468" cy="496332"/>
          </a:xfrm>
          <a:prstGeom prst="rect">
            <a:avLst/>
          </a:prstGeom>
        </p:spPr>
        <p:txBody>
          <a:bodyPr vert="horz" lIns="92601" tIns="46301" rIns="92601" bIns="46301" rtlCol="0"/>
          <a:lstStyle>
            <a:lvl1pPr algn="l">
              <a:defRPr sz="1200"/>
            </a:lvl1pPr>
          </a:lstStyle>
          <a:p>
            <a:endParaRPr lang="fr-FR"/>
          </a:p>
        </p:txBody>
      </p:sp>
      <p:sp>
        <p:nvSpPr>
          <p:cNvPr id="3" name="Espace réservé de la date 2"/>
          <p:cNvSpPr>
            <a:spLocks noGrp="1"/>
          </p:cNvSpPr>
          <p:nvPr>
            <p:ph type="dt" idx="1"/>
          </p:nvPr>
        </p:nvSpPr>
        <p:spPr>
          <a:xfrm>
            <a:off x="3842351" y="0"/>
            <a:ext cx="2939468" cy="496332"/>
          </a:xfrm>
          <a:prstGeom prst="rect">
            <a:avLst/>
          </a:prstGeom>
        </p:spPr>
        <p:txBody>
          <a:bodyPr vert="horz" lIns="92601" tIns="46301" rIns="92601" bIns="46301" rtlCol="0"/>
          <a:lstStyle>
            <a:lvl1pPr algn="r">
              <a:defRPr sz="1200"/>
            </a:lvl1pPr>
          </a:lstStyle>
          <a:p>
            <a:fld id="{A8BD0BC4-ED60-489D-AEE8-3EDAF9E8543B}" type="datetimeFigureOut">
              <a:rPr lang="fr-FR" smtClean="0"/>
              <a:t>09/10/2017</a:t>
            </a:fld>
            <a:endParaRPr lang="fr-FR"/>
          </a:p>
        </p:txBody>
      </p:sp>
      <p:sp>
        <p:nvSpPr>
          <p:cNvPr id="4" name="Espace réservé de l'image des diapositives 3"/>
          <p:cNvSpPr>
            <a:spLocks noGrp="1" noRot="1" noChangeAspect="1"/>
          </p:cNvSpPr>
          <p:nvPr>
            <p:ph type="sldImg" idx="2"/>
          </p:nvPr>
        </p:nvSpPr>
        <p:spPr>
          <a:xfrm>
            <a:off x="911225" y="744538"/>
            <a:ext cx="4960938" cy="3722687"/>
          </a:xfrm>
          <a:prstGeom prst="rect">
            <a:avLst/>
          </a:prstGeom>
          <a:noFill/>
          <a:ln w="12700">
            <a:solidFill>
              <a:prstClr val="black"/>
            </a:solidFill>
          </a:ln>
        </p:spPr>
        <p:txBody>
          <a:bodyPr vert="horz" lIns="92601" tIns="46301" rIns="92601" bIns="46301" rtlCol="0" anchor="ctr"/>
          <a:lstStyle/>
          <a:p>
            <a:endParaRPr lang="fr-FR"/>
          </a:p>
        </p:txBody>
      </p:sp>
      <p:sp>
        <p:nvSpPr>
          <p:cNvPr id="5" name="Espace réservé des commentaires 4"/>
          <p:cNvSpPr>
            <a:spLocks noGrp="1"/>
          </p:cNvSpPr>
          <p:nvPr>
            <p:ph type="body" sz="quarter" idx="3"/>
          </p:nvPr>
        </p:nvSpPr>
        <p:spPr>
          <a:xfrm>
            <a:off x="678339" y="4715154"/>
            <a:ext cx="5426710" cy="4466987"/>
          </a:xfrm>
          <a:prstGeom prst="rect">
            <a:avLst/>
          </a:prstGeom>
        </p:spPr>
        <p:txBody>
          <a:bodyPr vert="horz" lIns="92601" tIns="46301" rIns="92601" bIns="46301"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1" y="9428584"/>
            <a:ext cx="2939468" cy="496332"/>
          </a:xfrm>
          <a:prstGeom prst="rect">
            <a:avLst/>
          </a:prstGeom>
        </p:spPr>
        <p:txBody>
          <a:bodyPr vert="horz" lIns="92601" tIns="46301" rIns="92601" bIns="46301"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42351" y="9428584"/>
            <a:ext cx="2939468" cy="496332"/>
          </a:xfrm>
          <a:prstGeom prst="rect">
            <a:avLst/>
          </a:prstGeom>
        </p:spPr>
        <p:txBody>
          <a:bodyPr vert="horz" lIns="92601" tIns="46301" rIns="92601" bIns="46301" rtlCol="0" anchor="b"/>
          <a:lstStyle>
            <a:lvl1pPr algn="r">
              <a:defRPr sz="1200"/>
            </a:lvl1pPr>
          </a:lstStyle>
          <a:p>
            <a:fld id="{D78FE856-93A8-445B-AB69-995A82028120}" type="slidenum">
              <a:rPr lang="fr-FR" smtClean="0"/>
              <a:t>‹N°›</a:t>
            </a:fld>
            <a:endParaRPr lang="fr-FR"/>
          </a:p>
        </p:txBody>
      </p:sp>
    </p:spTree>
    <p:extLst>
      <p:ext uri="{BB962C8B-B14F-4D97-AF65-F5344CB8AC3E}">
        <p14:creationId xmlns:p14="http://schemas.microsoft.com/office/powerpoint/2010/main" val="409046955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L'énergie fossile est celle qui est tirée principalement du charbon, du pétrole et du gaz naturel. Elles sont appelées fossiles car elles proviennent de la décomposition très lente d'éléments vivants (surtout des plantes) il y a plusieurs millions d'années. Leur quantité est limitée sur Terre, leur extraction provoque leur épuisement.</a:t>
            </a:r>
            <a:endParaRPr lang="fr-FR" dirty="0"/>
          </a:p>
        </p:txBody>
      </p:sp>
      <p:sp>
        <p:nvSpPr>
          <p:cNvPr id="4" name="Espace réservé du numéro de diapositive 3"/>
          <p:cNvSpPr>
            <a:spLocks noGrp="1"/>
          </p:cNvSpPr>
          <p:nvPr>
            <p:ph type="sldNum" sz="quarter" idx="10"/>
          </p:nvPr>
        </p:nvSpPr>
        <p:spPr/>
        <p:txBody>
          <a:bodyPr/>
          <a:lstStyle/>
          <a:p>
            <a:fld id="{D78FE856-93A8-445B-AB69-995A82028120}" type="slidenum">
              <a:rPr lang="fr-FR" smtClean="0"/>
              <a:t>2</a:t>
            </a:fld>
            <a:endParaRPr lang="fr-FR"/>
          </a:p>
        </p:txBody>
      </p:sp>
    </p:spTree>
    <p:extLst>
      <p:ext uri="{BB962C8B-B14F-4D97-AF65-F5344CB8AC3E}">
        <p14:creationId xmlns:p14="http://schemas.microsoft.com/office/powerpoint/2010/main" val="33596667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78FE856-93A8-445B-AB69-995A82028120}" type="slidenum">
              <a:rPr lang="fr-FR" smtClean="0"/>
              <a:t>14</a:t>
            </a:fld>
            <a:endParaRPr lang="fr-FR"/>
          </a:p>
        </p:txBody>
      </p:sp>
    </p:spTree>
    <p:extLst>
      <p:ext uri="{BB962C8B-B14F-4D97-AF65-F5344CB8AC3E}">
        <p14:creationId xmlns:p14="http://schemas.microsoft.com/office/powerpoint/2010/main" val="33164471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78FE856-93A8-445B-AB69-995A82028120}" type="slidenum">
              <a:rPr lang="fr-FR" smtClean="0"/>
              <a:t>15</a:t>
            </a:fld>
            <a:endParaRPr lang="fr-FR"/>
          </a:p>
        </p:txBody>
      </p:sp>
    </p:spTree>
    <p:extLst>
      <p:ext uri="{BB962C8B-B14F-4D97-AF65-F5344CB8AC3E}">
        <p14:creationId xmlns:p14="http://schemas.microsoft.com/office/powerpoint/2010/main" val="30282796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smtClean="0"/>
          </a:p>
          <a:p>
            <a:r>
              <a:rPr lang="fr-FR" dirty="0" smtClean="0"/>
              <a:t>L’énergie solaire photovoltaïque provient de la conversion de la lumière du</a:t>
            </a:r>
            <a:r>
              <a:rPr lang="fr-FR" baseline="0" dirty="0" smtClean="0"/>
              <a:t> soleil en électricité à partir de matériaux semi conducteurs comme le silicium ou recouverts d’une mince couche métallique. </a:t>
            </a:r>
            <a:r>
              <a:rPr lang="fr-FR" dirty="0" smtClean="0"/>
              <a:t>Cette </a:t>
            </a:r>
            <a:r>
              <a:rPr lang="fr-FR" dirty="0" smtClean="0"/>
              <a:t>énergie est renouvelable tant que le soleil brillera, soit encore 4,5 milliards d’années, Et, autre avantage, leur utilisation ne rejette pas de gaz à effet de serre. Pour capter l’énergie lumineuse du soleil et la transformer en électricité, pour nous chauffer ou produire de l’électricité</a:t>
            </a:r>
            <a:r>
              <a:rPr lang="fr-FR" dirty="0" smtClean="0"/>
              <a:t>. Le silicium est  une </a:t>
            </a:r>
            <a:r>
              <a:rPr lang="fr-FR" dirty="0" smtClean="0"/>
              <a:t>matière abondante sur  </a:t>
            </a:r>
            <a:r>
              <a:rPr lang="fr-FR" dirty="0" smtClean="0"/>
              <a:t>Terre mais énergivore à la fabrication.</a:t>
            </a:r>
            <a:endParaRPr lang="fr-FR" dirty="0"/>
          </a:p>
        </p:txBody>
      </p:sp>
      <p:sp>
        <p:nvSpPr>
          <p:cNvPr id="4" name="Espace réservé du numéro de diapositive 3"/>
          <p:cNvSpPr>
            <a:spLocks noGrp="1"/>
          </p:cNvSpPr>
          <p:nvPr>
            <p:ph type="sldNum" sz="quarter" idx="10"/>
          </p:nvPr>
        </p:nvSpPr>
        <p:spPr/>
        <p:txBody>
          <a:bodyPr/>
          <a:lstStyle/>
          <a:p>
            <a:fld id="{D78FE856-93A8-445B-AB69-995A82028120}" type="slidenum">
              <a:rPr lang="fr-FR" smtClean="0"/>
              <a:t>16</a:t>
            </a:fld>
            <a:endParaRPr lang="fr-FR"/>
          </a:p>
        </p:txBody>
      </p:sp>
    </p:spTree>
    <p:extLst>
      <p:ext uri="{BB962C8B-B14F-4D97-AF65-F5344CB8AC3E}">
        <p14:creationId xmlns:p14="http://schemas.microsoft.com/office/powerpoint/2010/main" val="7253014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Les panneaux sont</a:t>
            </a:r>
            <a:r>
              <a:rPr lang="fr-FR" baseline="0" dirty="0" smtClean="0"/>
              <a:t> inclinés en direction du soleil</a:t>
            </a:r>
            <a:r>
              <a:rPr lang="fr-FR" baseline="0" dirty="0" smtClean="0"/>
              <a:t>. L’énergie produite est disponible sous forme d’électricité directe ou stockée en batterie.</a:t>
            </a:r>
            <a:endParaRPr lang="fr-FR" dirty="0"/>
          </a:p>
        </p:txBody>
      </p:sp>
      <p:sp>
        <p:nvSpPr>
          <p:cNvPr id="4" name="Espace réservé du numéro de diapositive 3"/>
          <p:cNvSpPr>
            <a:spLocks noGrp="1"/>
          </p:cNvSpPr>
          <p:nvPr>
            <p:ph type="sldNum" sz="quarter" idx="10"/>
          </p:nvPr>
        </p:nvSpPr>
        <p:spPr/>
        <p:txBody>
          <a:bodyPr/>
          <a:lstStyle/>
          <a:p>
            <a:fld id="{D78FE856-93A8-445B-AB69-995A82028120}" type="slidenum">
              <a:rPr lang="fr-FR" smtClean="0"/>
              <a:t>17</a:t>
            </a:fld>
            <a:endParaRPr lang="fr-FR"/>
          </a:p>
        </p:txBody>
      </p:sp>
    </p:spTree>
    <p:extLst>
      <p:ext uri="{BB962C8B-B14F-4D97-AF65-F5344CB8AC3E}">
        <p14:creationId xmlns:p14="http://schemas.microsoft.com/office/powerpoint/2010/main" val="5870626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78FE856-93A8-445B-AB69-995A82028120}" type="slidenum">
              <a:rPr lang="fr-FR" smtClean="0"/>
              <a:t>18</a:t>
            </a:fld>
            <a:endParaRPr lang="fr-FR"/>
          </a:p>
        </p:txBody>
      </p:sp>
    </p:spTree>
    <p:extLst>
      <p:ext uri="{BB962C8B-B14F-4D97-AF65-F5344CB8AC3E}">
        <p14:creationId xmlns:p14="http://schemas.microsoft.com/office/powerpoint/2010/main" val="8698227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78FE856-93A8-445B-AB69-995A82028120}" type="slidenum">
              <a:rPr lang="fr-FR" smtClean="0"/>
              <a:t>19</a:t>
            </a:fld>
            <a:endParaRPr lang="fr-FR"/>
          </a:p>
        </p:txBody>
      </p:sp>
    </p:spTree>
    <p:extLst>
      <p:ext uri="{BB962C8B-B14F-4D97-AF65-F5344CB8AC3E}">
        <p14:creationId xmlns:p14="http://schemas.microsoft.com/office/powerpoint/2010/main" val="18037855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78FE856-93A8-445B-AB69-995A82028120}" type="slidenum">
              <a:rPr lang="fr-FR" smtClean="0"/>
              <a:t>20</a:t>
            </a:fld>
            <a:endParaRPr lang="fr-FR"/>
          </a:p>
        </p:txBody>
      </p:sp>
    </p:spTree>
    <p:extLst>
      <p:ext uri="{BB962C8B-B14F-4D97-AF65-F5344CB8AC3E}">
        <p14:creationId xmlns:p14="http://schemas.microsoft.com/office/powerpoint/2010/main" val="4288891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Les rayons du soleil captés par les capteurs solaires  thermiques, transmettent leur énergie à des absorbeurs métalliques, lesquels réchauffent un réseau de tuyaux en cuivre. L’eau chauffée</a:t>
            </a:r>
            <a:r>
              <a:rPr lang="fr-FR" baseline="0" dirty="0" smtClean="0"/>
              <a:t> est stockée dans un </a:t>
            </a:r>
            <a:r>
              <a:rPr lang="fr-FR" baseline="0" dirty="0" err="1" smtClean="0"/>
              <a:t>cumuius</a:t>
            </a:r>
            <a:r>
              <a:rPr lang="fr-FR" baseline="0" dirty="0" smtClean="0"/>
              <a:t>. Le chauffe eau solaire produit de l’eau chaude et du chauffage.</a:t>
            </a:r>
            <a:endParaRPr lang="fr-FR" dirty="0"/>
          </a:p>
        </p:txBody>
      </p:sp>
      <p:sp>
        <p:nvSpPr>
          <p:cNvPr id="4" name="Espace réservé du numéro de diapositive 3"/>
          <p:cNvSpPr>
            <a:spLocks noGrp="1"/>
          </p:cNvSpPr>
          <p:nvPr>
            <p:ph type="sldNum" sz="quarter" idx="10"/>
          </p:nvPr>
        </p:nvSpPr>
        <p:spPr/>
        <p:txBody>
          <a:bodyPr/>
          <a:lstStyle/>
          <a:p>
            <a:fld id="{D78FE856-93A8-445B-AB69-995A82028120}" type="slidenum">
              <a:rPr lang="fr-FR" smtClean="0"/>
              <a:t>21</a:t>
            </a:fld>
            <a:endParaRPr lang="fr-FR"/>
          </a:p>
        </p:txBody>
      </p:sp>
    </p:spTree>
    <p:extLst>
      <p:ext uri="{BB962C8B-B14F-4D97-AF65-F5344CB8AC3E}">
        <p14:creationId xmlns:p14="http://schemas.microsoft.com/office/powerpoint/2010/main" val="39544140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 On peut installer partout des panneaux photovoltaïques : la productivité des installations sera différente selon </a:t>
            </a:r>
            <a:r>
              <a:rPr lang="fr-FR" dirty="0" smtClean="0"/>
              <a:t>l’ensoleillement </a:t>
            </a:r>
            <a:r>
              <a:rPr lang="fr-FR" dirty="0" smtClean="0"/>
              <a:t>de la région.</a:t>
            </a:r>
            <a:endParaRPr lang="fr-FR" dirty="0"/>
          </a:p>
        </p:txBody>
      </p:sp>
      <p:sp>
        <p:nvSpPr>
          <p:cNvPr id="4" name="Espace réservé du numéro de diapositive 3"/>
          <p:cNvSpPr>
            <a:spLocks noGrp="1"/>
          </p:cNvSpPr>
          <p:nvPr>
            <p:ph type="sldNum" sz="quarter" idx="10"/>
          </p:nvPr>
        </p:nvSpPr>
        <p:spPr/>
        <p:txBody>
          <a:bodyPr/>
          <a:lstStyle/>
          <a:p>
            <a:fld id="{D78FE856-93A8-445B-AB69-995A82028120}" type="slidenum">
              <a:rPr lang="fr-FR" smtClean="0"/>
              <a:t>22</a:t>
            </a:fld>
            <a:endParaRPr lang="fr-FR"/>
          </a:p>
        </p:txBody>
      </p:sp>
    </p:spTree>
    <p:extLst>
      <p:ext uri="{BB962C8B-B14F-4D97-AF65-F5344CB8AC3E}">
        <p14:creationId xmlns:p14="http://schemas.microsoft.com/office/powerpoint/2010/main" val="32034422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78FE856-93A8-445B-AB69-995A82028120}" type="slidenum">
              <a:rPr lang="fr-FR" smtClean="0"/>
              <a:t>23</a:t>
            </a:fld>
            <a:endParaRPr lang="fr-FR"/>
          </a:p>
        </p:txBody>
      </p:sp>
    </p:spTree>
    <p:extLst>
      <p:ext uri="{BB962C8B-B14F-4D97-AF65-F5344CB8AC3E}">
        <p14:creationId xmlns:p14="http://schemas.microsoft.com/office/powerpoint/2010/main" val="936149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Ces matières sont utilisées en les brûlant, ce qui produit du dioxyde de carbone (CO2) et est une cause importante du réchauffement climatique. Le pétrole, qui sert pour les voitures,</a:t>
            </a:r>
            <a:endParaRPr lang="fr-FR" dirty="0"/>
          </a:p>
        </p:txBody>
      </p:sp>
      <p:sp>
        <p:nvSpPr>
          <p:cNvPr id="4" name="Espace réservé du numéro de diapositive 3"/>
          <p:cNvSpPr>
            <a:spLocks noGrp="1"/>
          </p:cNvSpPr>
          <p:nvPr>
            <p:ph type="sldNum" sz="quarter" idx="10"/>
          </p:nvPr>
        </p:nvSpPr>
        <p:spPr/>
        <p:txBody>
          <a:bodyPr/>
          <a:lstStyle/>
          <a:p>
            <a:fld id="{D78FE856-93A8-445B-AB69-995A82028120}" type="slidenum">
              <a:rPr lang="fr-FR" smtClean="0"/>
              <a:t>3</a:t>
            </a:fld>
            <a:endParaRPr lang="fr-FR"/>
          </a:p>
        </p:txBody>
      </p:sp>
    </p:spTree>
    <p:extLst>
      <p:ext uri="{BB962C8B-B14F-4D97-AF65-F5344CB8AC3E}">
        <p14:creationId xmlns:p14="http://schemas.microsoft.com/office/powerpoint/2010/main" val="8439023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 On exploite ici l’énergie des fleuves. L’énergie  hydraulique représente 13 % de la production d ’énergie totale d’électricité. C’est la</a:t>
            </a:r>
            <a:r>
              <a:rPr lang="fr-FR" baseline="0" dirty="0" smtClean="0"/>
              <a:t> source d’énergie renouvelable la + utilisée.</a:t>
            </a:r>
          </a:p>
          <a:p>
            <a:endParaRPr lang="fr-FR" dirty="0"/>
          </a:p>
        </p:txBody>
      </p:sp>
      <p:sp>
        <p:nvSpPr>
          <p:cNvPr id="4" name="Espace réservé du numéro de diapositive 3"/>
          <p:cNvSpPr>
            <a:spLocks noGrp="1"/>
          </p:cNvSpPr>
          <p:nvPr>
            <p:ph type="sldNum" sz="quarter" idx="10"/>
          </p:nvPr>
        </p:nvSpPr>
        <p:spPr/>
        <p:txBody>
          <a:bodyPr/>
          <a:lstStyle/>
          <a:p>
            <a:fld id="{D78FE856-93A8-445B-AB69-995A82028120}" type="slidenum">
              <a:rPr lang="fr-FR" smtClean="0"/>
              <a:t>24</a:t>
            </a:fld>
            <a:endParaRPr lang="fr-FR"/>
          </a:p>
        </p:txBody>
      </p:sp>
    </p:spTree>
    <p:extLst>
      <p:ext uri="{BB962C8B-B14F-4D97-AF65-F5344CB8AC3E}">
        <p14:creationId xmlns:p14="http://schemas.microsoft.com/office/powerpoint/2010/main" val="7062173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78FE856-93A8-445B-AB69-995A82028120}" type="slidenum">
              <a:rPr lang="fr-FR" smtClean="0"/>
              <a:t>25</a:t>
            </a:fld>
            <a:endParaRPr lang="fr-FR"/>
          </a:p>
        </p:txBody>
      </p:sp>
    </p:spTree>
    <p:extLst>
      <p:ext uri="{BB962C8B-B14F-4D97-AF65-F5344CB8AC3E}">
        <p14:creationId xmlns:p14="http://schemas.microsoft.com/office/powerpoint/2010/main" val="12672709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À L'image des moulins à eau de jadis, l'hydroélectricité ou production d'électricité par captage de l'eau est apparue au milieu du XIXe siècle. L'eau fait tourner une turbine qui entraîne un générateur électrique qui injecte les Kilowattheures sur le réseau.</a:t>
            </a:r>
            <a:endParaRPr lang="fr-FR" dirty="0"/>
          </a:p>
        </p:txBody>
      </p:sp>
      <p:sp>
        <p:nvSpPr>
          <p:cNvPr id="4" name="Espace réservé du numéro de diapositive 3"/>
          <p:cNvSpPr>
            <a:spLocks noGrp="1"/>
          </p:cNvSpPr>
          <p:nvPr>
            <p:ph type="sldNum" sz="quarter" idx="10"/>
          </p:nvPr>
        </p:nvSpPr>
        <p:spPr/>
        <p:txBody>
          <a:bodyPr/>
          <a:lstStyle/>
          <a:p>
            <a:fld id="{D78FE856-93A8-445B-AB69-995A82028120}" type="slidenum">
              <a:rPr lang="fr-FR" smtClean="0"/>
              <a:t>26</a:t>
            </a:fld>
            <a:endParaRPr lang="fr-FR"/>
          </a:p>
        </p:txBody>
      </p:sp>
    </p:spTree>
    <p:extLst>
      <p:ext uri="{BB962C8B-B14F-4D97-AF65-F5344CB8AC3E}">
        <p14:creationId xmlns:p14="http://schemas.microsoft.com/office/powerpoint/2010/main" val="3616773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78FE856-93A8-445B-AB69-995A82028120}" type="slidenum">
              <a:rPr lang="fr-FR" smtClean="0"/>
              <a:t>27</a:t>
            </a:fld>
            <a:endParaRPr lang="fr-FR"/>
          </a:p>
        </p:txBody>
      </p:sp>
    </p:spTree>
    <p:extLst>
      <p:ext uri="{BB962C8B-B14F-4D97-AF65-F5344CB8AC3E}">
        <p14:creationId xmlns:p14="http://schemas.microsoft.com/office/powerpoint/2010/main" val="5081850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78FE856-93A8-445B-AB69-995A82028120}" type="slidenum">
              <a:rPr lang="fr-FR" smtClean="0"/>
              <a:t>28</a:t>
            </a:fld>
            <a:endParaRPr lang="fr-FR"/>
          </a:p>
        </p:txBody>
      </p:sp>
    </p:spTree>
    <p:extLst>
      <p:ext uri="{BB962C8B-B14F-4D97-AF65-F5344CB8AC3E}">
        <p14:creationId xmlns:p14="http://schemas.microsoft.com/office/powerpoint/2010/main" val="8447203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L’énergie marémotrice consiste à exploiter l’énergie issue des marées dans des zones littorales de fort marnage (différence de hauteur d'eau entre la marée haute et la marée basse se succédant) Occupant l’estuaire de la Rance sur 750 m de large, la seule centrale marémotrice française est constituée de 24 turbines Kaplan de 10 MW de puissance unitaire.</a:t>
            </a:r>
          </a:p>
          <a:p>
            <a:endParaRPr lang="fr-FR" dirty="0"/>
          </a:p>
        </p:txBody>
      </p:sp>
      <p:sp>
        <p:nvSpPr>
          <p:cNvPr id="4" name="Espace réservé du numéro de diapositive 3"/>
          <p:cNvSpPr>
            <a:spLocks noGrp="1"/>
          </p:cNvSpPr>
          <p:nvPr>
            <p:ph type="sldNum" sz="quarter" idx="10"/>
          </p:nvPr>
        </p:nvSpPr>
        <p:spPr/>
        <p:txBody>
          <a:bodyPr/>
          <a:lstStyle/>
          <a:p>
            <a:fld id="{D78FE856-93A8-445B-AB69-995A82028120}" type="slidenum">
              <a:rPr lang="fr-FR" smtClean="0"/>
              <a:t>30</a:t>
            </a:fld>
            <a:endParaRPr lang="fr-FR"/>
          </a:p>
        </p:txBody>
      </p:sp>
    </p:spTree>
    <p:extLst>
      <p:ext uri="{BB962C8B-B14F-4D97-AF65-F5344CB8AC3E}">
        <p14:creationId xmlns:p14="http://schemas.microsoft.com/office/powerpoint/2010/main" val="41661072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78FE856-93A8-445B-AB69-995A82028120}" type="slidenum">
              <a:rPr lang="fr-FR" smtClean="0"/>
              <a:t>32</a:t>
            </a:fld>
            <a:endParaRPr lang="fr-FR"/>
          </a:p>
        </p:txBody>
      </p:sp>
    </p:spTree>
    <p:extLst>
      <p:ext uri="{BB962C8B-B14F-4D97-AF65-F5344CB8AC3E}">
        <p14:creationId xmlns:p14="http://schemas.microsoft.com/office/powerpoint/2010/main" val="22183213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Les éoliennes fonctionnent sur le même principe que les moulins. Le vent fait tourner les pales (les bras) placées au sommet d'un mât. Ce mouvement entraîne la rotation d'un axe central (le rotor) relié à un générateur. L'énergie mécanique du vent est ainsi transformée en électricité.</a:t>
            </a:r>
            <a:endParaRPr lang="fr-FR" dirty="0"/>
          </a:p>
        </p:txBody>
      </p:sp>
      <p:sp>
        <p:nvSpPr>
          <p:cNvPr id="4" name="Espace réservé du numéro de diapositive 3"/>
          <p:cNvSpPr>
            <a:spLocks noGrp="1"/>
          </p:cNvSpPr>
          <p:nvPr>
            <p:ph type="sldNum" sz="quarter" idx="10"/>
          </p:nvPr>
        </p:nvSpPr>
        <p:spPr/>
        <p:txBody>
          <a:bodyPr/>
          <a:lstStyle/>
          <a:p>
            <a:fld id="{D78FE856-93A8-445B-AB69-995A82028120}" type="slidenum">
              <a:rPr lang="fr-FR" smtClean="0"/>
              <a:t>33</a:t>
            </a:fld>
            <a:endParaRPr lang="fr-FR"/>
          </a:p>
        </p:txBody>
      </p:sp>
    </p:spTree>
    <p:extLst>
      <p:ext uri="{BB962C8B-B14F-4D97-AF65-F5344CB8AC3E}">
        <p14:creationId xmlns:p14="http://schemas.microsoft.com/office/powerpoint/2010/main" val="26191124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78FE856-93A8-445B-AB69-995A82028120}" type="slidenum">
              <a:rPr lang="fr-FR" smtClean="0"/>
              <a:t>34</a:t>
            </a:fld>
            <a:endParaRPr lang="fr-FR"/>
          </a:p>
        </p:txBody>
      </p:sp>
    </p:spTree>
    <p:extLst>
      <p:ext uri="{BB962C8B-B14F-4D97-AF65-F5344CB8AC3E}">
        <p14:creationId xmlns:p14="http://schemas.microsoft.com/office/powerpoint/2010/main" val="21799718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78FE856-93A8-445B-AB69-995A82028120}" type="slidenum">
              <a:rPr lang="fr-FR" smtClean="0"/>
              <a:t>35</a:t>
            </a:fld>
            <a:endParaRPr lang="fr-FR"/>
          </a:p>
        </p:txBody>
      </p:sp>
    </p:spTree>
    <p:extLst>
      <p:ext uri="{BB962C8B-B14F-4D97-AF65-F5344CB8AC3E}">
        <p14:creationId xmlns:p14="http://schemas.microsoft.com/office/powerpoint/2010/main" val="750377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 charbon ou la houille, qui sert pour fabriquer de l'électricité dans des centrales électriques thermiques1. Elles sont utilisées comme carburants et comme combustibles, principalement pour le transport, le chauffage et la production d’électricité.</a:t>
            </a:r>
            <a:endParaRPr lang="fr-FR" dirty="0"/>
          </a:p>
        </p:txBody>
      </p:sp>
      <p:sp>
        <p:nvSpPr>
          <p:cNvPr id="4" name="Espace réservé du numéro de diapositive 3"/>
          <p:cNvSpPr>
            <a:spLocks noGrp="1"/>
          </p:cNvSpPr>
          <p:nvPr>
            <p:ph type="sldNum" sz="quarter" idx="10"/>
          </p:nvPr>
        </p:nvSpPr>
        <p:spPr/>
        <p:txBody>
          <a:bodyPr/>
          <a:lstStyle/>
          <a:p>
            <a:fld id="{D78FE856-93A8-445B-AB69-995A82028120}" type="slidenum">
              <a:rPr lang="fr-FR" smtClean="0"/>
              <a:t>5</a:t>
            </a:fld>
            <a:endParaRPr lang="fr-FR"/>
          </a:p>
        </p:txBody>
      </p:sp>
    </p:spTree>
    <p:extLst>
      <p:ext uri="{BB962C8B-B14F-4D97-AF65-F5344CB8AC3E}">
        <p14:creationId xmlns:p14="http://schemas.microsoft.com/office/powerpoint/2010/main" val="741347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78FE856-93A8-445B-AB69-995A82028120}" type="slidenum">
              <a:rPr lang="fr-FR" smtClean="0"/>
              <a:t>37</a:t>
            </a:fld>
            <a:endParaRPr lang="fr-FR"/>
          </a:p>
        </p:txBody>
      </p:sp>
    </p:spTree>
    <p:extLst>
      <p:ext uri="{BB962C8B-B14F-4D97-AF65-F5344CB8AC3E}">
        <p14:creationId xmlns:p14="http://schemas.microsoft.com/office/powerpoint/2010/main" val="38239354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 loi de transition énergétique de juillet 2015 vise à baisser la consommation énergétique en France  en luttant contre les gaz à effet de serre et en augmentant la part des énergies renouvelables. </a:t>
            </a:r>
          </a:p>
          <a:p>
            <a:r>
              <a:rPr lang="fr-FR" dirty="0" smtClean="0"/>
              <a:t>En 2030, on vise 30%</a:t>
            </a:r>
            <a:r>
              <a:rPr lang="fr-FR" baseline="0" dirty="0" smtClean="0"/>
              <a:t>  d’énergies renouvelables soit 40% de la consommation électrique.  Le développement le + important doit venir de l’éolien offshore (multiplié par 12) d’ici 2023. Les courants marins ont un fort potentiel énergétique.</a:t>
            </a:r>
            <a:endParaRPr lang="fr-FR" dirty="0"/>
          </a:p>
        </p:txBody>
      </p:sp>
      <p:sp>
        <p:nvSpPr>
          <p:cNvPr id="4" name="Espace réservé du numéro de diapositive 3"/>
          <p:cNvSpPr>
            <a:spLocks noGrp="1"/>
          </p:cNvSpPr>
          <p:nvPr>
            <p:ph type="sldNum" sz="quarter" idx="10"/>
          </p:nvPr>
        </p:nvSpPr>
        <p:spPr/>
        <p:txBody>
          <a:bodyPr/>
          <a:lstStyle/>
          <a:p>
            <a:fld id="{D78FE856-93A8-445B-AB69-995A82028120}" type="slidenum">
              <a:rPr lang="fr-FR" smtClean="0"/>
              <a:t>38</a:t>
            </a:fld>
            <a:endParaRPr lang="fr-FR"/>
          </a:p>
        </p:txBody>
      </p:sp>
    </p:spTree>
    <p:extLst>
      <p:ext uri="{BB962C8B-B14F-4D97-AF65-F5344CB8AC3E}">
        <p14:creationId xmlns:p14="http://schemas.microsoft.com/office/powerpoint/2010/main" val="36512417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  L’hydraulique garde</a:t>
            </a:r>
            <a:r>
              <a:rPr lang="fr-FR" baseline="0" dirty="0" smtClean="0"/>
              <a:t> la même place. Trois autres énergies renouvelables  commencent à augmenter   … </a:t>
            </a:r>
          </a:p>
          <a:p>
            <a:r>
              <a:rPr lang="fr-FR" dirty="0" smtClean="0"/>
              <a:t>La bioénergie</a:t>
            </a:r>
            <a:r>
              <a:rPr lang="fr-FR" baseline="0" dirty="0" smtClean="0"/>
              <a:t> =</a:t>
            </a:r>
            <a:r>
              <a:rPr lang="fr-FR" dirty="0" smtClean="0"/>
              <a:t>la </a:t>
            </a:r>
            <a:r>
              <a:rPr lang="fr-FR" smtClean="0"/>
              <a:t>biomasse </a:t>
            </a:r>
            <a:r>
              <a:rPr lang="fr-FR" smtClean="0"/>
              <a:t>(</a:t>
            </a:r>
            <a:r>
              <a:rPr lang="fr-FR" baseline="0" smtClean="0"/>
              <a:t> </a:t>
            </a:r>
            <a:r>
              <a:rPr lang="fr-FR" smtClean="0"/>
              <a:t> </a:t>
            </a:r>
            <a:r>
              <a:rPr lang="fr-FR" dirty="0" smtClean="0"/>
              <a:t>résidus agricoles et forestiers, déchets organiques et cultures énergétiques en énergie telle que la chaleur, l'électricité et du carburant pour les </a:t>
            </a:r>
            <a:r>
              <a:rPr lang="fr-FR" smtClean="0"/>
              <a:t>transports</a:t>
            </a:r>
            <a:r>
              <a:rPr lang="fr-FR" smtClean="0"/>
              <a:t>.)</a:t>
            </a:r>
            <a:endParaRPr lang="fr-FR" dirty="0"/>
          </a:p>
        </p:txBody>
      </p:sp>
      <p:sp>
        <p:nvSpPr>
          <p:cNvPr id="4" name="Espace réservé du numéro de diapositive 3"/>
          <p:cNvSpPr>
            <a:spLocks noGrp="1"/>
          </p:cNvSpPr>
          <p:nvPr>
            <p:ph type="sldNum" sz="quarter" idx="10"/>
          </p:nvPr>
        </p:nvSpPr>
        <p:spPr/>
        <p:txBody>
          <a:bodyPr/>
          <a:lstStyle/>
          <a:p>
            <a:fld id="{D78FE856-93A8-445B-AB69-995A82028120}" type="slidenum">
              <a:rPr lang="fr-FR" smtClean="0"/>
              <a:t>39</a:t>
            </a:fld>
            <a:endParaRPr lang="fr-FR"/>
          </a:p>
        </p:txBody>
      </p:sp>
    </p:spTree>
    <p:extLst>
      <p:ext uri="{BB962C8B-B14F-4D97-AF65-F5344CB8AC3E}">
        <p14:creationId xmlns:p14="http://schemas.microsoft.com/office/powerpoint/2010/main" val="4006167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 gaz naturel, qui sert pour le chauffage,</a:t>
            </a:r>
            <a:endParaRPr lang="fr-FR" dirty="0"/>
          </a:p>
        </p:txBody>
      </p:sp>
      <p:sp>
        <p:nvSpPr>
          <p:cNvPr id="4" name="Espace réservé du numéro de diapositive 3"/>
          <p:cNvSpPr>
            <a:spLocks noGrp="1"/>
          </p:cNvSpPr>
          <p:nvPr>
            <p:ph type="sldNum" sz="quarter" idx="10"/>
          </p:nvPr>
        </p:nvSpPr>
        <p:spPr/>
        <p:txBody>
          <a:bodyPr/>
          <a:lstStyle/>
          <a:p>
            <a:fld id="{D78FE856-93A8-445B-AB69-995A82028120}" type="slidenum">
              <a:rPr lang="fr-FR" smtClean="0"/>
              <a:t>7</a:t>
            </a:fld>
            <a:endParaRPr lang="fr-FR"/>
          </a:p>
        </p:txBody>
      </p:sp>
    </p:spTree>
    <p:extLst>
      <p:ext uri="{BB962C8B-B14F-4D97-AF65-F5344CB8AC3E}">
        <p14:creationId xmlns:p14="http://schemas.microsoft.com/office/powerpoint/2010/main" val="4091835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Les énergies fossiles sont polluantes mais représentent la grande majorité de l'énergie utilisée dans le monde (80%). Les énergies fossiles sont présentes en quantité limitée et non renouvelable</a:t>
            </a:r>
            <a:endParaRPr lang="fr-FR" dirty="0"/>
          </a:p>
        </p:txBody>
      </p:sp>
      <p:sp>
        <p:nvSpPr>
          <p:cNvPr id="4" name="Espace réservé du numéro de diapositive 3"/>
          <p:cNvSpPr>
            <a:spLocks noGrp="1"/>
          </p:cNvSpPr>
          <p:nvPr>
            <p:ph type="sldNum" sz="quarter" idx="10"/>
          </p:nvPr>
        </p:nvSpPr>
        <p:spPr/>
        <p:txBody>
          <a:bodyPr/>
          <a:lstStyle/>
          <a:p>
            <a:fld id="{D78FE856-93A8-445B-AB69-995A82028120}" type="slidenum">
              <a:rPr lang="fr-FR" smtClean="0"/>
              <a:t>9</a:t>
            </a:fld>
            <a:endParaRPr lang="fr-FR"/>
          </a:p>
        </p:txBody>
      </p:sp>
    </p:spTree>
    <p:extLst>
      <p:ext uri="{BB962C8B-B14F-4D97-AF65-F5344CB8AC3E}">
        <p14:creationId xmlns:p14="http://schemas.microsoft.com/office/powerpoint/2010/main" val="289143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C’est aussi une énergie fossile car</a:t>
            </a:r>
            <a:r>
              <a:rPr lang="fr-FR" baseline="0" dirty="0" smtClean="0"/>
              <a:t> l’uranium employé pour la fission reste une ressource fossile et limitée.</a:t>
            </a:r>
            <a:endParaRPr lang="fr-FR" dirty="0"/>
          </a:p>
        </p:txBody>
      </p:sp>
      <p:sp>
        <p:nvSpPr>
          <p:cNvPr id="4" name="Espace réservé du numéro de diapositive 3"/>
          <p:cNvSpPr>
            <a:spLocks noGrp="1"/>
          </p:cNvSpPr>
          <p:nvPr>
            <p:ph type="sldNum" sz="quarter" idx="10"/>
          </p:nvPr>
        </p:nvSpPr>
        <p:spPr/>
        <p:txBody>
          <a:bodyPr/>
          <a:lstStyle/>
          <a:p>
            <a:fld id="{D78FE856-93A8-445B-AB69-995A82028120}" type="slidenum">
              <a:rPr lang="fr-FR" smtClean="0"/>
              <a:t>10</a:t>
            </a:fld>
            <a:endParaRPr lang="fr-FR"/>
          </a:p>
        </p:txBody>
      </p:sp>
    </p:spTree>
    <p:extLst>
      <p:ext uri="{BB962C8B-B14F-4D97-AF65-F5344CB8AC3E}">
        <p14:creationId xmlns:p14="http://schemas.microsoft.com/office/powerpoint/2010/main" val="1547966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 production française d'électricité en 2014 a représenté un total de 540,2 TWh dont la majeure partie est issue du nucléaire. </a:t>
            </a:r>
            <a:endParaRPr lang="fr-FR" dirty="0"/>
          </a:p>
        </p:txBody>
      </p:sp>
      <p:sp>
        <p:nvSpPr>
          <p:cNvPr id="4" name="Espace réservé du numéro de diapositive 3"/>
          <p:cNvSpPr>
            <a:spLocks noGrp="1"/>
          </p:cNvSpPr>
          <p:nvPr>
            <p:ph type="sldNum" sz="quarter" idx="10"/>
          </p:nvPr>
        </p:nvSpPr>
        <p:spPr/>
        <p:txBody>
          <a:bodyPr/>
          <a:lstStyle/>
          <a:p>
            <a:fld id="{D78FE856-93A8-445B-AB69-995A82028120}" type="slidenum">
              <a:rPr lang="fr-FR" smtClean="0"/>
              <a:t>11</a:t>
            </a:fld>
            <a:endParaRPr lang="fr-FR"/>
          </a:p>
        </p:txBody>
      </p:sp>
    </p:spTree>
    <p:extLst>
      <p:ext uri="{BB962C8B-B14F-4D97-AF65-F5344CB8AC3E}">
        <p14:creationId xmlns:p14="http://schemas.microsoft.com/office/powerpoint/2010/main" val="22787958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78FE856-93A8-445B-AB69-995A82028120}" type="slidenum">
              <a:rPr lang="fr-FR" smtClean="0"/>
              <a:t>12</a:t>
            </a:fld>
            <a:endParaRPr lang="fr-FR"/>
          </a:p>
        </p:txBody>
      </p:sp>
    </p:spTree>
    <p:extLst>
      <p:ext uri="{BB962C8B-B14F-4D97-AF65-F5344CB8AC3E}">
        <p14:creationId xmlns:p14="http://schemas.microsoft.com/office/powerpoint/2010/main" val="2975003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L'hydraulique est la 2</a:t>
            </a:r>
            <a:r>
              <a:rPr lang="fr-FR" baseline="30000" dirty="0" smtClean="0"/>
              <a:t>ème</a:t>
            </a:r>
            <a:r>
              <a:rPr lang="fr-FR" dirty="0" smtClean="0"/>
              <a:t> source de production d'électricité. La biomasse représente l’ensemble de la matière organique, qu’elle soit d’origine végétale ou animale. Elle peut être issue de forêts, milieux marins et aquatiques, haies, parcs et jardins, industries générant des </a:t>
            </a:r>
            <a:r>
              <a:rPr lang="fr-FR" dirty="0" err="1" smtClean="0"/>
              <a:t>co-produits</a:t>
            </a:r>
            <a:r>
              <a:rPr lang="fr-FR" dirty="0" smtClean="0"/>
              <a:t>, des déchets organiques ou des effluents d’élevage.</a:t>
            </a:r>
          </a:p>
          <a:p>
            <a:endParaRPr lang="fr-FR" dirty="0" smtClean="0"/>
          </a:p>
          <a:p>
            <a:r>
              <a:rPr lang="fr-FR" dirty="0" smtClean="0"/>
              <a:t>Cette matière organique est la matière qui compose les êtres vivants et leurs résidus ayant pour particularité d’être toujours composée de carbone (du bois aux feuilles en passant par la paille, les déchets alimentaires, le fumier…). Bref, une source d’énergie tirée de ce qui pousse et de ce qui vit </a:t>
            </a:r>
            <a:endParaRPr lang="fr-FR" dirty="0"/>
          </a:p>
        </p:txBody>
      </p:sp>
      <p:sp>
        <p:nvSpPr>
          <p:cNvPr id="4" name="Espace réservé du numéro de diapositive 3"/>
          <p:cNvSpPr>
            <a:spLocks noGrp="1"/>
          </p:cNvSpPr>
          <p:nvPr>
            <p:ph type="sldNum" sz="quarter" idx="10"/>
          </p:nvPr>
        </p:nvSpPr>
        <p:spPr/>
        <p:txBody>
          <a:bodyPr/>
          <a:lstStyle/>
          <a:p>
            <a:fld id="{D78FE856-93A8-445B-AB69-995A82028120}" type="slidenum">
              <a:rPr lang="fr-FR" smtClean="0"/>
              <a:t>13</a:t>
            </a:fld>
            <a:endParaRPr lang="fr-FR"/>
          </a:p>
        </p:txBody>
      </p:sp>
    </p:spTree>
    <p:extLst>
      <p:ext uri="{BB962C8B-B14F-4D97-AF65-F5344CB8AC3E}">
        <p14:creationId xmlns:p14="http://schemas.microsoft.com/office/powerpoint/2010/main" val="2845373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D1920052-5669-4319-82D8-2441800193E2}" type="datetimeFigureOut">
              <a:rPr lang="fr-FR" smtClean="0"/>
              <a:t>09/10/2017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5C9FE53-5C2D-4423-B9D2-C189D4AA4EC2}" type="slidenum">
              <a:rPr lang="fr-FR" smtClean="0"/>
              <a:t>‹N°›</a:t>
            </a:fld>
            <a:endParaRPr lang="fr-FR"/>
          </a:p>
        </p:txBody>
      </p:sp>
    </p:spTree>
    <p:extLst>
      <p:ext uri="{BB962C8B-B14F-4D97-AF65-F5344CB8AC3E}">
        <p14:creationId xmlns:p14="http://schemas.microsoft.com/office/powerpoint/2010/main" val="1732269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1920052-5669-4319-82D8-2441800193E2}" type="datetimeFigureOut">
              <a:rPr lang="fr-FR" smtClean="0"/>
              <a:t>09/10/2017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5C9FE53-5C2D-4423-B9D2-C189D4AA4EC2}" type="slidenum">
              <a:rPr lang="fr-FR" smtClean="0"/>
              <a:t>‹N°›</a:t>
            </a:fld>
            <a:endParaRPr lang="fr-FR"/>
          </a:p>
        </p:txBody>
      </p:sp>
    </p:spTree>
    <p:extLst>
      <p:ext uri="{BB962C8B-B14F-4D97-AF65-F5344CB8AC3E}">
        <p14:creationId xmlns:p14="http://schemas.microsoft.com/office/powerpoint/2010/main" val="1857588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1920052-5669-4319-82D8-2441800193E2}" type="datetimeFigureOut">
              <a:rPr lang="fr-FR" smtClean="0"/>
              <a:t>09/10/2017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5C9FE53-5C2D-4423-B9D2-C189D4AA4EC2}" type="slidenum">
              <a:rPr lang="fr-FR" smtClean="0"/>
              <a:t>‹N°›</a:t>
            </a:fld>
            <a:endParaRPr lang="fr-FR"/>
          </a:p>
        </p:txBody>
      </p:sp>
    </p:spTree>
    <p:extLst>
      <p:ext uri="{BB962C8B-B14F-4D97-AF65-F5344CB8AC3E}">
        <p14:creationId xmlns:p14="http://schemas.microsoft.com/office/powerpoint/2010/main" val="1520193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1920052-5669-4319-82D8-2441800193E2}" type="datetimeFigureOut">
              <a:rPr lang="fr-FR" smtClean="0"/>
              <a:t>09/10/2017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5C9FE53-5C2D-4423-B9D2-C189D4AA4EC2}" type="slidenum">
              <a:rPr lang="fr-FR" smtClean="0"/>
              <a:t>‹N°›</a:t>
            </a:fld>
            <a:endParaRPr lang="fr-FR"/>
          </a:p>
        </p:txBody>
      </p:sp>
    </p:spTree>
    <p:extLst>
      <p:ext uri="{BB962C8B-B14F-4D97-AF65-F5344CB8AC3E}">
        <p14:creationId xmlns:p14="http://schemas.microsoft.com/office/powerpoint/2010/main" val="289089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D1920052-5669-4319-82D8-2441800193E2}" type="datetimeFigureOut">
              <a:rPr lang="fr-FR" smtClean="0"/>
              <a:t>09/10/2017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5C9FE53-5C2D-4423-B9D2-C189D4AA4EC2}" type="slidenum">
              <a:rPr lang="fr-FR" smtClean="0"/>
              <a:t>‹N°›</a:t>
            </a:fld>
            <a:endParaRPr lang="fr-FR"/>
          </a:p>
        </p:txBody>
      </p:sp>
    </p:spTree>
    <p:extLst>
      <p:ext uri="{BB962C8B-B14F-4D97-AF65-F5344CB8AC3E}">
        <p14:creationId xmlns:p14="http://schemas.microsoft.com/office/powerpoint/2010/main" val="2213356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D1920052-5669-4319-82D8-2441800193E2}" type="datetimeFigureOut">
              <a:rPr lang="fr-FR" smtClean="0"/>
              <a:t>09/10/2017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5C9FE53-5C2D-4423-B9D2-C189D4AA4EC2}" type="slidenum">
              <a:rPr lang="fr-FR" smtClean="0"/>
              <a:t>‹N°›</a:t>
            </a:fld>
            <a:endParaRPr lang="fr-FR"/>
          </a:p>
        </p:txBody>
      </p:sp>
    </p:spTree>
    <p:extLst>
      <p:ext uri="{BB962C8B-B14F-4D97-AF65-F5344CB8AC3E}">
        <p14:creationId xmlns:p14="http://schemas.microsoft.com/office/powerpoint/2010/main" val="4091468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D1920052-5669-4319-82D8-2441800193E2}" type="datetimeFigureOut">
              <a:rPr lang="fr-FR" smtClean="0"/>
              <a:t>09/10/2017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5C9FE53-5C2D-4423-B9D2-C189D4AA4EC2}" type="slidenum">
              <a:rPr lang="fr-FR" smtClean="0"/>
              <a:t>‹N°›</a:t>
            </a:fld>
            <a:endParaRPr lang="fr-FR"/>
          </a:p>
        </p:txBody>
      </p:sp>
    </p:spTree>
    <p:extLst>
      <p:ext uri="{BB962C8B-B14F-4D97-AF65-F5344CB8AC3E}">
        <p14:creationId xmlns:p14="http://schemas.microsoft.com/office/powerpoint/2010/main" val="1059228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D1920052-5669-4319-82D8-2441800193E2}" type="datetimeFigureOut">
              <a:rPr lang="fr-FR" smtClean="0"/>
              <a:t>09/10/2017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5C9FE53-5C2D-4423-B9D2-C189D4AA4EC2}" type="slidenum">
              <a:rPr lang="fr-FR" smtClean="0"/>
              <a:t>‹N°›</a:t>
            </a:fld>
            <a:endParaRPr lang="fr-FR"/>
          </a:p>
        </p:txBody>
      </p:sp>
    </p:spTree>
    <p:extLst>
      <p:ext uri="{BB962C8B-B14F-4D97-AF65-F5344CB8AC3E}">
        <p14:creationId xmlns:p14="http://schemas.microsoft.com/office/powerpoint/2010/main" val="3629616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1920052-5669-4319-82D8-2441800193E2}" type="datetimeFigureOut">
              <a:rPr lang="fr-FR" smtClean="0"/>
              <a:t>09/10/2017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5C9FE53-5C2D-4423-B9D2-C189D4AA4EC2}" type="slidenum">
              <a:rPr lang="fr-FR" smtClean="0"/>
              <a:t>‹N°›</a:t>
            </a:fld>
            <a:endParaRPr lang="fr-FR"/>
          </a:p>
        </p:txBody>
      </p:sp>
    </p:spTree>
    <p:extLst>
      <p:ext uri="{BB962C8B-B14F-4D97-AF65-F5344CB8AC3E}">
        <p14:creationId xmlns:p14="http://schemas.microsoft.com/office/powerpoint/2010/main" val="531402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1920052-5669-4319-82D8-2441800193E2}" type="datetimeFigureOut">
              <a:rPr lang="fr-FR" smtClean="0"/>
              <a:t>09/10/2017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5C9FE53-5C2D-4423-B9D2-C189D4AA4EC2}" type="slidenum">
              <a:rPr lang="fr-FR" smtClean="0"/>
              <a:t>‹N°›</a:t>
            </a:fld>
            <a:endParaRPr lang="fr-FR"/>
          </a:p>
        </p:txBody>
      </p:sp>
    </p:spTree>
    <p:extLst>
      <p:ext uri="{BB962C8B-B14F-4D97-AF65-F5344CB8AC3E}">
        <p14:creationId xmlns:p14="http://schemas.microsoft.com/office/powerpoint/2010/main" val="1432436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1920052-5669-4319-82D8-2441800193E2}" type="datetimeFigureOut">
              <a:rPr lang="fr-FR" smtClean="0"/>
              <a:t>09/10/2017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5C9FE53-5C2D-4423-B9D2-C189D4AA4EC2}" type="slidenum">
              <a:rPr lang="fr-FR" smtClean="0"/>
              <a:t>‹N°›</a:t>
            </a:fld>
            <a:endParaRPr lang="fr-FR"/>
          </a:p>
        </p:txBody>
      </p:sp>
    </p:spTree>
    <p:extLst>
      <p:ext uri="{BB962C8B-B14F-4D97-AF65-F5344CB8AC3E}">
        <p14:creationId xmlns:p14="http://schemas.microsoft.com/office/powerpoint/2010/main" val="2431229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920052-5669-4319-82D8-2441800193E2}" type="datetimeFigureOut">
              <a:rPr lang="fr-FR" smtClean="0"/>
              <a:t>09/10/2017</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C9FE53-5C2D-4423-B9D2-C189D4AA4EC2}" type="slidenum">
              <a:rPr lang="fr-FR" smtClean="0"/>
              <a:t>‹N°›</a:t>
            </a:fld>
            <a:endParaRPr lang="fr-FR"/>
          </a:p>
        </p:txBody>
      </p:sp>
    </p:spTree>
    <p:extLst>
      <p:ext uri="{BB962C8B-B14F-4D97-AF65-F5344CB8AC3E}">
        <p14:creationId xmlns:p14="http://schemas.microsoft.com/office/powerpoint/2010/main" val="36231099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1988840"/>
            <a:ext cx="8363272" cy="2304256"/>
          </a:xfrm>
        </p:spPr>
        <p:txBody>
          <a:bodyPr/>
          <a:lstStyle/>
          <a:p>
            <a:r>
              <a:rPr lang="fr-FR" b="1" dirty="0" smtClean="0"/>
              <a:t>Les énergies </a:t>
            </a:r>
            <a:endParaRPr lang="fr-FR" b="1" dirty="0"/>
          </a:p>
        </p:txBody>
      </p:sp>
    </p:spTree>
    <p:extLst>
      <p:ext uri="{BB962C8B-B14F-4D97-AF65-F5344CB8AC3E}">
        <p14:creationId xmlns:p14="http://schemas.microsoft.com/office/powerpoint/2010/main" val="303458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pour une image  2"/>
          <p:cNvSpPr>
            <a:spLocks noGrp="1"/>
          </p:cNvSpPr>
          <p:nvPr>
            <p:ph type="pic" idx="1"/>
          </p:nvPr>
        </p:nvSpPr>
        <p:spPr/>
      </p:sp>
      <p:sp>
        <p:nvSpPr>
          <p:cNvPr id="5" name="Espace réservé du texte 4"/>
          <p:cNvSpPr>
            <a:spLocks noGrp="1"/>
          </p:cNvSpPr>
          <p:nvPr>
            <p:ph type="body" sz="half" idx="2"/>
          </p:nvPr>
        </p:nvSpPr>
        <p:spPr/>
        <p:txBody>
          <a:bodyPr/>
          <a:lstStyle/>
          <a:p>
            <a:endParaRPr lang="fr-FR"/>
          </a:p>
        </p:txBody>
      </p:sp>
      <p:sp>
        <p:nvSpPr>
          <p:cNvPr id="7" name="Espace réservé du texte 3"/>
          <p:cNvSpPr txBox="1">
            <a:spLocks/>
          </p:cNvSpPr>
          <p:nvPr/>
        </p:nvSpPr>
        <p:spPr>
          <a:xfrm>
            <a:off x="1944688" y="5519738"/>
            <a:ext cx="5486400" cy="804862"/>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r>
              <a:rPr lang="fr-FR" dirty="0" smtClean="0"/>
              <a:t>L’énergie nucléaire</a:t>
            </a:r>
            <a:endParaRPr lang="fr-FR"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980728"/>
            <a:ext cx="5274292" cy="3497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018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pour une image  2"/>
          <p:cNvSpPr>
            <a:spLocks noGrp="1"/>
          </p:cNvSpPr>
          <p:nvPr>
            <p:ph type="pic" idx="1"/>
          </p:nvPr>
        </p:nvSpPr>
        <p:spPr/>
      </p:sp>
      <p:sp>
        <p:nvSpPr>
          <p:cNvPr id="4" name="Espace réservé du texte 3"/>
          <p:cNvSpPr>
            <a:spLocks noGrp="1"/>
          </p:cNvSpPr>
          <p:nvPr>
            <p:ph type="body" sz="half" idx="2"/>
          </p:nvPr>
        </p:nvSpPr>
        <p:spPr/>
        <p:txBody>
          <a:bodyPr/>
          <a:lstStyle/>
          <a:p>
            <a:endParaRPr lang="fr-F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9090"/>
            <a:ext cx="9204240" cy="5478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02133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Autofit/>
          </a:bodyPr>
          <a:lstStyle/>
          <a:p>
            <a:r>
              <a:rPr lang="fr-FR" sz="6000" b="1" dirty="0" smtClean="0"/>
              <a:t>Les énergies renouvelables</a:t>
            </a:r>
            <a:endParaRPr lang="fr-FR" sz="6000" b="1" dirty="0"/>
          </a:p>
        </p:txBody>
      </p:sp>
      <p:sp>
        <p:nvSpPr>
          <p:cNvPr id="3" name="Sous-titre 2"/>
          <p:cNvSpPr>
            <a:spLocks noGrp="1"/>
          </p:cNvSpPr>
          <p:nvPr>
            <p:ph type="subTitle" idx="1"/>
          </p:nvPr>
        </p:nvSpPr>
        <p:spPr/>
        <p:txBody>
          <a:bodyPr/>
          <a:lstStyle/>
          <a:p>
            <a:endParaRPr lang="fr-FR" dirty="0"/>
          </a:p>
        </p:txBody>
      </p:sp>
    </p:spTree>
    <p:extLst>
      <p:ext uri="{BB962C8B-B14F-4D97-AF65-F5344CB8AC3E}">
        <p14:creationId xmlns:p14="http://schemas.microsoft.com/office/powerpoint/2010/main" val="30027197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4" name="Espace réservé du texte 3"/>
          <p:cNvSpPr>
            <a:spLocks noGrp="1"/>
          </p:cNvSpPr>
          <p:nvPr>
            <p:ph type="body" sz="half" idx="2"/>
          </p:nvPr>
        </p:nvSpPr>
        <p:spPr/>
        <p:txBody>
          <a:bodyPr/>
          <a:lstStyle/>
          <a:p>
            <a:endParaRPr lang="fr-FR"/>
          </a:p>
        </p:txBody>
      </p:sp>
      <p:sp>
        <p:nvSpPr>
          <p:cNvPr id="5" name="AutoShape 2" descr="https://www.edf.fr/sites/default/files/contrib/groupe-edf/espaces-dedies/espace-pedagogie/home/tout-sur-lenergie/produire-de-lelectricite/hydraulique/schema_france2.png"/>
          <p:cNvSpPr>
            <a:spLocks noGrp="1" noChangeAspect="1" noChangeArrowheads="1"/>
          </p:cNvSpPr>
          <p:nvPr>
            <p:ph type="pic" idx="1"/>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925050"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91295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9879"/>
            <a:ext cx="7488831" cy="6571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93230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3140968"/>
            <a:ext cx="8229600" cy="1143000"/>
          </a:xfrm>
        </p:spPr>
        <p:txBody>
          <a:bodyPr/>
          <a:lstStyle/>
          <a:p>
            <a:r>
              <a:rPr lang="fr-FR" b="1" dirty="0" smtClean="0"/>
              <a:t>L’énergie solaire</a:t>
            </a:r>
            <a:endParaRPr lang="fr-FR" b="1" dirty="0"/>
          </a:p>
        </p:txBody>
      </p:sp>
    </p:spTree>
    <p:extLst>
      <p:ext uri="{BB962C8B-B14F-4D97-AF65-F5344CB8AC3E}">
        <p14:creationId xmlns:p14="http://schemas.microsoft.com/office/powerpoint/2010/main" val="15765734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pour une image  2"/>
          <p:cNvSpPr>
            <a:spLocks noGrp="1"/>
          </p:cNvSpPr>
          <p:nvPr>
            <p:ph type="pic" idx="1"/>
          </p:nvPr>
        </p:nvSpPr>
        <p:spPr>
          <a:xfrm>
            <a:off x="1835696" y="576360"/>
            <a:ext cx="5486400" cy="4114800"/>
          </a:xfrm>
        </p:spPr>
      </p:sp>
      <p:sp>
        <p:nvSpPr>
          <p:cNvPr id="4" name="Espace réservé du texte 3"/>
          <p:cNvSpPr>
            <a:spLocks noGrp="1"/>
          </p:cNvSpPr>
          <p:nvPr>
            <p:ph type="body" sz="half" idx="2"/>
          </p:nvPr>
        </p:nvSpPr>
        <p:spPr/>
        <p:txBody>
          <a:bodyPr/>
          <a:lstStyle/>
          <a:p>
            <a:r>
              <a:rPr lang="fr-FR" sz="1800" dirty="0" smtClean="0">
                <a:effectLst/>
              </a:rPr>
              <a:t>Centrale solaire à </a:t>
            </a:r>
            <a:r>
              <a:rPr lang="fr-FR" sz="1800" dirty="0" err="1" smtClean="0">
                <a:effectLst/>
              </a:rPr>
              <a:t>Crucey</a:t>
            </a:r>
            <a:r>
              <a:rPr lang="fr-FR" sz="1800" dirty="0" smtClean="0">
                <a:effectLst/>
              </a:rPr>
              <a:t> près de Chartres (2012)</a:t>
            </a:r>
          </a:p>
          <a:p>
            <a:endParaRPr lang="fr-FR"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071" y="476672"/>
            <a:ext cx="7309091" cy="4859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54072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pour une image  2"/>
          <p:cNvSpPr>
            <a:spLocks noGrp="1"/>
          </p:cNvSpPr>
          <p:nvPr>
            <p:ph type="pic" idx="1"/>
          </p:nvPr>
        </p:nvSpPr>
        <p:spPr/>
      </p:sp>
      <p:sp>
        <p:nvSpPr>
          <p:cNvPr id="4" name="Espace réservé du texte 3"/>
          <p:cNvSpPr>
            <a:spLocks noGrp="1"/>
          </p:cNvSpPr>
          <p:nvPr>
            <p:ph type="body" sz="half" idx="2"/>
          </p:nvPr>
        </p:nvSpPr>
        <p:spPr/>
        <p:txBody>
          <a:bodyPr/>
          <a:lstStyle/>
          <a:p>
            <a:endParaRPr lang="fr-FR"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1268760"/>
            <a:ext cx="5616624" cy="3737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87672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pour une image  2"/>
          <p:cNvSpPr>
            <a:spLocks noGrp="1"/>
          </p:cNvSpPr>
          <p:nvPr>
            <p:ph type="pic" idx="1"/>
          </p:nvPr>
        </p:nvSpPr>
        <p:spPr/>
      </p:sp>
      <p:sp>
        <p:nvSpPr>
          <p:cNvPr id="4" name="Espace réservé du texte 3"/>
          <p:cNvSpPr>
            <a:spLocks noGrp="1"/>
          </p:cNvSpPr>
          <p:nvPr>
            <p:ph type="body" sz="half" idx="2"/>
          </p:nvPr>
        </p:nvSpPr>
        <p:spPr/>
        <p:txBody>
          <a:bodyPr/>
          <a:lstStyle/>
          <a:p>
            <a:endParaRPr lang="fr-F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775" y="945231"/>
            <a:ext cx="6361521" cy="3964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92364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pour une image  2"/>
          <p:cNvSpPr>
            <a:spLocks noGrp="1"/>
          </p:cNvSpPr>
          <p:nvPr>
            <p:ph type="pic" idx="1"/>
          </p:nvPr>
        </p:nvSpPr>
        <p:spPr/>
      </p:sp>
      <p:sp>
        <p:nvSpPr>
          <p:cNvPr id="4" name="Espace réservé du texte 3"/>
          <p:cNvSpPr>
            <a:spLocks noGrp="1"/>
          </p:cNvSpPr>
          <p:nvPr>
            <p:ph type="body" sz="half" idx="2"/>
          </p:nvPr>
        </p:nvSpPr>
        <p:spPr/>
        <p:txBody>
          <a:bodyPr/>
          <a:lstStyle/>
          <a:p>
            <a:endParaRPr lang="fr-F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942" y="548681"/>
            <a:ext cx="6834051" cy="5644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0565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08920"/>
            <a:ext cx="8229600" cy="1152128"/>
          </a:xfrm>
        </p:spPr>
        <p:txBody>
          <a:bodyPr/>
          <a:lstStyle/>
          <a:p>
            <a:r>
              <a:rPr lang="fr-FR" b="1" dirty="0" smtClean="0"/>
              <a:t>Les énergies fossiles</a:t>
            </a:r>
            <a:endParaRPr lang="fr-FR" b="1" dirty="0"/>
          </a:p>
        </p:txBody>
      </p:sp>
    </p:spTree>
    <p:extLst>
      <p:ext uri="{BB962C8B-B14F-4D97-AF65-F5344CB8AC3E}">
        <p14:creationId xmlns:p14="http://schemas.microsoft.com/office/powerpoint/2010/main" val="32540650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pour une image  2"/>
          <p:cNvSpPr>
            <a:spLocks noGrp="1"/>
          </p:cNvSpPr>
          <p:nvPr>
            <p:ph type="pic" idx="1"/>
          </p:nvPr>
        </p:nvSpPr>
        <p:spPr/>
      </p:sp>
      <p:sp>
        <p:nvSpPr>
          <p:cNvPr id="4" name="Espace réservé du texte 3"/>
          <p:cNvSpPr>
            <a:spLocks noGrp="1"/>
          </p:cNvSpPr>
          <p:nvPr>
            <p:ph type="body" sz="half" idx="2"/>
          </p:nvPr>
        </p:nvSpPr>
        <p:spPr/>
        <p:txBody>
          <a:bodyPr/>
          <a:lstStyle/>
          <a:p>
            <a:endParaRPr lang="fr-F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764703"/>
            <a:ext cx="5904656" cy="3950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93428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pour une image  2"/>
          <p:cNvSpPr>
            <a:spLocks noGrp="1"/>
          </p:cNvSpPr>
          <p:nvPr>
            <p:ph type="pic" idx="1"/>
          </p:nvPr>
        </p:nvSpPr>
        <p:spPr/>
      </p:sp>
      <p:sp>
        <p:nvSpPr>
          <p:cNvPr id="4" name="Espace réservé du texte 3"/>
          <p:cNvSpPr>
            <a:spLocks noGrp="1"/>
          </p:cNvSpPr>
          <p:nvPr>
            <p:ph type="body" sz="half" idx="2"/>
          </p:nvPr>
        </p:nvSpPr>
        <p:spPr>
          <a:xfrm>
            <a:off x="1801718" y="5589240"/>
            <a:ext cx="5476970" cy="864096"/>
          </a:xfrm>
        </p:spPr>
        <p:txBody>
          <a:bodyPr>
            <a:normAutofit/>
          </a:bodyPr>
          <a:lstStyle/>
          <a:p>
            <a:endParaRPr lang="fr-FR" dirty="0" smtClean="0"/>
          </a:p>
          <a:p>
            <a:r>
              <a:rPr lang="fr-FR" sz="1600" dirty="0" smtClean="0"/>
              <a:t>A quoi sert le panneau solaire sur le toit de cette maison ? </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1718" y="620688"/>
            <a:ext cx="4797316"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66387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4" name="Espace réservé du texte 3"/>
          <p:cNvSpPr>
            <a:spLocks noGrp="1"/>
          </p:cNvSpPr>
          <p:nvPr>
            <p:ph type="body" sz="half" idx="2"/>
          </p:nvPr>
        </p:nvSpPr>
        <p:spPr>
          <a:xfrm>
            <a:off x="1792288" y="5367338"/>
            <a:ext cx="5206207" cy="509934"/>
          </a:xfrm>
        </p:spPr>
        <p:txBody>
          <a:bodyPr/>
          <a:lstStyle/>
          <a:p>
            <a:r>
              <a:rPr lang="fr-FR" dirty="0" smtClean="0"/>
              <a:t>l'ensoleillement des  régions de France</a:t>
            </a:r>
            <a:endParaRPr lang="fr-FR" dirty="0"/>
          </a:p>
        </p:txBody>
      </p:sp>
      <p:sp>
        <p:nvSpPr>
          <p:cNvPr id="5" name="Espace réservé pour une image  4"/>
          <p:cNvSpPr>
            <a:spLocks noGrp="1"/>
          </p:cNvSpPr>
          <p:nvPr>
            <p:ph type="pic" idx="1"/>
          </p:nvPr>
        </p:nvSpPr>
        <p:spPr/>
      </p:sp>
      <p:pic>
        <p:nvPicPr>
          <p:cNvPr id="1127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548680"/>
            <a:ext cx="5444376" cy="4413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07488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3140968"/>
            <a:ext cx="8147248" cy="1512168"/>
          </a:xfrm>
        </p:spPr>
        <p:txBody>
          <a:bodyPr/>
          <a:lstStyle/>
          <a:p>
            <a:r>
              <a:rPr lang="fr-FR" b="1" dirty="0" smtClean="0"/>
              <a:t>L’énergie hydraulique</a:t>
            </a:r>
            <a:endParaRPr lang="fr-FR" b="1" dirty="0"/>
          </a:p>
        </p:txBody>
      </p:sp>
    </p:spTree>
    <p:extLst>
      <p:ext uri="{BB962C8B-B14F-4D97-AF65-F5344CB8AC3E}">
        <p14:creationId xmlns:p14="http://schemas.microsoft.com/office/powerpoint/2010/main" val="3808246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09725" y="5229200"/>
            <a:ext cx="5486400" cy="566738"/>
          </a:xfrm>
        </p:spPr>
        <p:txBody>
          <a:bodyPr/>
          <a:lstStyle/>
          <a:p>
            <a:endParaRPr lang="fr-FR" dirty="0"/>
          </a:p>
        </p:txBody>
      </p:sp>
      <p:sp>
        <p:nvSpPr>
          <p:cNvPr id="3" name="Espace réservé pour une image  2"/>
          <p:cNvSpPr>
            <a:spLocks noGrp="1"/>
          </p:cNvSpPr>
          <p:nvPr>
            <p:ph type="pic" idx="1"/>
          </p:nvPr>
        </p:nvSpPr>
        <p:spPr/>
      </p:sp>
      <p:sp>
        <p:nvSpPr>
          <p:cNvPr id="4" name="Espace réservé du texte 3"/>
          <p:cNvSpPr>
            <a:spLocks noGrp="1"/>
          </p:cNvSpPr>
          <p:nvPr>
            <p:ph type="body" sz="half" idx="2"/>
          </p:nvPr>
        </p:nvSpPr>
        <p:spPr>
          <a:xfrm>
            <a:off x="1640169" y="5229200"/>
            <a:ext cx="5486400" cy="504056"/>
          </a:xfrm>
        </p:spPr>
        <p:txBody>
          <a:bodyPr>
            <a:normAutofit/>
          </a:bodyPr>
          <a:lstStyle/>
          <a:p>
            <a:r>
              <a:rPr lang="fr-FR" sz="1800" dirty="0" smtClean="0"/>
              <a:t>Barrage hydraulique de </a:t>
            </a:r>
            <a:r>
              <a:rPr lang="fr-FR" sz="1800" dirty="0" err="1" smtClean="0"/>
              <a:t>Sivens</a:t>
            </a:r>
            <a:r>
              <a:rPr lang="fr-FR" sz="1800" dirty="0" smtClean="0"/>
              <a:t> </a:t>
            </a:r>
            <a:endParaRPr lang="fr-FR" sz="18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244" y="1124745"/>
            <a:ext cx="6720881" cy="3690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34941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pour une image  2"/>
          <p:cNvSpPr>
            <a:spLocks noGrp="1"/>
          </p:cNvSpPr>
          <p:nvPr>
            <p:ph type="pic" idx="1"/>
          </p:nvPr>
        </p:nvSpPr>
        <p:spPr/>
      </p:sp>
      <p:sp>
        <p:nvSpPr>
          <p:cNvPr id="4" name="Espace réservé du texte 3"/>
          <p:cNvSpPr>
            <a:spLocks noGrp="1"/>
          </p:cNvSpPr>
          <p:nvPr>
            <p:ph type="body" sz="half" idx="2"/>
          </p:nvPr>
        </p:nvSpPr>
        <p:spPr/>
        <p:txBody>
          <a:bodyPr/>
          <a:lstStyle/>
          <a:p>
            <a:endParaRPr lang="fr-F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1127640"/>
            <a:ext cx="4898324" cy="3247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24438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pour une image  2"/>
          <p:cNvSpPr>
            <a:spLocks noGrp="1"/>
          </p:cNvSpPr>
          <p:nvPr>
            <p:ph type="pic" idx="1"/>
          </p:nvPr>
        </p:nvSpPr>
        <p:spPr/>
      </p:sp>
      <p:sp>
        <p:nvSpPr>
          <p:cNvPr id="4" name="Espace réservé du texte 3"/>
          <p:cNvSpPr>
            <a:spLocks noGrp="1"/>
          </p:cNvSpPr>
          <p:nvPr>
            <p:ph type="body" sz="half" idx="2"/>
          </p:nvPr>
        </p:nvSpPr>
        <p:spPr/>
        <p:txBody>
          <a:bodyPr/>
          <a:lstStyle/>
          <a:p>
            <a:endParaRPr lang="fr-F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692696"/>
            <a:ext cx="5647314" cy="3744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06756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pour une image  2"/>
          <p:cNvSpPr>
            <a:spLocks noGrp="1"/>
          </p:cNvSpPr>
          <p:nvPr>
            <p:ph type="pic" idx="1"/>
          </p:nvPr>
        </p:nvSpPr>
        <p:spPr>
          <a:xfrm>
            <a:off x="1847866" y="476672"/>
            <a:ext cx="5486400" cy="4114800"/>
          </a:xfrm>
        </p:spPr>
      </p:sp>
      <p:sp>
        <p:nvSpPr>
          <p:cNvPr id="4" name="Espace réservé du texte 3"/>
          <p:cNvSpPr>
            <a:spLocks noGrp="1"/>
          </p:cNvSpPr>
          <p:nvPr>
            <p:ph type="body" sz="half" idx="2"/>
          </p:nvPr>
        </p:nvSpPr>
        <p:spPr/>
        <p:txBody>
          <a:bodyPr>
            <a:normAutofit/>
          </a:bodyPr>
          <a:lstStyle/>
          <a:p>
            <a:r>
              <a:rPr lang="fr-FR" sz="2000" dirty="0" smtClean="0"/>
              <a:t>Un moulin à eau du XIXème siècle</a:t>
            </a:r>
            <a:endParaRPr lang="fr-FR" sz="2000"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1046105"/>
            <a:ext cx="3852847" cy="3462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72480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pour une image  2"/>
          <p:cNvSpPr>
            <a:spLocks noGrp="1"/>
          </p:cNvSpPr>
          <p:nvPr>
            <p:ph type="pic" idx="1"/>
          </p:nvPr>
        </p:nvSpPr>
        <p:spPr/>
      </p:sp>
      <p:sp>
        <p:nvSpPr>
          <p:cNvPr id="4" name="Espace réservé du texte 3"/>
          <p:cNvSpPr>
            <a:spLocks noGrp="1"/>
          </p:cNvSpPr>
          <p:nvPr>
            <p:ph type="body" sz="half" idx="2"/>
          </p:nvPr>
        </p:nvSpPr>
        <p:spPr/>
        <p:txBody>
          <a:bodyPr/>
          <a:lstStyle/>
          <a:p>
            <a:endParaRPr lang="fr-F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62063"/>
            <a:ext cx="8402464" cy="3823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73607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pour une image  2"/>
          <p:cNvSpPr>
            <a:spLocks noGrp="1"/>
          </p:cNvSpPr>
          <p:nvPr>
            <p:ph type="pic" idx="1"/>
          </p:nvPr>
        </p:nvSpPr>
        <p:spPr/>
      </p:sp>
      <p:sp>
        <p:nvSpPr>
          <p:cNvPr id="4" name="Espace réservé du texte 3"/>
          <p:cNvSpPr>
            <a:spLocks noGrp="1"/>
          </p:cNvSpPr>
          <p:nvPr>
            <p:ph type="body" sz="half" idx="2"/>
          </p:nvPr>
        </p:nvSpPr>
        <p:spPr/>
        <p:txBody>
          <a:bodyPr/>
          <a:lstStyle/>
          <a:p>
            <a:endParaRPr lang="fr-FR"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6531" y="836713"/>
            <a:ext cx="5156719" cy="4816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8938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pour une image  2"/>
          <p:cNvSpPr>
            <a:spLocks noGrp="1"/>
          </p:cNvSpPr>
          <p:nvPr>
            <p:ph type="pic" idx="1"/>
          </p:nvPr>
        </p:nvSpPr>
        <p:spPr/>
      </p:sp>
      <p:sp>
        <p:nvSpPr>
          <p:cNvPr id="4" name="Espace réservé du texte 3"/>
          <p:cNvSpPr>
            <a:spLocks noGrp="1"/>
          </p:cNvSpPr>
          <p:nvPr>
            <p:ph type="body" sz="half" idx="2"/>
          </p:nvPr>
        </p:nvSpPr>
        <p:spPr/>
        <p:txBody>
          <a:bodyPr/>
          <a:lstStyle/>
          <a:p>
            <a:r>
              <a:rPr lang="fr-FR" dirty="0" smtClean="0"/>
              <a:t>Le pétrole . Chevalet de pompage sur terre</a:t>
            </a:r>
            <a:endParaRPr lang="fr-FR"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116" y="1124071"/>
            <a:ext cx="7992888" cy="4163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85154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4" name="Espace réservé du texte 3"/>
          <p:cNvSpPr>
            <a:spLocks noGrp="1"/>
          </p:cNvSpPr>
          <p:nvPr>
            <p:ph type="body" sz="half" idx="2"/>
          </p:nvPr>
        </p:nvSpPr>
        <p:spPr/>
        <p:txBody>
          <a:bodyPr>
            <a:normAutofit/>
          </a:bodyPr>
          <a:lstStyle/>
          <a:p>
            <a:r>
              <a:rPr lang="fr-FR" sz="1800" dirty="0" smtClean="0"/>
              <a:t>                      L’énergie marée motrice</a:t>
            </a:r>
          </a:p>
          <a:p>
            <a:r>
              <a:rPr lang="fr-FR" sz="1800" dirty="0" smtClean="0"/>
              <a:t> </a:t>
            </a:r>
            <a:endParaRPr lang="fr-FR" sz="1800" dirty="0"/>
          </a:p>
        </p:txBody>
      </p:sp>
      <p:sp>
        <p:nvSpPr>
          <p:cNvPr id="5" name="Espace réservé pour une image  4"/>
          <p:cNvSpPr>
            <a:spLocks noGrp="1"/>
          </p:cNvSpPr>
          <p:nvPr>
            <p:ph type="pic" idx="1"/>
          </p:nvPr>
        </p:nvSpPr>
        <p:spPr/>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582" y="1096346"/>
            <a:ext cx="7611810" cy="3489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46089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07704" y="5301208"/>
            <a:ext cx="5370984" cy="288032"/>
          </a:xfrm>
        </p:spPr>
        <p:txBody>
          <a:bodyPr>
            <a:noAutofit/>
          </a:bodyPr>
          <a:lstStyle/>
          <a:p>
            <a:r>
              <a:rPr lang="fr-FR" sz="1600" dirty="0" smtClean="0"/>
              <a:t>Energie marée motrice </a:t>
            </a:r>
            <a:endParaRPr lang="fr-FR" sz="1600" dirty="0"/>
          </a:p>
        </p:txBody>
      </p:sp>
      <p:sp>
        <p:nvSpPr>
          <p:cNvPr id="3" name="Espace réservé pour une image  2"/>
          <p:cNvSpPr>
            <a:spLocks noGrp="1"/>
          </p:cNvSpPr>
          <p:nvPr>
            <p:ph type="pic" idx="1"/>
          </p:nvPr>
        </p:nvSpPr>
        <p:spPr>
          <a:xfrm>
            <a:off x="1979712" y="764704"/>
            <a:ext cx="5486400" cy="4114800"/>
          </a:xfrm>
        </p:spPr>
      </p:sp>
      <p:sp>
        <p:nvSpPr>
          <p:cNvPr id="4" name="Espace réservé du texte 3"/>
          <p:cNvSpPr>
            <a:spLocks noGrp="1"/>
          </p:cNvSpPr>
          <p:nvPr>
            <p:ph type="body" sz="half" idx="2"/>
          </p:nvPr>
        </p:nvSpPr>
        <p:spPr>
          <a:xfrm>
            <a:off x="1792288" y="6021288"/>
            <a:ext cx="5486400" cy="150912"/>
          </a:xfrm>
        </p:spPr>
        <p:txBody>
          <a:bodyPr>
            <a:normAutofit fontScale="25000" lnSpcReduction="20000"/>
          </a:bodyPr>
          <a:lstStyle/>
          <a:p>
            <a:endParaRPr lang="fr-F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6719" y="836712"/>
            <a:ext cx="4248472"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55409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2708920"/>
            <a:ext cx="8301608" cy="778098"/>
          </a:xfrm>
        </p:spPr>
        <p:txBody>
          <a:bodyPr>
            <a:normAutofit/>
          </a:bodyPr>
          <a:lstStyle/>
          <a:p>
            <a:r>
              <a:rPr lang="fr-FR" b="1" dirty="0" smtClean="0"/>
              <a:t>L’énergie  éolienne </a:t>
            </a:r>
            <a:endParaRPr lang="fr-FR" dirty="0"/>
          </a:p>
        </p:txBody>
      </p:sp>
    </p:spTree>
    <p:extLst>
      <p:ext uri="{BB962C8B-B14F-4D97-AF65-F5344CB8AC3E}">
        <p14:creationId xmlns:p14="http://schemas.microsoft.com/office/powerpoint/2010/main" val="19987153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4" name="Espace réservé du texte 3"/>
          <p:cNvSpPr>
            <a:spLocks noGrp="1"/>
          </p:cNvSpPr>
          <p:nvPr>
            <p:ph type="body" sz="half" idx="2"/>
          </p:nvPr>
        </p:nvSpPr>
        <p:spPr/>
        <p:txBody>
          <a:bodyPr/>
          <a:lstStyle/>
          <a:p>
            <a:endParaRPr lang="fr-FR" dirty="0"/>
          </a:p>
        </p:txBody>
      </p:sp>
      <p:sp>
        <p:nvSpPr>
          <p:cNvPr id="5" name="AutoShape 2" descr="http://a137.idata.over-blog.com/2/41/71/59/energie_champ_eoliennes.jpg"/>
          <p:cNvSpPr>
            <a:spLocks noGrp="1" noChangeAspect="1" noChangeArrowheads="1"/>
          </p:cNvSpPr>
          <p:nvPr>
            <p:ph type="pic" idx="1"/>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692696"/>
            <a:ext cx="6961956" cy="4641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43315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pour une image  2"/>
          <p:cNvSpPr>
            <a:spLocks noGrp="1"/>
          </p:cNvSpPr>
          <p:nvPr>
            <p:ph type="pic" idx="1"/>
          </p:nvPr>
        </p:nvSpPr>
        <p:spPr>
          <a:xfrm>
            <a:off x="1763688" y="548680"/>
            <a:ext cx="5486400" cy="4114800"/>
          </a:xfrm>
        </p:spPr>
      </p:sp>
      <p:sp>
        <p:nvSpPr>
          <p:cNvPr id="4" name="Espace réservé du texte 3"/>
          <p:cNvSpPr>
            <a:spLocks noGrp="1"/>
          </p:cNvSpPr>
          <p:nvPr>
            <p:ph type="body" sz="half" idx="2"/>
          </p:nvPr>
        </p:nvSpPr>
        <p:spPr/>
        <p:txBody>
          <a:bodyPr/>
          <a:lstStyle/>
          <a:p>
            <a:endParaRPr lang="fr-F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28" y="980728"/>
            <a:ext cx="8851952" cy="4058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98790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Eoliennes offshore</a:t>
            </a:r>
            <a:endParaRPr lang="fr-FR" dirty="0"/>
          </a:p>
        </p:txBody>
      </p:sp>
      <p:sp>
        <p:nvSpPr>
          <p:cNvPr id="3" name="Espace réservé pour une image  2"/>
          <p:cNvSpPr>
            <a:spLocks noGrp="1"/>
          </p:cNvSpPr>
          <p:nvPr>
            <p:ph type="pic" idx="1"/>
          </p:nvPr>
        </p:nvSpPr>
        <p:spPr/>
      </p:sp>
      <p:sp>
        <p:nvSpPr>
          <p:cNvPr id="4" name="Espace réservé du texte 3"/>
          <p:cNvSpPr>
            <a:spLocks noGrp="1"/>
          </p:cNvSpPr>
          <p:nvPr>
            <p:ph type="body" sz="half" idx="2"/>
          </p:nvPr>
        </p:nvSpPr>
        <p:spPr>
          <a:xfrm>
            <a:off x="1763688" y="5877272"/>
            <a:ext cx="5486400" cy="804862"/>
          </a:xfrm>
        </p:spPr>
        <p:txBody>
          <a:bodyPr/>
          <a:lstStyle/>
          <a:p>
            <a:endParaRPr lang="fr-FR" dirty="0" smtClean="0"/>
          </a:p>
          <a:p>
            <a:endParaRPr lang="fr-FR" dirty="0"/>
          </a:p>
          <a:p>
            <a:endParaRPr lang="fr-FR" dirty="0" smtClean="0"/>
          </a:p>
          <a:p>
            <a:endParaRPr lang="fr-FR" dirty="0"/>
          </a:p>
          <a:p>
            <a:endParaRPr lang="fr-FR" dirty="0"/>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162" y="836711"/>
            <a:ext cx="7504262" cy="420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86738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pour une image  2"/>
          <p:cNvSpPr>
            <a:spLocks noGrp="1"/>
          </p:cNvSpPr>
          <p:nvPr>
            <p:ph type="pic" idx="1"/>
          </p:nvPr>
        </p:nvSpPr>
        <p:spPr/>
      </p:sp>
      <p:sp>
        <p:nvSpPr>
          <p:cNvPr id="4" name="Espace réservé du texte 3"/>
          <p:cNvSpPr>
            <a:spLocks noGrp="1"/>
          </p:cNvSpPr>
          <p:nvPr>
            <p:ph type="body" sz="half" idx="2"/>
          </p:nvPr>
        </p:nvSpPr>
        <p:spPr/>
        <p:txBody>
          <a:bodyPr/>
          <a:lstStyle/>
          <a:p>
            <a:endParaRPr lang="fr-F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7375" y="838200"/>
            <a:ext cx="542925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76548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pour une image  2"/>
          <p:cNvSpPr>
            <a:spLocks noGrp="1"/>
          </p:cNvSpPr>
          <p:nvPr>
            <p:ph type="pic" idx="1"/>
          </p:nvPr>
        </p:nvSpPr>
        <p:spPr/>
      </p:sp>
      <p:sp>
        <p:nvSpPr>
          <p:cNvPr id="4" name="Espace réservé du texte 3"/>
          <p:cNvSpPr>
            <a:spLocks noGrp="1"/>
          </p:cNvSpPr>
          <p:nvPr>
            <p:ph type="body" sz="half" idx="2"/>
          </p:nvPr>
        </p:nvSpPr>
        <p:spPr/>
        <p:txBody>
          <a:bodyPr/>
          <a:lstStyle/>
          <a:p>
            <a:endParaRPr lang="fr-F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124744"/>
            <a:ext cx="8616010" cy="4724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30328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pour une image  2"/>
          <p:cNvSpPr>
            <a:spLocks noGrp="1"/>
          </p:cNvSpPr>
          <p:nvPr>
            <p:ph type="pic" idx="1"/>
          </p:nvPr>
        </p:nvSpPr>
        <p:spPr/>
      </p:sp>
      <p:sp>
        <p:nvSpPr>
          <p:cNvPr id="4" name="Espace réservé du texte 3"/>
          <p:cNvSpPr>
            <a:spLocks noGrp="1"/>
          </p:cNvSpPr>
          <p:nvPr>
            <p:ph type="body" sz="half" idx="2"/>
          </p:nvPr>
        </p:nvSpPr>
        <p:spPr>
          <a:xfrm>
            <a:off x="1792288" y="5644428"/>
            <a:ext cx="5486400" cy="804862"/>
          </a:xfrm>
        </p:spPr>
        <p:txBody>
          <a:bodyPr>
            <a:normAutofit/>
          </a:bodyPr>
          <a:lstStyle/>
          <a:p>
            <a:r>
              <a:rPr lang="fr-FR" sz="1800" dirty="0" smtClean="0"/>
              <a:t>La carte de France des éoliennes en mer en 2030</a:t>
            </a:r>
            <a:endParaRPr lang="fr-FR" sz="1800"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188640"/>
            <a:ext cx="4714875" cy="531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46203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pour une image  2"/>
          <p:cNvSpPr>
            <a:spLocks noGrp="1"/>
          </p:cNvSpPr>
          <p:nvPr>
            <p:ph type="pic" idx="1"/>
          </p:nvPr>
        </p:nvSpPr>
        <p:spPr/>
      </p:sp>
      <p:sp>
        <p:nvSpPr>
          <p:cNvPr id="4" name="Espace réservé du texte 3"/>
          <p:cNvSpPr>
            <a:spLocks noGrp="1"/>
          </p:cNvSpPr>
          <p:nvPr>
            <p:ph type="body" sz="half" idx="2"/>
          </p:nvPr>
        </p:nvSpPr>
        <p:spPr>
          <a:xfrm>
            <a:off x="1547664" y="6086474"/>
            <a:ext cx="5731024" cy="771525"/>
          </a:xfrm>
        </p:spPr>
        <p:txBody>
          <a:bodyPr>
            <a:normAutofit/>
          </a:bodyPr>
          <a:lstStyle/>
          <a:p>
            <a:r>
              <a:rPr lang="fr-FR" sz="1600" dirty="0"/>
              <a:t>Les énergies renouvelables ont couvert au cours de cette période 19,3 % de notre consommation électrique.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338" y="771525"/>
            <a:ext cx="8315325" cy="531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33575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pour une image  2"/>
          <p:cNvSpPr>
            <a:spLocks noGrp="1"/>
          </p:cNvSpPr>
          <p:nvPr>
            <p:ph type="pic" idx="1"/>
          </p:nvPr>
        </p:nvSpPr>
        <p:spPr/>
      </p:sp>
      <p:sp>
        <p:nvSpPr>
          <p:cNvPr id="4" name="Espace réservé du texte 3"/>
          <p:cNvSpPr>
            <a:spLocks noGrp="1"/>
          </p:cNvSpPr>
          <p:nvPr>
            <p:ph type="body" sz="half" idx="2"/>
          </p:nvPr>
        </p:nvSpPr>
        <p:spPr/>
        <p:txBody>
          <a:bodyPr/>
          <a:lstStyle/>
          <a:p>
            <a:r>
              <a:rPr lang="fr-FR" dirty="0" smtClean="0"/>
              <a:t>Extraction de pétrole : plateforme en  mer </a:t>
            </a:r>
            <a:endParaRPr lang="fr-FR"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980728"/>
            <a:ext cx="5054422" cy="3500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6614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pour une image  2"/>
          <p:cNvSpPr>
            <a:spLocks noGrp="1"/>
          </p:cNvSpPr>
          <p:nvPr>
            <p:ph type="pic" idx="1"/>
          </p:nvPr>
        </p:nvSpPr>
        <p:spPr/>
      </p:sp>
      <p:sp>
        <p:nvSpPr>
          <p:cNvPr id="4" name="Espace réservé du texte 3"/>
          <p:cNvSpPr>
            <a:spLocks noGrp="1"/>
          </p:cNvSpPr>
          <p:nvPr>
            <p:ph type="body" sz="half" idx="2"/>
          </p:nvPr>
        </p:nvSpPr>
        <p:spPr/>
        <p:txBody>
          <a:bodyPr/>
          <a:lstStyle/>
          <a:p>
            <a:r>
              <a:rPr lang="fr-FR" dirty="0" smtClean="0"/>
              <a:t>Le charbon. Exploitation en surface</a:t>
            </a:r>
            <a:endParaRPr lang="fr-FR"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56" y="1268760"/>
            <a:ext cx="7211087" cy="403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4280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pour une image  2"/>
          <p:cNvSpPr>
            <a:spLocks noGrp="1"/>
          </p:cNvSpPr>
          <p:nvPr>
            <p:ph type="pic" idx="1"/>
          </p:nvPr>
        </p:nvSpPr>
        <p:spPr/>
      </p:sp>
      <p:sp>
        <p:nvSpPr>
          <p:cNvPr id="4" name="Espace réservé du texte 3"/>
          <p:cNvSpPr>
            <a:spLocks noGrp="1"/>
          </p:cNvSpPr>
          <p:nvPr>
            <p:ph type="body" sz="half" idx="2"/>
          </p:nvPr>
        </p:nvSpPr>
        <p:spPr/>
        <p:txBody>
          <a:bodyPr>
            <a:normAutofit lnSpcReduction="10000"/>
          </a:bodyPr>
          <a:lstStyle/>
          <a:p>
            <a:endParaRPr lang="fr-FR" dirty="0" smtClean="0"/>
          </a:p>
          <a:p>
            <a:endParaRPr lang="fr-FR" dirty="0"/>
          </a:p>
          <a:p>
            <a:r>
              <a:rPr lang="fr-FR" dirty="0" smtClean="0"/>
              <a:t>Le charbon. Exploitation souterraine . Galerie</a:t>
            </a:r>
            <a:endParaRPr lang="fr-F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764704"/>
            <a:ext cx="7272808" cy="4946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0226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pour une image  2"/>
          <p:cNvSpPr>
            <a:spLocks noGrp="1"/>
          </p:cNvSpPr>
          <p:nvPr>
            <p:ph type="pic" idx="1"/>
          </p:nvPr>
        </p:nvSpPr>
        <p:spPr>
          <a:xfrm>
            <a:off x="1691680" y="692696"/>
            <a:ext cx="5486400" cy="4114800"/>
          </a:xfrm>
        </p:spPr>
      </p:sp>
      <p:sp>
        <p:nvSpPr>
          <p:cNvPr id="4" name="Espace réservé du texte 3"/>
          <p:cNvSpPr>
            <a:spLocks noGrp="1"/>
          </p:cNvSpPr>
          <p:nvPr>
            <p:ph type="body" sz="half" idx="2"/>
          </p:nvPr>
        </p:nvSpPr>
        <p:spPr/>
        <p:txBody>
          <a:bodyPr/>
          <a:lstStyle/>
          <a:p>
            <a:r>
              <a:rPr lang="fr-FR" dirty="0" smtClean="0"/>
              <a:t>Le gaz</a:t>
            </a:r>
            <a:endParaRPr lang="fr-FR"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5587" y="1124744"/>
            <a:ext cx="5376653" cy="3543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556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pour une image  2"/>
          <p:cNvSpPr>
            <a:spLocks noGrp="1"/>
          </p:cNvSpPr>
          <p:nvPr>
            <p:ph type="pic" idx="1"/>
          </p:nvPr>
        </p:nvSpPr>
        <p:spPr/>
      </p:sp>
      <p:sp>
        <p:nvSpPr>
          <p:cNvPr id="4" name="Espace réservé du texte 3"/>
          <p:cNvSpPr>
            <a:spLocks noGrp="1"/>
          </p:cNvSpPr>
          <p:nvPr>
            <p:ph type="body" sz="half" idx="2"/>
          </p:nvPr>
        </p:nvSpPr>
        <p:spPr/>
        <p:txBody>
          <a:bodyPr/>
          <a:lstStyle/>
          <a:p>
            <a:r>
              <a:rPr lang="fr-FR" dirty="0" smtClean="0"/>
              <a:t>Gaz : extraction sur plateforme en mer</a:t>
            </a:r>
            <a:endParaRPr lang="fr-F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0368" y="464710"/>
            <a:ext cx="5251724" cy="4260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2245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pour une image  2"/>
          <p:cNvSpPr>
            <a:spLocks noGrp="1"/>
          </p:cNvSpPr>
          <p:nvPr>
            <p:ph type="pic" idx="1"/>
          </p:nvPr>
        </p:nvSpPr>
        <p:spPr/>
      </p:sp>
      <p:sp>
        <p:nvSpPr>
          <p:cNvPr id="4" name="Espace réservé du texte 3"/>
          <p:cNvSpPr>
            <a:spLocks noGrp="1"/>
          </p:cNvSpPr>
          <p:nvPr>
            <p:ph type="body" sz="half" idx="2"/>
          </p:nvPr>
        </p:nvSpPr>
        <p:spPr/>
        <p:txBody>
          <a:bodyPr/>
          <a:lstStyle/>
          <a:p>
            <a:r>
              <a:rPr lang="fr-FR" b="1" dirty="0" smtClean="0"/>
              <a:t>Une centrale thermique </a:t>
            </a:r>
            <a:r>
              <a:rPr lang="fr-FR" dirty="0" smtClean="0"/>
              <a:t> fabrique de l’électricité à partir de combustibles ( du pétrole, du charbon ou du gaz.)</a:t>
            </a:r>
            <a:endParaRPr lang="fr-FR"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81" y="836712"/>
            <a:ext cx="6264839" cy="3904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616114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314</TotalTime>
  <Words>991</Words>
  <Application>Microsoft Office PowerPoint</Application>
  <PresentationFormat>Affichage à l'écran (4:3)</PresentationFormat>
  <Paragraphs>86</Paragraphs>
  <Slides>39</Slides>
  <Notes>32</Notes>
  <HiddenSlides>0</HiddenSlides>
  <MMClips>0</MMClips>
  <ScaleCrop>false</ScaleCrop>
  <HeadingPairs>
    <vt:vector size="4" baseType="variant">
      <vt:variant>
        <vt:lpstr>Thème</vt:lpstr>
      </vt:variant>
      <vt:variant>
        <vt:i4>1</vt:i4>
      </vt:variant>
      <vt:variant>
        <vt:lpstr>Titres des diapositives</vt:lpstr>
      </vt:variant>
      <vt:variant>
        <vt:i4>39</vt:i4>
      </vt:variant>
    </vt:vector>
  </HeadingPairs>
  <TitlesOfParts>
    <vt:vector size="40" baseType="lpstr">
      <vt:lpstr>Thème Office</vt:lpstr>
      <vt:lpstr>Les énergies </vt:lpstr>
      <vt:lpstr>Les énergies fossiles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Les énergies renouvelables</vt:lpstr>
      <vt:lpstr>Présentation PowerPoint</vt:lpstr>
      <vt:lpstr>Présentation PowerPoint</vt:lpstr>
      <vt:lpstr>L’énergie solaire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L’énergie hydraulique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Energie marée motrice </vt:lpstr>
      <vt:lpstr>L’énergie  éolienne </vt:lpstr>
      <vt:lpstr>Présentation PowerPoint</vt:lpstr>
      <vt:lpstr>Présentation PowerPoint</vt:lpstr>
      <vt:lpstr>Eoliennes offshore</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dc:creator>
  <cp:lastModifiedBy>utilisateur</cp:lastModifiedBy>
  <cp:revision>26</cp:revision>
  <cp:lastPrinted>2017-10-05T13:45:02Z</cp:lastPrinted>
  <dcterms:created xsi:type="dcterms:W3CDTF">2017-10-04T12:17:03Z</dcterms:created>
  <dcterms:modified xsi:type="dcterms:W3CDTF">2017-10-09T13:02:39Z</dcterms:modified>
</cp:coreProperties>
</file>