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3"/>
  </p:notesMasterIdLst>
  <p:sldIdLst>
    <p:sldId id="256" r:id="rId2"/>
    <p:sldId id="263" r:id="rId3"/>
    <p:sldId id="259" r:id="rId4"/>
    <p:sldId id="260" r:id="rId5"/>
    <p:sldId id="304" r:id="rId6"/>
    <p:sldId id="301" r:id="rId7"/>
    <p:sldId id="300" r:id="rId8"/>
    <p:sldId id="297" r:id="rId9"/>
    <p:sldId id="302" r:id="rId10"/>
    <p:sldId id="305" r:id="rId11"/>
    <p:sldId id="303" r:id="rId12"/>
    <p:sldId id="306" r:id="rId13"/>
    <p:sldId id="307" r:id="rId14"/>
    <p:sldId id="299" r:id="rId15"/>
    <p:sldId id="266" r:id="rId16"/>
    <p:sldId id="308" r:id="rId17"/>
    <p:sldId id="309" r:id="rId18"/>
    <p:sldId id="310" r:id="rId19"/>
    <p:sldId id="311" r:id="rId20"/>
    <p:sldId id="312" r:id="rId21"/>
    <p:sldId id="313" r:id="rId22"/>
    <p:sldId id="287" r:id="rId23"/>
    <p:sldId id="288" r:id="rId24"/>
    <p:sldId id="317" r:id="rId25"/>
    <p:sldId id="318" r:id="rId26"/>
    <p:sldId id="319" r:id="rId27"/>
    <p:sldId id="289" r:id="rId28"/>
    <p:sldId id="290" r:id="rId29"/>
    <p:sldId id="314" r:id="rId30"/>
    <p:sldId id="315" r:id="rId31"/>
    <p:sldId id="316" r:id="rId32"/>
    <p:sldId id="291" r:id="rId33"/>
    <p:sldId id="320" r:id="rId34"/>
    <p:sldId id="321" r:id="rId35"/>
    <p:sldId id="292" r:id="rId36"/>
    <p:sldId id="293" r:id="rId37"/>
    <p:sldId id="322" r:id="rId38"/>
    <p:sldId id="294" r:id="rId39"/>
    <p:sldId id="295" r:id="rId40"/>
    <p:sldId id="323" r:id="rId41"/>
    <p:sldId id="324" r:id="rId4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071FBBB-02A7-4759-A31B-789DFC11E946}" type="datetimeFigureOut">
              <a:rPr lang="fr-FR" smtClean="0"/>
              <a:t>06/01/2017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838EB89-001C-4BDC-A4DC-A8D1E6CF2074}" type="slidenum">
              <a:rPr lang="fr-FR" smtClean="0"/>
              <a:t>‹N°›</a:t>
            </a:fld>
            <a:endParaRPr lang="fr-FR"/>
          </a:p>
        </p:txBody>
      </p:sp>
    </p:spTree>
    <p:extLst>
      <p:ext uri="{BB962C8B-B14F-4D97-AF65-F5344CB8AC3E}">
        <p14:creationId xmlns:p14="http://schemas.microsoft.com/office/powerpoint/2010/main" val="3547327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31C241-5428-4165-A1A3-00C9C0E46530}" type="slidenum">
              <a:rPr lang="fr-FR" smtClean="0"/>
              <a:t>16</a:t>
            </a:fld>
            <a:endParaRPr lang="fr-FR"/>
          </a:p>
        </p:txBody>
      </p:sp>
    </p:spTree>
    <p:extLst>
      <p:ext uri="{BB962C8B-B14F-4D97-AF65-F5344CB8AC3E}">
        <p14:creationId xmlns:p14="http://schemas.microsoft.com/office/powerpoint/2010/main" val="271401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Modifiez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Espace réservé de la date 29"/>
          <p:cNvSpPr>
            <a:spLocks noGrp="1"/>
          </p:cNvSpPr>
          <p:nvPr>
            <p:ph type="dt" sz="half" idx="10"/>
          </p:nvPr>
        </p:nvSpPr>
        <p:spPr/>
        <p:txBody>
          <a:bodyPr/>
          <a:lstStyle/>
          <a:p>
            <a:fld id="{1D734C5A-0826-4A73-94D4-E7149EF73B80}" type="datetimeFigureOut">
              <a:rPr lang="fr-FR" smtClean="0"/>
              <a:t>06/01/2017</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597B45EC-2C10-45EE-8B21-243A1B6B7782}"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D734C5A-0826-4A73-94D4-E7149EF73B80}" type="datetimeFigureOut">
              <a:rPr lang="fr-FR" smtClean="0"/>
              <a:t>06/01/2017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7B45EC-2C10-45EE-8B21-243A1B6B778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D734C5A-0826-4A73-94D4-E7149EF73B80}" type="datetimeFigureOut">
              <a:rPr lang="fr-FR" smtClean="0"/>
              <a:t>06/01/2017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7B45EC-2C10-45EE-8B21-243A1B6B778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D734C5A-0826-4A73-94D4-E7149EF73B80}" type="datetimeFigureOut">
              <a:rPr lang="fr-FR" smtClean="0"/>
              <a:t>06/01/2017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7B45EC-2C10-45EE-8B21-243A1B6B778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1D734C5A-0826-4A73-94D4-E7149EF73B80}" type="datetimeFigureOut">
              <a:rPr lang="fr-FR" smtClean="0"/>
              <a:t>06/01/2017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7B45EC-2C10-45EE-8B21-243A1B6B7782}"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D734C5A-0826-4A73-94D4-E7149EF73B80}" type="datetimeFigureOut">
              <a:rPr lang="fr-FR" smtClean="0"/>
              <a:t>06/01/2017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7B45EC-2C10-45EE-8B21-243A1B6B778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D734C5A-0826-4A73-94D4-E7149EF73B80}" type="datetimeFigureOut">
              <a:rPr lang="fr-FR" smtClean="0"/>
              <a:t>06/01/2017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97B45EC-2C10-45EE-8B21-243A1B6B778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1D734C5A-0826-4A73-94D4-E7149EF73B80}" type="datetimeFigureOut">
              <a:rPr lang="fr-FR" smtClean="0"/>
              <a:t>06/01/2017</a:t>
            </a:fld>
            <a:endParaRPr lang="fr-FR"/>
          </a:p>
        </p:txBody>
      </p:sp>
      <p:sp>
        <p:nvSpPr>
          <p:cNvPr id="8" name="Espace réservé du numéro de diapositive 7"/>
          <p:cNvSpPr>
            <a:spLocks noGrp="1"/>
          </p:cNvSpPr>
          <p:nvPr>
            <p:ph type="sldNum" sz="quarter" idx="11"/>
          </p:nvPr>
        </p:nvSpPr>
        <p:spPr/>
        <p:txBody>
          <a:bodyPr/>
          <a:lstStyle/>
          <a:p>
            <a:fld id="{597B45EC-2C10-45EE-8B21-243A1B6B7782}" type="slidenum">
              <a:rPr lang="fr-FR" smtClean="0"/>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D734C5A-0826-4A73-94D4-E7149EF73B80}" type="datetimeFigureOut">
              <a:rPr lang="fr-FR" smtClean="0"/>
              <a:t>06/01/2017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7B45EC-2C10-45EE-8B21-243A1B6B778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D734C5A-0826-4A73-94D4-E7149EF73B80}" type="datetimeFigureOut">
              <a:rPr lang="fr-FR" smtClean="0"/>
              <a:t>06/01/2017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597B45EC-2C10-45EE-8B21-243A1B6B778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1D734C5A-0826-4A73-94D4-E7149EF73B80}" type="datetimeFigureOut">
              <a:rPr lang="fr-FR" smtClean="0"/>
              <a:t>06/01/2017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7B45EC-2C10-45EE-8B21-243A1B6B778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734C5A-0826-4A73-94D4-E7149EF73B80}" type="datetimeFigureOut">
              <a:rPr lang="fr-FR" smtClean="0"/>
              <a:t>06/01/2017</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97B45EC-2C10-45EE-8B21-243A1B6B7782}"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548680"/>
            <a:ext cx="7772400" cy="1470025"/>
          </a:xfrm>
        </p:spPr>
        <p:txBody>
          <a:bodyPr>
            <a:normAutofit fontScale="90000"/>
          </a:bodyPr>
          <a:lstStyle/>
          <a:p>
            <a:r>
              <a:rPr lang="fr-FR" dirty="0">
                <a:solidFill>
                  <a:schemeClr val="tx1"/>
                </a:solidFill>
                <a:latin typeface="Comic Sans MS" panose="030F0702030302020204" pitchFamily="66" charset="0"/>
                <a:cs typeface="Arial"/>
              </a:rPr>
              <a:t>É</a:t>
            </a:r>
            <a:r>
              <a:rPr lang="fr-FR" dirty="0" smtClean="0">
                <a:solidFill>
                  <a:schemeClr val="tx1"/>
                </a:solidFill>
                <a:latin typeface="Comic Sans MS" panose="030F0702030302020204" pitchFamily="66" charset="0"/>
              </a:rPr>
              <a:t>DUCATION </a:t>
            </a:r>
            <a:r>
              <a:rPr lang="fr-FR" dirty="0" smtClean="0">
                <a:solidFill>
                  <a:schemeClr val="tx1"/>
                </a:solidFill>
                <a:latin typeface="Comic Sans MS" panose="030F0702030302020204" pitchFamily="66" charset="0"/>
              </a:rPr>
              <a:t>PRIORITAIRE</a:t>
            </a:r>
            <a:endParaRPr lang="fr-FR" dirty="0">
              <a:solidFill>
                <a:schemeClr val="tx1"/>
              </a:solidFill>
              <a:latin typeface="Comic Sans MS" panose="030F0702030302020204" pitchFamily="66" charset="0"/>
            </a:endParaRPr>
          </a:p>
        </p:txBody>
      </p:sp>
      <p:sp>
        <p:nvSpPr>
          <p:cNvPr id="3" name="Sous-titre 2"/>
          <p:cNvSpPr>
            <a:spLocks noGrp="1"/>
          </p:cNvSpPr>
          <p:nvPr>
            <p:ph type="subTitle" idx="1"/>
          </p:nvPr>
        </p:nvSpPr>
        <p:spPr>
          <a:xfrm>
            <a:off x="1403648" y="2492896"/>
            <a:ext cx="6400800" cy="1752600"/>
          </a:xfrm>
        </p:spPr>
        <p:txBody>
          <a:bodyPr>
            <a:normAutofit/>
          </a:bodyPr>
          <a:lstStyle/>
          <a:p>
            <a:r>
              <a:rPr lang="fr-FR" sz="3600" b="1" dirty="0" smtClean="0">
                <a:solidFill>
                  <a:schemeClr val="bg2">
                    <a:lumMod val="40000"/>
                    <a:lumOff val="60000"/>
                  </a:schemeClr>
                </a:solidFill>
                <a:latin typeface="Comic Sans MS" panose="030F0702030302020204" pitchFamily="66" charset="0"/>
              </a:rPr>
              <a:t>PROJET DE </a:t>
            </a:r>
            <a:r>
              <a:rPr lang="fr-FR" sz="3600" b="1" dirty="0" smtClean="0">
                <a:solidFill>
                  <a:schemeClr val="bg2">
                    <a:lumMod val="40000"/>
                    <a:lumOff val="60000"/>
                  </a:schemeClr>
                </a:solidFill>
                <a:latin typeface="Comic Sans MS" panose="030F0702030302020204" pitchFamily="66" charset="0"/>
              </a:rPr>
              <a:t>R</a:t>
            </a:r>
            <a:r>
              <a:rPr lang="fr-FR" sz="3600" b="1" dirty="0" smtClean="0">
                <a:solidFill>
                  <a:schemeClr val="bg2">
                    <a:lumMod val="40000"/>
                    <a:lumOff val="60000"/>
                  </a:schemeClr>
                </a:solidFill>
                <a:latin typeface="Comic Sans MS" panose="030F0702030302020204" pitchFamily="66" charset="0"/>
                <a:cs typeface="Arial"/>
              </a:rPr>
              <a:t>É</a:t>
            </a:r>
            <a:r>
              <a:rPr lang="fr-FR" sz="3600" b="1" dirty="0" smtClean="0">
                <a:solidFill>
                  <a:schemeClr val="bg2">
                    <a:lumMod val="40000"/>
                    <a:lumOff val="60000"/>
                  </a:schemeClr>
                </a:solidFill>
                <a:latin typeface="Comic Sans MS" panose="030F0702030302020204" pitchFamily="66" charset="0"/>
              </a:rPr>
              <a:t>SEAU</a:t>
            </a:r>
            <a:endParaRPr lang="fr-FR" sz="3600" b="1" dirty="0" smtClean="0">
              <a:solidFill>
                <a:schemeClr val="bg2">
                  <a:lumMod val="40000"/>
                  <a:lumOff val="60000"/>
                </a:schemeClr>
              </a:solidFill>
              <a:latin typeface="Comic Sans MS" panose="030F0702030302020204" pitchFamily="66" charset="0"/>
            </a:endParaRPr>
          </a:p>
          <a:p>
            <a:pPr algn="ctr"/>
            <a:r>
              <a:rPr lang="fr-FR" sz="3600" b="1" dirty="0" smtClean="0">
                <a:solidFill>
                  <a:schemeClr val="bg2">
                    <a:lumMod val="40000"/>
                    <a:lumOff val="60000"/>
                  </a:schemeClr>
                </a:solidFill>
                <a:latin typeface="Comic Sans MS" panose="030F0702030302020204" pitchFamily="66" charset="0"/>
              </a:rPr>
              <a:t>       NADAUD </a:t>
            </a:r>
            <a:endParaRPr lang="fr-FR" sz="3600" b="1" dirty="0">
              <a:solidFill>
                <a:schemeClr val="bg2">
                  <a:lumMod val="40000"/>
                  <a:lumOff val="60000"/>
                </a:schemeClr>
              </a:solidFill>
              <a:latin typeface="Comic Sans MS" panose="030F0702030302020204" pitchFamily="66" charset="0"/>
            </a:endParaRPr>
          </a:p>
        </p:txBody>
      </p:sp>
    </p:spTree>
    <p:extLst>
      <p:ext uri="{BB962C8B-B14F-4D97-AF65-F5344CB8AC3E}">
        <p14:creationId xmlns:p14="http://schemas.microsoft.com/office/powerpoint/2010/main" val="366633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39552" y="2204864"/>
            <a:ext cx="7467600" cy="994122"/>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fr-FR" sz="2800" b="1" dirty="0" smtClean="0">
                <a:solidFill>
                  <a:srgbClr val="FF0066"/>
                </a:solidFill>
                <a:latin typeface="Comic Sans MS" panose="030F0702030302020204" pitchFamily="66" charset="0"/>
              </a:rPr>
              <a:t>II /    PILOTAGE DU RESEAU</a:t>
            </a:r>
            <a:endParaRPr lang="fr-FR" sz="2800" b="1"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224600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34532" y="502992"/>
            <a:ext cx="8280920" cy="923330"/>
          </a:xfrm>
          <a:prstGeom prst="rect">
            <a:avLst/>
          </a:prstGeom>
          <a:noFill/>
        </p:spPr>
        <p:txBody>
          <a:bodyPr wrap="square" rtlCol="0">
            <a:spAutoFit/>
          </a:bodyPr>
          <a:lstStyle/>
          <a:p>
            <a:r>
              <a:rPr lang="fr-FR" dirty="0" smtClean="0">
                <a:latin typeface="Comic Sans MS" panose="030F0702030302020204" pitchFamily="66" charset="0"/>
              </a:rPr>
              <a:t>Le comité de pilotage porte le projet de réseau dans toutes ses dimensions.</a:t>
            </a:r>
          </a:p>
          <a:p>
            <a:r>
              <a:rPr lang="fr-FR" dirty="0" smtClean="0">
                <a:latin typeface="Comic Sans MS" panose="030F0702030302020204" pitchFamily="66" charset="0"/>
              </a:rPr>
              <a:t>Pour le réseau du collège </a:t>
            </a:r>
            <a:r>
              <a:rPr lang="fr-FR" dirty="0">
                <a:latin typeface="Comic Sans MS" panose="030F0702030302020204" pitchFamily="66" charset="0"/>
              </a:rPr>
              <a:t> </a:t>
            </a:r>
            <a:r>
              <a:rPr lang="fr-FR" dirty="0" smtClean="0">
                <a:latin typeface="Comic Sans MS" panose="030F0702030302020204" pitchFamily="66" charset="0"/>
              </a:rPr>
              <a:t>Gustave NADAUD,  il est composé : </a:t>
            </a:r>
            <a:endParaRPr lang="fr-FR" dirty="0">
              <a:latin typeface="Comic Sans MS" panose="030F0702030302020204" pitchFamily="66" charset="0"/>
            </a:endParaRPr>
          </a:p>
          <a:p>
            <a:endParaRPr lang="fr-FR" dirty="0"/>
          </a:p>
        </p:txBody>
      </p:sp>
      <p:sp>
        <p:nvSpPr>
          <p:cNvPr id="8" name="ZoneTexte 7"/>
          <p:cNvSpPr txBox="1"/>
          <p:nvPr/>
        </p:nvSpPr>
        <p:spPr>
          <a:xfrm>
            <a:off x="1043608" y="1447031"/>
            <a:ext cx="7548536" cy="5909310"/>
          </a:xfrm>
          <a:prstGeom prst="rect">
            <a:avLst/>
          </a:prstGeom>
          <a:noFill/>
        </p:spPr>
        <p:txBody>
          <a:bodyPr wrap="square" rtlCol="0">
            <a:spAutoFit/>
          </a:bodyPr>
          <a:lstStyle/>
          <a:p>
            <a:r>
              <a:rPr lang="fr-FR" dirty="0" smtClean="0">
                <a:latin typeface="Comic Sans MS" panose="030F0702030302020204" pitchFamily="66" charset="0"/>
                <a:sym typeface="Wingdings"/>
              </a:rPr>
              <a:t> </a:t>
            </a:r>
            <a:r>
              <a:rPr lang="fr-FR" dirty="0" smtClean="0">
                <a:solidFill>
                  <a:srgbClr val="FF0000"/>
                </a:solidFill>
                <a:latin typeface="Comic Sans MS" panose="030F0702030302020204" pitchFamily="66" charset="0"/>
              </a:rPr>
              <a:t>Des pilotes du réseau </a:t>
            </a:r>
            <a:r>
              <a:rPr lang="fr-FR" dirty="0" smtClean="0">
                <a:latin typeface="Comic Sans MS" panose="030F0702030302020204" pitchFamily="66" charset="0"/>
              </a:rPr>
              <a:t>: </a:t>
            </a:r>
          </a:p>
          <a:p>
            <a:r>
              <a:rPr lang="fr-FR" dirty="0" smtClean="0">
                <a:latin typeface="Comic Sans MS" panose="030F0702030302020204" pitchFamily="66" charset="0"/>
              </a:rPr>
              <a:t>	- Principal : Monsieur LALLEMENT</a:t>
            </a:r>
          </a:p>
          <a:p>
            <a:r>
              <a:rPr lang="fr-FR" dirty="0" smtClean="0">
                <a:latin typeface="Comic Sans MS" panose="030F0702030302020204" pitchFamily="66" charset="0"/>
              </a:rPr>
              <a:t>	- IEN : Monsieur MOLLIERE</a:t>
            </a:r>
          </a:p>
          <a:p>
            <a:r>
              <a:rPr lang="fr-FR" dirty="0">
                <a:latin typeface="Comic Sans MS" panose="030F0702030302020204" pitchFamily="66" charset="0"/>
              </a:rPr>
              <a:t>	</a:t>
            </a:r>
            <a:r>
              <a:rPr lang="fr-FR" dirty="0" smtClean="0">
                <a:latin typeface="Comic Sans MS" panose="030F0702030302020204" pitchFamily="66" charset="0"/>
              </a:rPr>
              <a:t>- IA-IPR Référent : Madame MALABRE</a:t>
            </a:r>
          </a:p>
          <a:p>
            <a:endParaRPr lang="fr-FR" dirty="0" smtClean="0">
              <a:latin typeface="Comic Sans MS" panose="030F0702030302020204" pitchFamily="66" charset="0"/>
            </a:endParaRPr>
          </a:p>
          <a:p>
            <a:pPr marL="285750" indent="-285750">
              <a:buFont typeface="Wingdings"/>
              <a:buChar char="Ä"/>
            </a:pPr>
            <a:r>
              <a:rPr lang="fr-FR" dirty="0" smtClean="0">
                <a:solidFill>
                  <a:srgbClr val="FF0000"/>
                </a:solidFill>
                <a:latin typeface="Comic Sans MS" panose="030F0702030302020204" pitchFamily="66" charset="0"/>
              </a:rPr>
              <a:t>Du coordinateur </a:t>
            </a:r>
            <a:r>
              <a:rPr lang="fr-FR" dirty="0" smtClean="0">
                <a:latin typeface="Comic Sans MS" panose="030F0702030302020204" pitchFamily="66" charset="0"/>
              </a:rPr>
              <a:t>: </a:t>
            </a:r>
            <a:r>
              <a:rPr lang="fr-FR" dirty="0" smtClean="0">
                <a:latin typeface="Comic Sans MS" panose="030F0702030302020204" pitchFamily="66" charset="0"/>
              </a:rPr>
              <a:t>Marlène PARENT</a:t>
            </a:r>
            <a:endParaRPr lang="fr-FR" dirty="0" smtClean="0">
              <a:latin typeface="Comic Sans MS" panose="030F0702030302020204" pitchFamily="66" charset="0"/>
            </a:endParaRPr>
          </a:p>
          <a:p>
            <a:pPr marL="285750" indent="-285750">
              <a:buFont typeface="Wingdings"/>
              <a:buChar char="Ä"/>
            </a:pPr>
            <a:endParaRPr lang="fr-FR" dirty="0" smtClean="0">
              <a:latin typeface="Comic Sans MS" panose="030F0702030302020204" pitchFamily="66" charset="0"/>
            </a:endParaRPr>
          </a:p>
          <a:p>
            <a:pPr marL="285750" indent="-285750">
              <a:buFont typeface="Wingdings"/>
              <a:buChar char="Ä"/>
            </a:pPr>
            <a:r>
              <a:rPr lang="fr-FR" dirty="0" smtClean="0">
                <a:solidFill>
                  <a:srgbClr val="FF0000"/>
                </a:solidFill>
                <a:latin typeface="Comic Sans MS" panose="030F0702030302020204" pitchFamily="66" charset="0"/>
              </a:rPr>
              <a:t>Des directeurs d’école </a:t>
            </a:r>
            <a:r>
              <a:rPr lang="fr-FR" dirty="0" smtClean="0">
                <a:latin typeface="Comic Sans MS" panose="030F0702030302020204" pitchFamily="66" charset="0"/>
              </a:rPr>
              <a:t>: </a:t>
            </a:r>
          </a:p>
          <a:p>
            <a:pPr lvl="2"/>
            <a:r>
              <a:rPr lang="fr-FR" dirty="0" smtClean="0">
                <a:latin typeface="Comic Sans MS" panose="030F0702030302020204" pitchFamily="66" charset="0"/>
              </a:rPr>
              <a:t>-   Maternelle Léo Lagrange : Madame VOUTERS </a:t>
            </a:r>
          </a:p>
          <a:p>
            <a:pPr marL="1200150" lvl="2" indent="-285750">
              <a:buFontTx/>
              <a:buChar char="-"/>
            </a:pPr>
            <a:r>
              <a:rPr lang="fr-FR" dirty="0" smtClean="0">
                <a:latin typeface="Comic Sans MS" panose="030F0702030302020204" pitchFamily="66" charset="0"/>
              </a:rPr>
              <a:t>Elémentaire Léo Lagrange : Madame GRAVEZ</a:t>
            </a:r>
          </a:p>
          <a:p>
            <a:pPr marL="1200150" lvl="2" indent="-285750">
              <a:buFontTx/>
              <a:buChar char="-"/>
            </a:pPr>
            <a:r>
              <a:rPr lang="fr-FR" dirty="0" smtClean="0">
                <a:latin typeface="Comic Sans MS" panose="030F0702030302020204" pitchFamily="66" charset="0"/>
              </a:rPr>
              <a:t>Primaire Voltaire : Madame KERAUDY</a:t>
            </a:r>
          </a:p>
          <a:p>
            <a:pPr marL="1200150" lvl="2" indent="-285750">
              <a:buFontTx/>
              <a:buChar char="-"/>
            </a:pPr>
            <a:r>
              <a:rPr lang="fr-FR" dirty="0" smtClean="0">
                <a:latin typeface="Comic Sans MS" panose="030F0702030302020204" pitchFamily="66" charset="0"/>
              </a:rPr>
              <a:t>Primaire Condorcet : Madame LYZCZARZ</a:t>
            </a:r>
          </a:p>
          <a:p>
            <a:pPr marL="1200150" lvl="2" indent="-285750">
              <a:buFontTx/>
              <a:buChar char="-"/>
            </a:pPr>
            <a:r>
              <a:rPr lang="fr-FR" dirty="0" smtClean="0">
                <a:latin typeface="Comic Sans MS" panose="030F0702030302020204" pitchFamily="66" charset="0"/>
              </a:rPr>
              <a:t>Maternelle LAVOISIER : Madame SIMON</a:t>
            </a:r>
          </a:p>
          <a:p>
            <a:pPr marL="1200150" lvl="2" indent="-285750">
              <a:buFontTx/>
              <a:buChar char="-"/>
            </a:pPr>
            <a:r>
              <a:rPr lang="fr-FR" dirty="0" smtClean="0">
                <a:latin typeface="Comic Sans MS" panose="030F0702030302020204" pitchFamily="66" charset="0"/>
              </a:rPr>
              <a:t>Elémentaire LAVOISIER : Madame VANDERMEIRSSCHE</a:t>
            </a:r>
          </a:p>
          <a:p>
            <a:pPr marL="1200150" lvl="2" indent="-285750">
              <a:buFontTx/>
              <a:buChar char="-"/>
            </a:pPr>
            <a:r>
              <a:rPr lang="fr-FR" dirty="0" smtClean="0">
                <a:latin typeface="Comic Sans MS" panose="030F0702030302020204" pitchFamily="66" charset="0"/>
              </a:rPr>
              <a:t>Maternelle Ferdinand BUISSON : </a:t>
            </a:r>
            <a:r>
              <a:rPr lang="fr-FR" dirty="0" smtClean="0">
                <a:latin typeface="Comic Sans MS" panose="030F0702030302020204" pitchFamily="66" charset="0"/>
              </a:rPr>
              <a:t>Madame GUILBERT</a:t>
            </a:r>
            <a:endParaRPr lang="fr-FR" dirty="0" smtClean="0">
              <a:latin typeface="Comic Sans MS" panose="030F0702030302020204" pitchFamily="66" charset="0"/>
            </a:endParaRPr>
          </a:p>
          <a:p>
            <a:pPr marL="1200150" lvl="2" indent="-285750">
              <a:buFontTx/>
              <a:buChar char="-"/>
            </a:pPr>
            <a:r>
              <a:rPr lang="fr-FR" dirty="0" smtClean="0">
                <a:latin typeface="Comic Sans MS" panose="030F0702030302020204" pitchFamily="66" charset="0"/>
              </a:rPr>
              <a:t>Elémentaire LAKANAL : Madame ALBA</a:t>
            </a:r>
          </a:p>
          <a:p>
            <a:pPr marL="1200150" lvl="2" indent="-285750">
              <a:buFontTx/>
              <a:buChar char="-"/>
            </a:pPr>
            <a:r>
              <a:rPr lang="fr-FR" dirty="0" smtClean="0">
                <a:latin typeface="Comic Sans MS" panose="030F0702030302020204" pitchFamily="66" charset="0"/>
              </a:rPr>
              <a:t>Maternelle JEAN ZAY : Madame MARTINAGE</a:t>
            </a:r>
          </a:p>
          <a:p>
            <a:pPr marL="1200150" lvl="2" indent="-285750">
              <a:buFontTx/>
              <a:buChar char="-"/>
            </a:pPr>
            <a:r>
              <a:rPr lang="fr-FR" dirty="0" smtClean="0">
                <a:latin typeface="Comic Sans MS" panose="030F0702030302020204" pitchFamily="66" charset="0"/>
              </a:rPr>
              <a:t>Elémentaire JEAN ZAY : Monsieur DEREGNAUCOURT.</a:t>
            </a:r>
          </a:p>
          <a:p>
            <a:pPr marL="1200150" lvl="2" indent="-285750">
              <a:buFontTx/>
              <a:buChar char="-"/>
            </a:pPr>
            <a:endParaRPr lang="fr-FR" dirty="0" smtClean="0">
              <a:latin typeface="Comic Sans MS" panose="030F0702030302020204" pitchFamily="66" charset="0"/>
            </a:endParaRPr>
          </a:p>
          <a:p>
            <a:pPr marL="1200150" lvl="2" indent="-285750">
              <a:buFontTx/>
              <a:buChar char="-"/>
            </a:pPr>
            <a:endParaRPr lang="fr-FR" dirty="0" smtClean="0">
              <a:latin typeface="Comic Sans MS" panose="030F0702030302020204" pitchFamily="66" charset="0"/>
            </a:endParaRPr>
          </a:p>
          <a:p>
            <a:pPr marL="1200150" lvl="2" indent="-285750">
              <a:buFontTx/>
              <a:buChar char="-"/>
            </a:pPr>
            <a:endParaRPr lang="fr-FR" dirty="0" smtClean="0">
              <a:latin typeface="Comic Sans MS" panose="030F0702030302020204" pitchFamily="66" charset="0"/>
            </a:endParaRPr>
          </a:p>
        </p:txBody>
      </p:sp>
    </p:spTree>
    <p:extLst>
      <p:ext uri="{BB962C8B-B14F-4D97-AF65-F5344CB8AC3E}">
        <p14:creationId xmlns:p14="http://schemas.microsoft.com/office/powerpoint/2010/main" val="3569728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9470" y="188639"/>
            <a:ext cx="8424936" cy="6740307"/>
          </a:xfrm>
          <a:prstGeom prst="rect">
            <a:avLst/>
          </a:prstGeom>
          <a:noFill/>
        </p:spPr>
        <p:txBody>
          <a:bodyPr wrap="square" rtlCol="0">
            <a:spAutoFit/>
          </a:bodyPr>
          <a:lstStyle/>
          <a:p>
            <a:pPr marL="285750" indent="-285750">
              <a:buFont typeface="Wingdings"/>
              <a:buChar char="Ä"/>
            </a:pPr>
            <a:r>
              <a:rPr lang="fr-FR" dirty="0">
                <a:solidFill>
                  <a:srgbClr val="FF0000"/>
                </a:solidFill>
                <a:latin typeface="Comic Sans MS" panose="030F0702030302020204" pitchFamily="66" charset="0"/>
              </a:rPr>
              <a:t>Des conseillers  principaux d’éducation </a:t>
            </a:r>
            <a:r>
              <a:rPr lang="fr-FR" dirty="0" smtClean="0">
                <a:latin typeface="Comic Sans MS" panose="030F0702030302020204" pitchFamily="66" charset="0"/>
              </a:rPr>
              <a:t>: Madame Aurore NAUDIN</a:t>
            </a:r>
            <a:endParaRPr lang="fr-FR" dirty="0">
              <a:latin typeface="Comic Sans MS" panose="030F0702030302020204" pitchFamily="66" charset="0"/>
            </a:endParaRPr>
          </a:p>
          <a:p>
            <a:pPr marL="285750" indent="-285750">
              <a:buFont typeface="Wingdings"/>
              <a:buChar char="Ä"/>
            </a:pPr>
            <a:endParaRPr lang="fr-FR" dirty="0">
              <a:latin typeface="Comic Sans MS" panose="030F0702030302020204" pitchFamily="66" charset="0"/>
            </a:endParaRPr>
          </a:p>
          <a:p>
            <a:pPr marL="285750" indent="-285750">
              <a:buFont typeface="Wingdings"/>
              <a:buChar char="Ä"/>
            </a:pPr>
            <a:r>
              <a:rPr lang="fr-FR" dirty="0">
                <a:solidFill>
                  <a:srgbClr val="FF0000"/>
                </a:solidFill>
                <a:latin typeface="Comic Sans MS" panose="030F0702030302020204" pitchFamily="66" charset="0"/>
              </a:rPr>
              <a:t>D’enseignants  du 1</a:t>
            </a:r>
            <a:r>
              <a:rPr lang="fr-FR" baseline="30000" dirty="0">
                <a:solidFill>
                  <a:srgbClr val="FF0000"/>
                </a:solidFill>
                <a:latin typeface="Comic Sans MS" panose="030F0702030302020204" pitchFamily="66" charset="0"/>
              </a:rPr>
              <a:t>er</a:t>
            </a:r>
            <a:r>
              <a:rPr lang="fr-FR" dirty="0">
                <a:solidFill>
                  <a:srgbClr val="FF0000"/>
                </a:solidFill>
                <a:latin typeface="Comic Sans MS" panose="030F0702030302020204" pitchFamily="66" charset="0"/>
              </a:rPr>
              <a:t> et du 2</a:t>
            </a:r>
            <a:r>
              <a:rPr lang="fr-FR" baseline="30000" dirty="0">
                <a:solidFill>
                  <a:srgbClr val="FF0000"/>
                </a:solidFill>
                <a:latin typeface="Comic Sans MS" panose="030F0702030302020204" pitchFamily="66" charset="0"/>
              </a:rPr>
              <a:t>nd</a:t>
            </a:r>
            <a:r>
              <a:rPr lang="fr-FR" dirty="0">
                <a:solidFill>
                  <a:srgbClr val="FF0000"/>
                </a:solidFill>
                <a:latin typeface="Comic Sans MS" panose="030F0702030302020204" pitchFamily="66" charset="0"/>
              </a:rPr>
              <a:t> </a:t>
            </a:r>
            <a:r>
              <a:rPr lang="fr-FR" dirty="0" smtClean="0">
                <a:solidFill>
                  <a:srgbClr val="FF0000"/>
                </a:solidFill>
                <a:latin typeface="Comic Sans MS" panose="030F0702030302020204" pitchFamily="66" charset="0"/>
              </a:rPr>
              <a:t>degré</a:t>
            </a:r>
            <a:endParaRPr lang="fr-FR" dirty="0">
              <a:solidFill>
                <a:srgbClr val="FF0000"/>
              </a:solidFill>
              <a:latin typeface="Comic Sans MS" panose="030F0702030302020204" pitchFamily="66" charset="0"/>
            </a:endParaRPr>
          </a:p>
          <a:p>
            <a:pPr marL="285750" indent="-285750">
              <a:buFont typeface="Wingdings"/>
              <a:buChar char="Ä"/>
            </a:pPr>
            <a:endParaRPr lang="fr-FR" dirty="0">
              <a:latin typeface="Comic Sans MS" panose="030F0702030302020204" pitchFamily="66" charset="0"/>
            </a:endParaRPr>
          </a:p>
          <a:p>
            <a:pPr marL="285750" indent="-285750">
              <a:buFont typeface="Wingdings"/>
              <a:buChar char="Ä"/>
            </a:pPr>
            <a:r>
              <a:rPr lang="fr-FR" dirty="0" smtClean="0">
                <a:solidFill>
                  <a:srgbClr val="FF0000"/>
                </a:solidFill>
                <a:latin typeface="Comic Sans MS" panose="030F0702030302020204" pitchFamily="66" charset="0"/>
              </a:rPr>
              <a:t>Des partenaires </a:t>
            </a:r>
            <a:r>
              <a:rPr lang="fr-FR" dirty="0">
                <a:solidFill>
                  <a:srgbClr val="FF0000"/>
                </a:solidFill>
                <a:latin typeface="Comic Sans MS" panose="030F0702030302020204" pitchFamily="66" charset="0"/>
              </a:rPr>
              <a:t>du </a:t>
            </a:r>
            <a:r>
              <a:rPr lang="fr-FR" dirty="0" smtClean="0">
                <a:solidFill>
                  <a:srgbClr val="FF0000"/>
                </a:solidFill>
                <a:latin typeface="Comic Sans MS" panose="030F0702030302020204" pitchFamily="66" charset="0"/>
              </a:rPr>
              <a:t>réseau </a:t>
            </a:r>
            <a:r>
              <a:rPr lang="fr-FR" dirty="0" smtClean="0">
                <a:latin typeface="Comic Sans MS" panose="030F0702030302020204" pitchFamily="66" charset="0"/>
              </a:rPr>
              <a:t>:</a:t>
            </a:r>
          </a:p>
          <a:p>
            <a:endParaRPr lang="fr-FR" dirty="0" smtClean="0">
              <a:latin typeface="Comic Sans MS" panose="030F0702030302020204" pitchFamily="66" charset="0"/>
            </a:endParaRPr>
          </a:p>
          <a:p>
            <a:r>
              <a:rPr lang="fr-FR" dirty="0" smtClean="0">
                <a:latin typeface="Comic Sans MS" panose="030F0702030302020204" pitchFamily="66" charset="0"/>
              </a:rPr>
              <a:t>- Le Délégué du </a:t>
            </a:r>
            <a:r>
              <a:rPr lang="fr-FR" dirty="0" err="1" smtClean="0">
                <a:latin typeface="Comic Sans MS" panose="030F0702030302020204" pitchFamily="66" charset="0"/>
              </a:rPr>
              <a:t>Prefet</a:t>
            </a:r>
            <a:r>
              <a:rPr lang="fr-FR" dirty="0" smtClean="0">
                <a:latin typeface="Comic Sans MS" panose="030F0702030302020204" pitchFamily="66" charset="0"/>
              </a:rPr>
              <a:t> : Monsieur </a:t>
            </a:r>
            <a:r>
              <a:rPr lang="fr-FR" dirty="0" smtClean="0">
                <a:latin typeface="Comic Sans MS" panose="030F0702030302020204" pitchFamily="66" charset="0"/>
              </a:rPr>
              <a:t>BEN KADDOUR </a:t>
            </a:r>
            <a:r>
              <a:rPr lang="fr-FR" dirty="0" err="1" smtClean="0">
                <a:latin typeface="Comic Sans MS" panose="030F0702030302020204" pitchFamily="66" charset="0"/>
              </a:rPr>
              <a:t>Khnagui</a:t>
            </a:r>
            <a:r>
              <a:rPr lang="fr-FR" dirty="0" smtClean="0">
                <a:latin typeface="Comic Sans MS" panose="030F0702030302020204" pitchFamily="66" charset="0"/>
              </a:rPr>
              <a:t>.</a:t>
            </a:r>
            <a:endParaRPr lang="fr-FR" dirty="0">
              <a:latin typeface="Comic Sans MS" panose="030F0702030302020204" pitchFamily="66" charset="0"/>
            </a:endParaRPr>
          </a:p>
          <a:p>
            <a:r>
              <a:rPr lang="fr-FR" dirty="0" smtClean="0">
                <a:latin typeface="Comic Sans MS" panose="030F0702030302020204" pitchFamily="66" charset="0"/>
              </a:rPr>
              <a:t>- Pour </a:t>
            </a:r>
            <a:r>
              <a:rPr lang="fr-FR" dirty="0" smtClean="0">
                <a:latin typeface="Comic Sans MS" panose="030F0702030302020204" pitchFamily="66" charset="0"/>
              </a:rPr>
              <a:t>le conseil général : Monsieur </a:t>
            </a:r>
            <a:r>
              <a:rPr lang="fr-FR" dirty="0" smtClean="0">
                <a:latin typeface="Comic Sans MS" panose="030F0702030302020204" pitchFamily="66" charset="0"/>
              </a:rPr>
              <a:t>GADAUT Henri </a:t>
            </a:r>
            <a:r>
              <a:rPr lang="fr-FR" dirty="0" smtClean="0">
                <a:latin typeface="Comic Sans MS" panose="030F0702030302020204" pitchFamily="66" charset="0"/>
              </a:rPr>
              <a:t>/ Monsieur CHARADA </a:t>
            </a:r>
            <a:r>
              <a:rPr lang="fr-FR" dirty="0" err="1" smtClean="0">
                <a:latin typeface="Comic Sans MS" panose="030F0702030302020204" pitchFamily="66" charset="0"/>
              </a:rPr>
              <a:t>Zied</a:t>
            </a:r>
            <a:r>
              <a:rPr lang="fr-FR" dirty="0" smtClean="0">
                <a:latin typeface="Comic Sans MS" panose="030F0702030302020204" pitchFamily="66" charset="0"/>
              </a:rPr>
              <a:t>. </a:t>
            </a:r>
          </a:p>
          <a:p>
            <a:pPr marL="285750" indent="-285750">
              <a:buFontTx/>
              <a:buChar char="-"/>
            </a:pPr>
            <a:r>
              <a:rPr lang="fr-FR" dirty="0" smtClean="0">
                <a:latin typeface="Comic Sans MS" panose="030F0702030302020204" pitchFamily="66" charset="0"/>
              </a:rPr>
              <a:t>Pour la mairie de Wattrelos : </a:t>
            </a:r>
          </a:p>
          <a:p>
            <a:pPr lvl="2"/>
            <a:r>
              <a:rPr lang="fr-FR" dirty="0" smtClean="0">
                <a:latin typeface="Comic Sans MS" panose="030F0702030302020204" pitchFamily="66" charset="0"/>
                <a:sym typeface="Wingdings"/>
              </a:rPr>
              <a:t>  Monsieur Wete </a:t>
            </a:r>
            <a:r>
              <a:rPr lang="fr-FR" dirty="0" err="1" smtClean="0">
                <a:latin typeface="Comic Sans MS" panose="030F0702030302020204" pitchFamily="66" charset="0"/>
                <a:sym typeface="Wingdings"/>
              </a:rPr>
              <a:t>Matouba</a:t>
            </a:r>
            <a:r>
              <a:rPr lang="fr-FR" dirty="0" smtClean="0">
                <a:latin typeface="Comic Sans MS" panose="030F0702030302020204" pitchFamily="66" charset="0"/>
                <a:sym typeface="Wingdings"/>
              </a:rPr>
              <a:t> Brice / Madame Juliette </a:t>
            </a:r>
            <a:r>
              <a:rPr lang="fr-FR" dirty="0" err="1" smtClean="0">
                <a:latin typeface="Comic Sans MS" panose="030F0702030302020204" pitchFamily="66" charset="0"/>
                <a:sym typeface="Wingdings"/>
              </a:rPr>
              <a:t>Keraudy</a:t>
            </a:r>
            <a:r>
              <a:rPr lang="fr-FR" dirty="0" smtClean="0">
                <a:latin typeface="Comic Sans MS" panose="030F0702030302020204" pitchFamily="66" charset="0"/>
                <a:sym typeface="Wingdings"/>
              </a:rPr>
              <a:t>, représentants au Conseil d’administration de NADAUD.</a:t>
            </a:r>
            <a:endParaRPr lang="fr-FR" dirty="0" smtClean="0">
              <a:latin typeface="Comic Sans MS" panose="030F0702030302020204" pitchFamily="66" charset="0"/>
            </a:endParaRPr>
          </a:p>
          <a:p>
            <a:pPr marL="1200150" lvl="2" indent="-285750">
              <a:buFont typeface="Wingdings"/>
              <a:buChar char=""/>
            </a:pPr>
            <a:r>
              <a:rPr lang="fr-FR" dirty="0" smtClean="0">
                <a:latin typeface="Comic Sans MS" panose="030F0702030302020204" pitchFamily="66" charset="0"/>
              </a:rPr>
              <a:t>Monsieur Georges PRPIC, élu à l’Education et la Culture</a:t>
            </a:r>
          </a:p>
          <a:p>
            <a:r>
              <a:rPr lang="fr-FR" dirty="0" smtClean="0">
                <a:latin typeface="Comic Sans MS" panose="030F0702030302020204" pitchFamily="66" charset="0"/>
                <a:sym typeface="Wingdings"/>
              </a:rPr>
              <a:t>	 </a:t>
            </a:r>
            <a:r>
              <a:rPr lang="fr-FR" dirty="0" smtClean="0">
                <a:latin typeface="Comic Sans MS" panose="030F0702030302020204" pitchFamily="66" charset="0"/>
              </a:rPr>
              <a:t>Madame Palma BONTE  , élue à la Petite Enfance.</a:t>
            </a:r>
          </a:p>
          <a:p>
            <a:pPr marL="285750" indent="-285750">
              <a:buFontTx/>
              <a:buChar char="-"/>
            </a:pPr>
            <a:r>
              <a:rPr lang="fr-FR" dirty="0" smtClean="0">
                <a:latin typeface="Comic Sans MS" panose="030F0702030302020204" pitchFamily="66" charset="0"/>
              </a:rPr>
              <a:t>Pour l’Association des Centres Sociaux de Wattrelos : </a:t>
            </a:r>
            <a:r>
              <a:rPr lang="fr-FR" dirty="0" smtClean="0">
                <a:latin typeface="Comic Sans MS" panose="030F0702030302020204" pitchFamily="66" charset="0"/>
              </a:rPr>
              <a:t>Monsieur </a:t>
            </a:r>
            <a:r>
              <a:rPr lang="fr-FR" dirty="0" smtClean="0">
                <a:latin typeface="Comic Sans MS" panose="030F0702030302020204" pitchFamily="66" charset="0"/>
              </a:rPr>
              <a:t>LEFEVER</a:t>
            </a:r>
          </a:p>
          <a:p>
            <a:pPr marL="285750" indent="-285750">
              <a:buFontTx/>
              <a:buChar char="-"/>
            </a:pPr>
            <a:r>
              <a:rPr lang="fr-FR" dirty="0" smtClean="0">
                <a:latin typeface="Comic Sans MS" panose="030F0702030302020204" pitchFamily="66" charset="0"/>
              </a:rPr>
              <a:t>Pour </a:t>
            </a:r>
            <a:r>
              <a:rPr lang="fr-FR" dirty="0" smtClean="0">
                <a:latin typeface="Comic Sans MS" panose="030F0702030302020204" pitchFamily="66" charset="0"/>
              </a:rPr>
              <a:t>l’Association </a:t>
            </a:r>
            <a:r>
              <a:rPr lang="fr-FR" dirty="0" err="1" smtClean="0">
                <a:latin typeface="Comic Sans MS" panose="030F0702030302020204" pitchFamily="66" charset="0"/>
              </a:rPr>
              <a:t>Acti</a:t>
            </a:r>
            <a:r>
              <a:rPr lang="fr-FR" dirty="0" smtClean="0">
                <a:latin typeface="Comic Sans MS" panose="030F0702030302020204" pitchFamily="66" charset="0"/>
              </a:rPr>
              <a:t>-jeunes : Monsieur Rachid BOUSSAD</a:t>
            </a:r>
          </a:p>
          <a:p>
            <a:pPr marL="285750" indent="-285750">
              <a:buFontTx/>
              <a:buChar char="-"/>
            </a:pPr>
            <a:r>
              <a:rPr lang="fr-FR" dirty="0" smtClean="0">
                <a:latin typeface="Comic Sans MS" panose="030F0702030302020204" pitchFamily="66" charset="0"/>
              </a:rPr>
              <a:t>Pour </a:t>
            </a:r>
            <a:r>
              <a:rPr lang="fr-FR" dirty="0" smtClean="0">
                <a:latin typeface="Comic Sans MS" panose="030F0702030302020204" pitchFamily="66" charset="0"/>
              </a:rPr>
              <a:t>l’Association </a:t>
            </a:r>
            <a:r>
              <a:rPr lang="fr-FR" dirty="0" smtClean="0">
                <a:latin typeface="Comic Sans MS" panose="030F0702030302020204" pitchFamily="66" charset="0"/>
              </a:rPr>
              <a:t>Ajir.com : Madame Naima BOUTAHIRI</a:t>
            </a:r>
          </a:p>
          <a:p>
            <a:pPr marL="285750" indent="-285750">
              <a:buFontTx/>
              <a:buChar char="-"/>
            </a:pPr>
            <a:r>
              <a:rPr lang="fr-FR" dirty="0" smtClean="0">
                <a:latin typeface="Comic Sans MS" panose="030F0702030302020204" pitchFamily="66" charset="0"/>
              </a:rPr>
              <a:t>Responsable de l’ERE ( Equipe de Réussite Educative ) : Madame Delphine LATOUR</a:t>
            </a:r>
          </a:p>
          <a:p>
            <a:pPr marL="285750" indent="-285750">
              <a:buFontTx/>
              <a:buChar char="-"/>
            </a:pPr>
            <a:r>
              <a:rPr lang="fr-FR" dirty="0" smtClean="0">
                <a:latin typeface="Comic Sans MS" panose="030F0702030302020204" pitchFamily="66" charset="0"/>
              </a:rPr>
              <a:t>Pour la CAF : Madame GAGNON.</a:t>
            </a:r>
          </a:p>
          <a:p>
            <a:pPr lvl="7"/>
            <a:endParaRPr lang="fr-FR" dirty="0">
              <a:latin typeface="Comic Sans MS" panose="030F0702030302020204" pitchFamily="66" charset="0"/>
            </a:endParaRPr>
          </a:p>
          <a:p>
            <a:pPr lvl="7"/>
            <a:endParaRPr lang="fr-FR" dirty="0">
              <a:latin typeface="Comic Sans MS" panose="030F0702030302020204" pitchFamily="66" charset="0"/>
            </a:endParaRPr>
          </a:p>
          <a:p>
            <a:pPr lvl="2"/>
            <a:r>
              <a:rPr lang="fr-FR" dirty="0">
                <a:latin typeface="Comic Sans MS" panose="030F0702030302020204" pitchFamily="66" charset="0"/>
              </a:rPr>
              <a:t> </a:t>
            </a:r>
          </a:p>
          <a:p>
            <a:endParaRPr lang="fr-FR" dirty="0"/>
          </a:p>
        </p:txBody>
      </p:sp>
      <p:sp>
        <p:nvSpPr>
          <p:cNvPr id="3" name="ZoneTexte 2"/>
          <p:cNvSpPr txBox="1"/>
          <p:nvPr/>
        </p:nvSpPr>
        <p:spPr>
          <a:xfrm>
            <a:off x="2657097" y="6033400"/>
            <a:ext cx="6048672" cy="646331"/>
          </a:xfrm>
          <a:prstGeom prst="rect">
            <a:avLst/>
          </a:prstGeom>
          <a:noFill/>
        </p:spPr>
        <p:txBody>
          <a:bodyPr wrap="square" rtlCol="0">
            <a:spAutoFit/>
          </a:bodyPr>
          <a:lstStyle/>
          <a:p>
            <a:r>
              <a:rPr lang="fr-FR" dirty="0">
                <a:latin typeface="Comic Sans MS" panose="030F0702030302020204" pitchFamily="66" charset="0"/>
              </a:rPr>
              <a:t>L</a:t>
            </a:r>
            <a:r>
              <a:rPr lang="fr-FR" dirty="0" smtClean="0">
                <a:latin typeface="Comic Sans MS" panose="030F0702030302020204" pitchFamily="66" charset="0"/>
              </a:rPr>
              <a:t>es invités pouvant varier en fonction de l’ordre du jour  du comité de pilotage ou des projets menés.</a:t>
            </a:r>
            <a:endParaRPr lang="fr-FR" dirty="0">
              <a:latin typeface="Comic Sans MS" panose="030F0702030302020204" pitchFamily="66" charset="0"/>
            </a:endParaRPr>
          </a:p>
        </p:txBody>
      </p:sp>
      <p:sp>
        <p:nvSpPr>
          <p:cNvPr id="5" name="Flèche courbée vers la droite 4"/>
          <p:cNvSpPr/>
          <p:nvPr/>
        </p:nvSpPr>
        <p:spPr>
          <a:xfrm>
            <a:off x="1072475" y="6081468"/>
            <a:ext cx="936104" cy="688063"/>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76709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67544" y="2060848"/>
            <a:ext cx="8136904" cy="1143000"/>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fr-FR" sz="2800" b="1" dirty="0" smtClean="0">
                <a:solidFill>
                  <a:srgbClr val="FF0066"/>
                </a:solidFill>
                <a:latin typeface="Comic Sans MS" panose="030F0702030302020204" pitchFamily="66" charset="0"/>
              </a:rPr>
              <a:t>III /   DIAGNOSTIC QUANTITATIF ET QUALITATIF.</a:t>
            </a:r>
            <a:endParaRPr lang="fr-FR" sz="2800" b="1"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597020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591" y="1033023"/>
            <a:ext cx="8083866" cy="707886"/>
          </a:xfrm>
          <a:prstGeom prst="rect">
            <a:avLst/>
          </a:prstGeom>
        </p:spPr>
        <p:txBody>
          <a:bodyPr wrap="square">
            <a:spAutoFit/>
          </a:bodyPr>
          <a:lstStyle/>
          <a:p>
            <a:pPr marL="457200" indent="-457200">
              <a:buFont typeface="Wingdings"/>
              <a:buChar char="Ä"/>
            </a:pPr>
            <a:r>
              <a:rPr lang="fr-FR" sz="2000" b="1" dirty="0" smtClean="0">
                <a:solidFill>
                  <a:schemeClr val="bg2">
                    <a:lumMod val="20000"/>
                    <a:lumOff val="80000"/>
                  </a:schemeClr>
                </a:solidFill>
                <a:latin typeface="Comic Sans MS" panose="030F0702030302020204" pitchFamily="66" charset="0"/>
                <a:sym typeface="Wingdings"/>
              </a:rPr>
              <a:t>Eléments à souligner au regard du diagnostic quantitatif initial (année 2014-2015) :</a:t>
            </a:r>
            <a:endParaRPr lang="fr-FR" sz="1400" b="1" i="1" dirty="0" smtClean="0">
              <a:solidFill>
                <a:schemeClr val="bg2">
                  <a:lumMod val="20000"/>
                  <a:lumOff val="80000"/>
                </a:schemeClr>
              </a:solidFill>
              <a:latin typeface="Comic Sans MS" panose="030F0702030302020204" pitchFamily="66" charset="0"/>
              <a:sym typeface="Wingdings"/>
            </a:endParaRPr>
          </a:p>
        </p:txBody>
      </p:sp>
      <p:sp>
        <p:nvSpPr>
          <p:cNvPr id="3" name="Titre 1"/>
          <p:cNvSpPr txBox="1">
            <a:spLocks/>
          </p:cNvSpPr>
          <p:nvPr/>
        </p:nvSpPr>
        <p:spPr>
          <a:xfrm>
            <a:off x="457200" y="274638"/>
            <a:ext cx="8363272" cy="778098"/>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fr-FR" sz="2400" b="1" dirty="0" smtClean="0">
                <a:solidFill>
                  <a:srgbClr val="92D050"/>
                </a:solidFill>
                <a:latin typeface="Comic Sans MS" panose="030F0702030302020204" pitchFamily="66" charset="0"/>
                <a:sym typeface="Wingdings"/>
              </a:rPr>
              <a:t> </a:t>
            </a:r>
            <a:r>
              <a:rPr lang="fr-FR" sz="2400" b="1" dirty="0" smtClean="0">
                <a:solidFill>
                  <a:srgbClr val="92D050"/>
                </a:solidFill>
                <a:latin typeface="Comic Sans MS" panose="030F0702030302020204" pitchFamily="66" charset="0"/>
              </a:rPr>
              <a:t>DIAGNOSTIC QUANTITATIF </a:t>
            </a:r>
            <a:r>
              <a:rPr lang="fr-FR" sz="2400" b="1" i="1" dirty="0" smtClean="0">
                <a:solidFill>
                  <a:srgbClr val="92D050"/>
                </a:solidFill>
                <a:latin typeface="Comic Sans MS" panose="030F0702030302020204" pitchFamily="66" charset="0"/>
              </a:rPr>
              <a:t>(</a:t>
            </a:r>
            <a:r>
              <a:rPr lang="fr-FR" sz="2400" b="1" i="1" dirty="0" err="1" smtClean="0">
                <a:solidFill>
                  <a:srgbClr val="92D050"/>
                </a:solidFill>
                <a:latin typeface="Comic Sans MS" panose="030F0702030302020204" pitchFamily="66" charset="0"/>
              </a:rPr>
              <a:t>Cf</a:t>
            </a:r>
            <a:r>
              <a:rPr lang="fr-FR" sz="2400" b="1" i="1" dirty="0" smtClean="0">
                <a:solidFill>
                  <a:srgbClr val="92D050"/>
                </a:solidFill>
                <a:latin typeface="Comic Sans MS" panose="030F0702030302020204" pitchFamily="66" charset="0"/>
              </a:rPr>
              <a:t> Annexe 1) </a:t>
            </a:r>
            <a:endParaRPr lang="fr-FR" sz="2400" b="1" i="1" dirty="0">
              <a:solidFill>
                <a:srgbClr val="92D050"/>
              </a:solidFill>
              <a:latin typeface="Comic Sans MS" panose="030F0702030302020204" pitchFamily="66" charset="0"/>
            </a:endParaRPr>
          </a:p>
        </p:txBody>
      </p:sp>
      <p:sp>
        <p:nvSpPr>
          <p:cNvPr id="9" name="ZoneTexte 8"/>
          <p:cNvSpPr txBox="1"/>
          <p:nvPr/>
        </p:nvSpPr>
        <p:spPr>
          <a:xfrm>
            <a:off x="816299" y="3501008"/>
            <a:ext cx="7991566" cy="1200329"/>
          </a:xfrm>
          <a:prstGeom prst="rect">
            <a:avLst/>
          </a:prstGeom>
          <a:noFill/>
        </p:spPr>
        <p:txBody>
          <a:bodyPr wrap="square" rtlCol="0">
            <a:spAutoFit/>
          </a:bodyPr>
          <a:lstStyle/>
          <a:p>
            <a:r>
              <a:rPr lang="fr-FR" dirty="0" smtClean="0">
                <a:latin typeface="Comic Sans MS" panose="030F0702030302020204" pitchFamily="66" charset="0"/>
                <a:sym typeface="Wingdings"/>
              </a:rPr>
              <a:t> </a:t>
            </a:r>
            <a:r>
              <a:rPr lang="fr-FR" dirty="0" smtClean="0">
                <a:latin typeface="Comic Sans MS" panose="030F0702030302020204" pitchFamily="66" charset="0"/>
              </a:rPr>
              <a:t>Retard scolaire  existant.  Supérieur à l’entrée en </a:t>
            </a:r>
            <a:r>
              <a:rPr lang="fr-FR" dirty="0">
                <a:latin typeface="Comic Sans MS" panose="030F0702030302020204" pitchFamily="66" charset="0"/>
              </a:rPr>
              <a:t> </a:t>
            </a:r>
            <a:r>
              <a:rPr lang="fr-FR" dirty="0" smtClean="0">
                <a:latin typeface="Comic Sans MS" panose="030F0702030302020204" pitchFamily="66" charset="0"/>
              </a:rPr>
              <a:t>6</a:t>
            </a:r>
            <a:r>
              <a:rPr lang="fr-FR" baseline="30000" dirty="0" smtClean="0">
                <a:latin typeface="Comic Sans MS" panose="030F0702030302020204" pitchFamily="66" charset="0"/>
              </a:rPr>
              <a:t>ème</a:t>
            </a:r>
            <a:r>
              <a:rPr lang="fr-FR" dirty="0" smtClean="0">
                <a:latin typeface="Comic Sans MS" panose="030F0702030302020204" pitchFamily="66" charset="0"/>
              </a:rPr>
              <a:t> et à l’issue de la 3</a:t>
            </a:r>
            <a:r>
              <a:rPr lang="fr-FR" baseline="30000" dirty="0" smtClean="0">
                <a:latin typeface="Comic Sans MS" panose="030F0702030302020204" pitchFamily="66" charset="0"/>
              </a:rPr>
              <a:t>ème</a:t>
            </a:r>
            <a:r>
              <a:rPr lang="fr-FR" dirty="0" smtClean="0">
                <a:latin typeface="Comic Sans MS" panose="030F0702030302020204" pitchFamily="66" charset="0"/>
              </a:rPr>
              <a:t> à celui du département, de l’académie et du national. Ce taux va diminuer dans les années à venir puisqu’il n’y aura plus de redoublement.</a:t>
            </a:r>
            <a:endParaRPr lang="fr-FR" dirty="0">
              <a:latin typeface="Comic Sans MS" panose="030F0702030302020204" pitchFamily="66" charset="0"/>
            </a:endParaRPr>
          </a:p>
          <a:p>
            <a:r>
              <a:rPr lang="fr-FR" dirty="0" smtClean="0">
                <a:latin typeface="Comic Sans MS" panose="030F0702030302020204" pitchFamily="66" charset="0"/>
              </a:rPr>
              <a:t>    </a:t>
            </a:r>
          </a:p>
        </p:txBody>
      </p:sp>
      <p:sp>
        <p:nvSpPr>
          <p:cNvPr id="10" name="ZoneTexte 9"/>
          <p:cNvSpPr txBox="1"/>
          <p:nvPr/>
        </p:nvSpPr>
        <p:spPr>
          <a:xfrm>
            <a:off x="918675" y="4760366"/>
            <a:ext cx="7147225" cy="923330"/>
          </a:xfrm>
          <a:prstGeom prst="rect">
            <a:avLst/>
          </a:prstGeom>
          <a:noFill/>
        </p:spPr>
        <p:txBody>
          <a:bodyPr wrap="square" rtlCol="0">
            <a:spAutoFit/>
          </a:bodyPr>
          <a:lstStyle/>
          <a:p>
            <a:r>
              <a:rPr lang="fr-FR" dirty="0">
                <a:latin typeface="Comic Sans MS" panose="030F0702030302020204" pitchFamily="66" charset="0"/>
                <a:sym typeface="Wingdings"/>
              </a:rPr>
              <a:t> </a:t>
            </a:r>
            <a:r>
              <a:rPr lang="fr-FR" dirty="0" smtClean="0">
                <a:latin typeface="Comic Sans MS" panose="030F0702030302020204" pitchFamily="66" charset="0"/>
              </a:rPr>
              <a:t>Plus on avance dans la scolarité : </a:t>
            </a:r>
          </a:p>
          <a:p>
            <a:r>
              <a:rPr lang="fr-FR" dirty="0">
                <a:latin typeface="Comic Sans MS" panose="030F0702030302020204" pitchFamily="66" charset="0"/>
              </a:rPr>
              <a:t> </a:t>
            </a:r>
            <a:r>
              <a:rPr lang="fr-FR" dirty="0" smtClean="0">
                <a:latin typeface="Comic Sans MS" panose="030F0702030302020204" pitchFamily="66" charset="0"/>
              </a:rPr>
              <a:t>              - plus le retard scolaire augmente</a:t>
            </a:r>
          </a:p>
          <a:p>
            <a:r>
              <a:rPr lang="fr-FR" dirty="0">
                <a:latin typeface="Comic Sans MS" panose="030F0702030302020204" pitchFamily="66" charset="0"/>
              </a:rPr>
              <a:t> </a:t>
            </a:r>
            <a:r>
              <a:rPr lang="fr-FR" dirty="0" smtClean="0">
                <a:latin typeface="Comic Sans MS" panose="030F0702030302020204" pitchFamily="66" charset="0"/>
              </a:rPr>
              <a:t>              - plus l’absentéisme est important</a:t>
            </a:r>
          </a:p>
        </p:txBody>
      </p:sp>
      <p:sp>
        <p:nvSpPr>
          <p:cNvPr id="6" name="ZoneTexte 5"/>
          <p:cNvSpPr txBox="1"/>
          <p:nvPr/>
        </p:nvSpPr>
        <p:spPr>
          <a:xfrm>
            <a:off x="816299" y="1907882"/>
            <a:ext cx="7147225" cy="1477328"/>
          </a:xfrm>
          <a:prstGeom prst="rect">
            <a:avLst/>
          </a:prstGeom>
          <a:noFill/>
        </p:spPr>
        <p:txBody>
          <a:bodyPr wrap="square" rtlCol="0">
            <a:spAutoFit/>
          </a:bodyPr>
          <a:lstStyle/>
          <a:p>
            <a:pPr algn="just"/>
            <a:r>
              <a:rPr lang="fr-FR" dirty="0">
                <a:latin typeface="Comic Sans MS" panose="030F0702030302020204" pitchFamily="66" charset="0"/>
                <a:sym typeface="Wingdings"/>
              </a:rPr>
              <a:t> </a:t>
            </a:r>
            <a:r>
              <a:rPr lang="fr-FR" dirty="0" smtClean="0">
                <a:latin typeface="Comic Sans MS" panose="030F0702030302020204" pitchFamily="66" charset="0"/>
              </a:rPr>
              <a:t>Le pourcentage de PCS défavorisée (65,4%) est supérieur  à celui du département (53,8%), de l’académie (55,4%) et du national (43,1%). Pour autant, les résultats au DNB (91% de taux de réussite) sont supérieurs à ceux du département (81,7%), de l’académie (81,9%) et du national (83%).</a:t>
            </a:r>
          </a:p>
        </p:txBody>
      </p:sp>
    </p:spTree>
    <p:extLst>
      <p:ext uri="{BB962C8B-B14F-4D97-AF65-F5344CB8AC3E}">
        <p14:creationId xmlns:p14="http://schemas.microsoft.com/office/powerpoint/2010/main" val="42397992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042" y="325105"/>
            <a:ext cx="7891389" cy="1200329"/>
          </a:xfrm>
          <a:prstGeom prst="rect">
            <a:avLst/>
          </a:prstGeom>
        </p:spPr>
        <p:txBody>
          <a:bodyPr wrap="square">
            <a:spAutoFit/>
          </a:bodyPr>
          <a:lstStyle/>
          <a:p>
            <a:r>
              <a:rPr lang="fr-FR" sz="2400" b="1" dirty="0" smtClean="0">
                <a:solidFill>
                  <a:srgbClr val="92D050"/>
                </a:solidFill>
                <a:latin typeface="Comic Sans MS" panose="030F0702030302020204" pitchFamily="66" charset="0"/>
                <a:sym typeface="Wingdings"/>
              </a:rPr>
              <a:t> DIAGNOSTIC QUALITATIF INITIAL ÉLABORÉ À PARTIR DU RÉFÉRENTIEL DE L’ÉDUCATION PRIORITAIRE</a:t>
            </a:r>
            <a:r>
              <a:rPr lang="fr-FR" sz="2400" b="1" i="1" dirty="0" smtClean="0">
                <a:solidFill>
                  <a:srgbClr val="92D050"/>
                </a:solidFill>
                <a:latin typeface="Comic Sans MS" panose="030F0702030302020204" pitchFamily="66" charset="0"/>
                <a:sym typeface="Wingdings"/>
              </a:rPr>
              <a:t>.(CF Annexe 2)</a:t>
            </a:r>
            <a:endParaRPr lang="fr-FR" sz="2400" b="1" i="1" dirty="0">
              <a:solidFill>
                <a:srgbClr val="92D050"/>
              </a:solidFill>
              <a:latin typeface="Comic Sans MS" panose="030F0702030302020204" pitchFamily="66" charset="0"/>
              <a:sym typeface="Wingdings"/>
            </a:endParaRPr>
          </a:p>
        </p:txBody>
      </p:sp>
      <p:sp>
        <p:nvSpPr>
          <p:cNvPr id="4" name="ZoneTexte 3"/>
          <p:cNvSpPr txBox="1"/>
          <p:nvPr/>
        </p:nvSpPr>
        <p:spPr>
          <a:xfrm>
            <a:off x="467544" y="1556792"/>
            <a:ext cx="7850915" cy="646331"/>
          </a:xfrm>
          <a:prstGeom prst="rect">
            <a:avLst/>
          </a:prstGeom>
          <a:noFill/>
        </p:spPr>
        <p:txBody>
          <a:bodyPr wrap="square" rtlCol="0">
            <a:spAutoFit/>
          </a:bodyPr>
          <a:lstStyle/>
          <a:p>
            <a:r>
              <a:rPr lang="fr-FR" b="1" dirty="0" smtClean="0">
                <a:solidFill>
                  <a:schemeClr val="bg2">
                    <a:lumMod val="20000"/>
                    <a:lumOff val="80000"/>
                  </a:schemeClr>
                </a:solidFill>
                <a:latin typeface="Comic Sans MS" panose="030F0702030302020204" pitchFamily="66" charset="0"/>
                <a:sym typeface="Wingdings"/>
              </a:rPr>
              <a:t> </a:t>
            </a:r>
            <a:r>
              <a:rPr lang="fr-FR" b="1" dirty="0" smtClean="0">
                <a:solidFill>
                  <a:schemeClr val="bg2">
                    <a:lumMod val="20000"/>
                    <a:lumOff val="80000"/>
                  </a:schemeClr>
                </a:solidFill>
                <a:latin typeface="Comic Sans MS" panose="030F0702030302020204" pitchFamily="66" charset="0"/>
              </a:rPr>
              <a:t>Les 6 grandes priorités du Référentiel de l’Education Prioritaire </a:t>
            </a:r>
            <a:r>
              <a:rPr lang="fr-FR" b="1" i="1" dirty="0" smtClean="0">
                <a:solidFill>
                  <a:schemeClr val="bg2">
                    <a:lumMod val="20000"/>
                    <a:lumOff val="80000"/>
                  </a:schemeClr>
                </a:solidFill>
                <a:latin typeface="Comic Sans MS" panose="030F0702030302020204" pitchFamily="66" charset="0"/>
              </a:rPr>
              <a:t>(</a:t>
            </a:r>
            <a:r>
              <a:rPr lang="fr-FR" b="1" i="1" dirty="0" err="1" smtClean="0">
                <a:solidFill>
                  <a:schemeClr val="bg2">
                    <a:lumMod val="20000"/>
                    <a:lumOff val="80000"/>
                  </a:schemeClr>
                </a:solidFill>
                <a:latin typeface="Comic Sans MS" panose="030F0702030302020204" pitchFamily="66" charset="0"/>
              </a:rPr>
              <a:t>Cf</a:t>
            </a:r>
            <a:r>
              <a:rPr lang="fr-FR" b="1" i="1" dirty="0" smtClean="0">
                <a:solidFill>
                  <a:schemeClr val="bg2">
                    <a:lumMod val="20000"/>
                    <a:lumOff val="80000"/>
                  </a:schemeClr>
                </a:solidFill>
                <a:latin typeface="Comic Sans MS" panose="030F0702030302020204" pitchFamily="66" charset="0"/>
              </a:rPr>
              <a:t> Annexe 3 ) </a:t>
            </a:r>
            <a:r>
              <a:rPr lang="fr-FR" b="1" dirty="0" smtClean="0">
                <a:solidFill>
                  <a:schemeClr val="bg2">
                    <a:lumMod val="20000"/>
                    <a:lumOff val="80000"/>
                  </a:schemeClr>
                </a:solidFill>
                <a:latin typeface="Comic Sans MS" panose="030F0702030302020204" pitchFamily="66" charset="0"/>
              </a:rPr>
              <a:t>:</a:t>
            </a:r>
          </a:p>
        </p:txBody>
      </p:sp>
      <p:sp>
        <p:nvSpPr>
          <p:cNvPr id="5" name="ZoneTexte 4"/>
          <p:cNvSpPr txBox="1"/>
          <p:nvPr/>
        </p:nvSpPr>
        <p:spPr>
          <a:xfrm>
            <a:off x="734316" y="2176482"/>
            <a:ext cx="7560839" cy="923330"/>
          </a:xfrm>
          <a:prstGeom prst="rect">
            <a:avLst/>
          </a:prstGeom>
          <a:noFill/>
        </p:spPr>
        <p:txBody>
          <a:bodyPr wrap="square" rtlCol="0">
            <a:spAutoFit/>
          </a:bodyPr>
          <a:lstStyle/>
          <a:p>
            <a:pPr marL="285750" indent="-285750">
              <a:buFont typeface="Wingdings"/>
              <a:buChar char=""/>
            </a:pPr>
            <a:r>
              <a:rPr lang="fr-FR" dirty="0" smtClean="0">
                <a:latin typeface="Comic Sans MS" panose="030F0702030302020204" pitchFamily="66" charset="0"/>
                <a:sym typeface="Wingdings"/>
              </a:rPr>
              <a:t>Garantir l’acquisition du « Lire, Ecrire, Parler » et enseigner plus </a:t>
            </a:r>
          </a:p>
          <a:p>
            <a:r>
              <a:rPr lang="fr-FR" dirty="0">
                <a:latin typeface="Comic Sans MS" panose="030F0702030302020204" pitchFamily="66" charset="0"/>
                <a:sym typeface="Wingdings"/>
              </a:rPr>
              <a:t> </a:t>
            </a:r>
            <a:r>
              <a:rPr lang="fr-FR" dirty="0" smtClean="0">
                <a:latin typeface="Comic Sans MS" panose="030F0702030302020204" pitchFamily="66" charset="0"/>
                <a:sym typeface="Wingdings"/>
              </a:rPr>
              <a:t>   explicitement les compétences que l’école requiert pour assurer la </a:t>
            </a:r>
          </a:p>
          <a:p>
            <a:r>
              <a:rPr lang="fr-FR" dirty="0">
                <a:latin typeface="Comic Sans MS" panose="030F0702030302020204" pitchFamily="66" charset="0"/>
                <a:sym typeface="Wingdings"/>
              </a:rPr>
              <a:t> </a:t>
            </a:r>
            <a:r>
              <a:rPr lang="fr-FR" dirty="0" smtClean="0">
                <a:latin typeface="Comic Sans MS" panose="030F0702030302020204" pitchFamily="66" charset="0"/>
                <a:sym typeface="Wingdings"/>
              </a:rPr>
              <a:t>   maîtrise du socle commun </a:t>
            </a:r>
            <a:endParaRPr lang="fr-FR" dirty="0">
              <a:latin typeface="Comic Sans MS" panose="030F0702030302020204" pitchFamily="66" charset="0"/>
            </a:endParaRPr>
          </a:p>
        </p:txBody>
      </p:sp>
      <p:sp>
        <p:nvSpPr>
          <p:cNvPr id="6" name="ZoneTexte 5"/>
          <p:cNvSpPr txBox="1"/>
          <p:nvPr/>
        </p:nvSpPr>
        <p:spPr>
          <a:xfrm>
            <a:off x="734315" y="3102047"/>
            <a:ext cx="7560839" cy="369332"/>
          </a:xfrm>
          <a:prstGeom prst="rect">
            <a:avLst/>
          </a:prstGeom>
          <a:noFill/>
        </p:spPr>
        <p:txBody>
          <a:bodyPr wrap="square" rtlCol="0">
            <a:spAutoFit/>
          </a:bodyPr>
          <a:lstStyle/>
          <a:p>
            <a:r>
              <a:rPr lang="fr-FR" dirty="0" smtClean="0">
                <a:latin typeface="Comic Sans MS" panose="030F0702030302020204" pitchFamily="66" charset="0"/>
                <a:sym typeface="Wingdings"/>
              </a:rPr>
              <a:t> Conforter une école bienveillante et exigeante</a:t>
            </a:r>
            <a:endParaRPr lang="fr-FR" dirty="0">
              <a:latin typeface="Comic Sans MS" panose="030F0702030302020204" pitchFamily="66" charset="0"/>
            </a:endParaRPr>
          </a:p>
        </p:txBody>
      </p:sp>
      <p:sp>
        <p:nvSpPr>
          <p:cNvPr id="7" name="ZoneTexte 6"/>
          <p:cNvSpPr txBox="1"/>
          <p:nvPr/>
        </p:nvSpPr>
        <p:spPr>
          <a:xfrm>
            <a:off x="757622" y="3645024"/>
            <a:ext cx="7560839" cy="646331"/>
          </a:xfrm>
          <a:prstGeom prst="rect">
            <a:avLst/>
          </a:prstGeom>
          <a:noFill/>
        </p:spPr>
        <p:txBody>
          <a:bodyPr wrap="square" rtlCol="0">
            <a:spAutoFit/>
          </a:bodyPr>
          <a:lstStyle/>
          <a:p>
            <a:pPr marL="285750" indent="-285750">
              <a:buFont typeface="Wingdings"/>
              <a:buChar char=""/>
            </a:pPr>
            <a:r>
              <a:rPr lang="fr-FR" dirty="0" smtClean="0">
                <a:latin typeface="Comic Sans MS" panose="030F0702030302020204" pitchFamily="66" charset="0"/>
                <a:sym typeface="Wingdings"/>
              </a:rPr>
              <a:t>Mettre en place une école qui coopère utilement avec les parents </a:t>
            </a:r>
          </a:p>
          <a:p>
            <a:r>
              <a:rPr lang="fr-FR" dirty="0">
                <a:latin typeface="Comic Sans MS" panose="030F0702030302020204" pitchFamily="66" charset="0"/>
                <a:sym typeface="Wingdings"/>
              </a:rPr>
              <a:t> </a:t>
            </a:r>
            <a:r>
              <a:rPr lang="fr-FR" dirty="0" smtClean="0">
                <a:latin typeface="Comic Sans MS" panose="030F0702030302020204" pitchFamily="66" charset="0"/>
                <a:sym typeface="Wingdings"/>
              </a:rPr>
              <a:t>   et les partenaires pour la réussite scolaire</a:t>
            </a:r>
            <a:endParaRPr lang="fr-FR" dirty="0">
              <a:latin typeface="Comic Sans MS" panose="030F0702030302020204" pitchFamily="66" charset="0"/>
            </a:endParaRPr>
          </a:p>
        </p:txBody>
      </p:sp>
      <p:sp>
        <p:nvSpPr>
          <p:cNvPr id="8" name="ZoneTexte 7"/>
          <p:cNvSpPr txBox="1"/>
          <p:nvPr/>
        </p:nvSpPr>
        <p:spPr>
          <a:xfrm>
            <a:off x="757622" y="4433145"/>
            <a:ext cx="7560839" cy="369332"/>
          </a:xfrm>
          <a:prstGeom prst="rect">
            <a:avLst/>
          </a:prstGeom>
          <a:noFill/>
        </p:spPr>
        <p:txBody>
          <a:bodyPr wrap="square" rtlCol="0">
            <a:spAutoFit/>
          </a:bodyPr>
          <a:lstStyle/>
          <a:p>
            <a:r>
              <a:rPr lang="fr-FR" dirty="0" smtClean="0">
                <a:latin typeface="Comic Sans MS" panose="030F0702030302020204" pitchFamily="66" charset="0"/>
                <a:sym typeface="Wingdings"/>
              </a:rPr>
              <a:t> Favoriser le travail collectif de l’équipe éducative</a:t>
            </a:r>
            <a:endParaRPr lang="fr-FR" dirty="0">
              <a:latin typeface="Comic Sans MS" panose="030F0702030302020204" pitchFamily="66" charset="0"/>
            </a:endParaRPr>
          </a:p>
        </p:txBody>
      </p:sp>
      <p:sp>
        <p:nvSpPr>
          <p:cNvPr id="9" name="ZoneTexte 8"/>
          <p:cNvSpPr txBox="1"/>
          <p:nvPr/>
        </p:nvSpPr>
        <p:spPr>
          <a:xfrm>
            <a:off x="758869" y="5071895"/>
            <a:ext cx="7560839" cy="369332"/>
          </a:xfrm>
          <a:prstGeom prst="rect">
            <a:avLst/>
          </a:prstGeom>
          <a:noFill/>
        </p:spPr>
        <p:txBody>
          <a:bodyPr wrap="square" rtlCol="0">
            <a:spAutoFit/>
          </a:bodyPr>
          <a:lstStyle/>
          <a:p>
            <a:r>
              <a:rPr lang="fr-FR" dirty="0" smtClean="0">
                <a:latin typeface="Comic Sans MS" panose="030F0702030302020204" pitchFamily="66" charset="0"/>
                <a:sym typeface="Wingdings"/>
              </a:rPr>
              <a:t> Accueillir, accompagner, soutenir et former les personnels</a:t>
            </a:r>
            <a:endParaRPr lang="fr-FR" dirty="0">
              <a:latin typeface="Comic Sans MS" panose="030F0702030302020204" pitchFamily="66" charset="0"/>
            </a:endParaRPr>
          </a:p>
        </p:txBody>
      </p:sp>
      <p:sp>
        <p:nvSpPr>
          <p:cNvPr id="10" name="ZoneTexte 9"/>
          <p:cNvSpPr txBox="1"/>
          <p:nvPr/>
        </p:nvSpPr>
        <p:spPr>
          <a:xfrm>
            <a:off x="757621" y="5621153"/>
            <a:ext cx="7560839" cy="369332"/>
          </a:xfrm>
          <a:prstGeom prst="rect">
            <a:avLst/>
          </a:prstGeom>
          <a:noFill/>
        </p:spPr>
        <p:txBody>
          <a:bodyPr wrap="square" rtlCol="0">
            <a:spAutoFit/>
          </a:bodyPr>
          <a:lstStyle/>
          <a:p>
            <a:r>
              <a:rPr lang="fr-FR" dirty="0" smtClean="0">
                <a:latin typeface="Comic Sans MS" panose="030F0702030302020204" pitchFamily="66" charset="0"/>
                <a:sym typeface="Wingdings"/>
              </a:rPr>
              <a:t> Renforcer le pilotage et l’animation du réseau</a:t>
            </a:r>
            <a:endParaRPr lang="fr-FR" dirty="0">
              <a:latin typeface="Comic Sans MS" panose="030F0702030302020204" pitchFamily="66" charset="0"/>
            </a:endParaRPr>
          </a:p>
        </p:txBody>
      </p:sp>
    </p:spTree>
    <p:extLst>
      <p:ext uri="{BB962C8B-B14F-4D97-AF65-F5344CB8AC3E}">
        <p14:creationId xmlns:p14="http://schemas.microsoft.com/office/powerpoint/2010/main" val="16553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3957" y="166314"/>
            <a:ext cx="8325580" cy="369332"/>
          </a:xfrm>
          <a:prstGeom prst="rect">
            <a:avLst/>
          </a:prstGeom>
          <a:noFill/>
        </p:spPr>
        <p:txBody>
          <a:bodyPr wrap="square" rtlCol="0">
            <a:spAutoFit/>
          </a:bodyPr>
          <a:lstStyle/>
          <a:p>
            <a:r>
              <a:rPr lang="fr-FR" u="sng" dirty="0" smtClean="0">
                <a:latin typeface="Comic Sans MS" panose="030F0702030302020204" pitchFamily="66" charset="0"/>
                <a:sym typeface="Wingdings"/>
              </a:rPr>
              <a:t>Le diagnostic  qualitatif</a:t>
            </a:r>
            <a:r>
              <a:rPr lang="fr-FR" dirty="0" smtClean="0">
                <a:latin typeface="Comic Sans MS" panose="030F0702030302020204" pitchFamily="66" charset="0"/>
                <a:sym typeface="Wingdings"/>
              </a:rPr>
              <a:t> (annexe 2) fait apparaître les éléments suivants : </a:t>
            </a:r>
            <a:endParaRPr lang="fr-FR" dirty="0" smtClean="0">
              <a:latin typeface="Comic Sans MS" panose="030F0702030302020204" pitchFamily="66" charset="0"/>
            </a:endParaRPr>
          </a:p>
        </p:txBody>
      </p:sp>
      <p:sp>
        <p:nvSpPr>
          <p:cNvPr id="6" name="ZoneTexte 5"/>
          <p:cNvSpPr txBox="1"/>
          <p:nvPr/>
        </p:nvSpPr>
        <p:spPr>
          <a:xfrm>
            <a:off x="969934" y="582649"/>
            <a:ext cx="7452975" cy="369332"/>
          </a:xfrm>
          <a:prstGeom prst="rect">
            <a:avLst/>
          </a:prstGeom>
          <a:noFill/>
        </p:spPr>
        <p:txBody>
          <a:bodyPr wrap="square" rtlCol="0">
            <a:spAutoFit/>
          </a:bodyPr>
          <a:lstStyle/>
          <a:p>
            <a:pPr algn="just"/>
            <a:r>
              <a:rPr lang="fr-FR" dirty="0" smtClean="0">
                <a:latin typeface="Comic Sans MS" panose="030F0702030302020204" pitchFamily="66" charset="0"/>
                <a:sym typeface="Wingdings"/>
              </a:rPr>
              <a:t> </a:t>
            </a:r>
            <a:r>
              <a:rPr lang="fr-FR" dirty="0" smtClean="0">
                <a:latin typeface="Comic Sans MS" panose="030F0702030302020204" pitchFamily="66" charset="0"/>
              </a:rPr>
              <a:t>Points forts</a:t>
            </a:r>
          </a:p>
        </p:txBody>
      </p:sp>
      <p:graphicFrame>
        <p:nvGraphicFramePr>
          <p:cNvPr id="3" name="Tableau 2"/>
          <p:cNvGraphicFramePr>
            <a:graphicFrameLocks noGrp="1"/>
          </p:cNvGraphicFramePr>
          <p:nvPr>
            <p:extLst>
              <p:ext uri="{D42A27DB-BD31-4B8C-83A1-F6EECF244321}">
                <p14:modId xmlns:p14="http://schemas.microsoft.com/office/powerpoint/2010/main" val="1875091621"/>
              </p:ext>
            </p:extLst>
          </p:nvPr>
        </p:nvGraphicFramePr>
        <p:xfrm>
          <a:off x="253957" y="1052736"/>
          <a:ext cx="8638523" cy="1682496"/>
        </p:xfrm>
        <a:graphic>
          <a:graphicData uri="http://schemas.openxmlformats.org/drawingml/2006/table">
            <a:tbl>
              <a:tblPr firstRow="1" firstCol="1" bandRow="1">
                <a:tableStyleId>{5C22544A-7EE6-4342-B048-85BDC9FD1C3A}</a:tableStyleId>
              </a:tblPr>
              <a:tblGrid>
                <a:gridCol w="2488471"/>
                <a:gridCol w="6150052"/>
              </a:tblGrid>
              <a:tr h="630498">
                <a:tc gridSpan="2">
                  <a:txBody>
                    <a:bodyPr/>
                    <a:lstStyle/>
                    <a:p>
                      <a:pPr algn="ctr">
                        <a:lnSpc>
                          <a:spcPct val="115000"/>
                        </a:lnSpc>
                        <a:spcAft>
                          <a:spcPts val="0"/>
                        </a:spcAft>
                      </a:pPr>
                      <a:r>
                        <a:rPr lang="fr-FR" sz="1200" dirty="0">
                          <a:solidFill>
                            <a:schemeClr val="bg1"/>
                          </a:solidFill>
                          <a:effectLst/>
                        </a:rPr>
                        <a:t>AXE PRIORITAIRE </a:t>
                      </a:r>
                      <a:r>
                        <a:rPr lang="fr-FR" sz="1200" dirty="0" smtClean="0">
                          <a:solidFill>
                            <a:schemeClr val="bg1"/>
                          </a:solidFill>
                          <a:effectLst/>
                          <a:sym typeface="Wingdings"/>
                        </a:rPr>
                        <a:t>1</a:t>
                      </a:r>
                      <a:r>
                        <a:rPr lang="fr-FR" sz="1200" dirty="0">
                          <a:solidFill>
                            <a:schemeClr val="bg1"/>
                          </a:solidFill>
                          <a:effectLst/>
                        </a:rPr>
                        <a:t> :</a:t>
                      </a:r>
                    </a:p>
                    <a:p>
                      <a:pPr algn="ctr">
                        <a:lnSpc>
                          <a:spcPct val="115000"/>
                        </a:lnSpc>
                        <a:spcAft>
                          <a:spcPts val="0"/>
                        </a:spcAft>
                      </a:pPr>
                      <a:r>
                        <a:rPr lang="fr-FR" sz="1200" dirty="0">
                          <a:solidFill>
                            <a:schemeClr val="bg1"/>
                          </a:solidFill>
                          <a:effectLst/>
                        </a:rPr>
                        <a:t>Garantir l’acquisition du « Lire, Ecrire, Parler » et enseigner plus explicitement les compétences que l’école requiert pour assurer la maîtrise du socle commun.</a:t>
                      </a:r>
                    </a:p>
                    <a:p>
                      <a:pPr algn="l">
                        <a:lnSpc>
                          <a:spcPct val="115000"/>
                        </a:lnSpc>
                        <a:spcAft>
                          <a:spcPts val="0"/>
                        </a:spcAft>
                      </a:pPr>
                      <a:r>
                        <a:rPr lang="fr-FR" sz="1200" dirty="0">
                          <a:solidFill>
                            <a:schemeClr val="bg1"/>
                          </a:solidFill>
                          <a:effectLst/>
                        </a:rPr>
                        <a:t> </a:t>
                      </a:r>
                      <a:endParaRPr lang="fr-FR" sz="1200" dirty="0">
                        <a:solidFill>
                          <a:schemeClr val="bg1"/>
                        </a:solidFill>
                        <a:effectLst/>
                        <a:latin typeface="Calibri"/>
                        <a:ea typeface="Calibri"/>
                        <a:cs typeface="Times New Roman"/>
                      </a:endParaRPr>
                    </a:p>
                  </a:txBody>
                  <a:tcPr marL="51749" marR="51749" marT="0" marB="0">
                    <a:solidFill>
                      <a:schemeClr val="tx1">
                        <a:lumMod val="75000"/>
                      </a:schemeClr>
                    </a:solidFill>
                  </a:tcPr>
                </a:tc>
                <a:tc hMerge="1">
                  <a:txBody>
                    <a:bodyPr/>
                    <a:lstStyle/>
                    <a:p>
                      <a:endParaRPr lang="fr-FR"/>
                    </a:p>
                  </a:txBody>
                  <a:tcPr/>
                </a:tc>
              </a:tr>
              <a:tr h="460608">
                <a:tc rowSpan="2">
                  <a:txBody>
                    <a:bodyPr/>
                    <a:lstStyle/>
                    <a:p>
                      <a:pPr algn="ctr">
                        <a:lnSpc>
                          <a:spcPct val="115000"/>
                        </a:lnSpc>
                        <a:spcAft>
                          <a:spcPts val="0"/>
                        </a:spcAft>
                      </a:pPr>
                      <a:r>
                        <a:rPr lang="fr-FR" sz="1200" dirty="0">
                          <a:solidFill>
                            <a:schemeClr val="bg1"/>
                          </a:solidFill>
                          <a:effectLst/>
                        </a:rPr>
                        <a:t>Lire, Ecrire, Parler pour apprendre dans toutes les disciplines</a:t>
                      </a:r>
                    </a:p>
                    <a:p>
                      <a:pPr algn="ctr">
                        <a:lnSpc>
                          <a:spcPct val="115000"/>
                        </a:lnSpc>
                        <a:spcAft>
                          <a:spcPts val="0"/>
                        </a:spcAft>
                      </a:pPr>
                      <a:r>
                        <a:rPr lang="fr-FR" sz="1200" dirty="0">
                          <a:solidFill>
                            <a:schemeClr val="bg1"/>
                          </a:solidFill>
                          <a:effectLst/>
                        </a:rPr>
                        <a:t> </a:t>
                      </a:r>
                      <a:endParaRPr lang="fr-FR" sz="1200" dirty="0">
                        <a:solidFill>
                          <a:schemeClr val="bg1"/>
                        </a:solidFill>
                        <a:effectLst/>
                        <a:latin typeface="Calibri"/>
                        <a:ea typeface="Calibri"/>
                        <a:cs typeface="Times New Roman"/>
                      </a:endParaRPr>
                    </a:p>
                  </a:txBody>
                  <a:tcPr marL="51749" marR="51749"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Enseignement structuré du langage oral en maternelle</a:t>
                      </a:r>
                      <a:endParaRPr lang="fr-FR" sz="1200" dirty="0">
                        <a:solidFill>
                          <a:schemeClr val="bg1"/>
                        </a:solidFill>
                        <a:effectLst/>
                        <a:latin typeface="Calibri"/>
                        <a:ea typeface="Calibri"/>
                        <a:cs typeface="Times New Roman"/>
                      </a:endParaRPr>
                    </a:p>
                  </a:txBody>
                  <a:tcPr marL="51749" marR="51749" marT="0" marB="0">
                    <a:solidFill>
                      <a:srgbClr val="92D050"/>
                    </a:solidFill>
                  </a:tcPr>
                </a:tc>
              </a:tr>
              <a:tr h="365025">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Production d’écrit en CP</a:t>
                      </a:r>
                      <a:endParaRPr lang="fr-FR" sz="1200" dirty="0">
                        <a:solidFill>
                          <a:schemeClr val="bg1"/>
                        </a:solidFill>
                        <a:effectLst/>
                        <a:latin typeface="Calibri"/>
                        <a:ea typeface="Calibri"/>
                        <a:cs typeface="Times New Roman"/>
                      </a:endParaRPr>
                    </a:p>
                  </a:txBody>
                  <a:tcPr marL="51749" marR="51749" marT="0" marB="0">
                    <a:solidFill>
                      <a:srgbClr val="92D050"/>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315885155"/>
              </p:ext>
            </p:extLst>
          </p:nvPr>
        </p:nvGraphicFramePr>
        <p:xfrm>
          <a:off x="250865" y="2708920"/>
          <a:ext cx="8638523" cy="1813967"/>
        </p:xfrm>
        <a:graphic>
          <a:graphicData uri="http://schemas.openxmlformats.org/drawingml/2006/table">
            <a:tbl>
              <a:tblPr firstRow="1" firstCol="1" bandRow="1">
                <a:tableStyleId>{5C22544A-7EE6-4342-B048-85BDC9FD1C3A}</a:tableStyleId>
              </a:tblPr>
              <a:tblGrid>
                <a:gridCol w="2488471"/>
                <a:gridCol w="6150052"/>
              </a:tblGrid>
              <a:tr h="436413">
                <a:tc rowSpan="2">
                  <a:txBody>
                    <a:bodyPr/>
                    <a:lstStyle/>
                    <a:p>
                      <a:pPr algn="ctr">
                        <a:lnSpc>
                          <a:spcPct val="115000"/>
                        </a:lnSpc>
                        <a:spcAft>
                          <a:spcPts val="0"/>
                        </a:spcAft>
                      </a:pPr>
                      <a:r>
                        <a:rPr lang="fr-FR" sz="1300" dirty="0">
                          <a:solidFill>
                            <a:schemeClr val="bg1"/>
                          </a:solidFill>
                          <a:effectLst/>
                        </a:rPr>
                        <a:t>Mettre en œuvre des stratégies éprouvées dans des enseignements</a:t>
                      </a:r>
                      <a:endParaRPr lang="fr-FR" sz="1300" dirty="0">
                        <a:solidFill>
                          <a:schemeClr val="bg1"/>
                        </a:solidFill>
                        <a:effectLst/>
                        <a:latin typeface="Calibri"/>
                        <a:ea typeface="Calibri"/>
                        <a:cs typeface="Times New Roman"/>
                      </a:endParaRPr>
                    </a:p>
                  </a:txBody>
                  <a:tcPr marL="51749" marR="51749" marT="0" marB="0" anchor="ctr">
                    <a:solidFill>
                      <a:schemeClr val="tx1">
                        <a:lumMod val="75000"/>
                      </a:schemeClr>
                    </a:solidFill>
                  </a:tcPr>
                </a:tc>
                <a:tc>
                  <a:txBody>
                    <a:bodyPr/>
                    <a:lstStyle/>
                    <a:p>
                      <a:pPr algn="l">
                        <a:lnSpc>
                          <a:spcPct val="115000"/>
                        </a:lnSpc>
                        <a:spcAft>
                          <a:spcPts val="0"/>
                        </a:spcAft>
                      </a:pPr>
                      <a:r>
                        <a:rPr lang="fr-FR" sz="1200" b="0" dirty="0">
                          <a:solidFill>
                            <a:schemeClr val="bg1"/>
                          </a:solidFill>
                          <a:effectLst/>
                        </a:rPr>
                        <a:t>Mise en œuvre de PPRE et de groupes de besoins en fonction d’évaluations diagnostiques régulières</a:t>
                      </a:r>
                      <a:endParaRPr lang="fr-FR" sz="1200" b="0" dirty="0">
                        <a:solidFill>
                          <a:schemeClr val="bg1"/>
                        </a:solidFill>
                        <a:effectLst/>
                        <a:latin typeface="Calibri"/>
                        <a:ea typeface="Calibri"/>
                        <a:cs typeface="Times New Roman"/>
                      </a:endParaRPr>
                    </a:p>
                  </a:txBody>
                  <a:tcPr marL="51749" marR="51749" marT="0" marB="0">
                    <a:solidFill>
                      <a:srgbClr val="92D050"/>
                    </a:solidFill>
                  </a:tcPr>
                </a:tc>
              </a:tr>
              <a:tr h="290942">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Groupes hétérogènes dans toutes les matières pour favoriser la confrontation des démarches intellectuelles</a:t>
                      </a:r>
                      <a:endParaRPr lang="fr-FR" sz="1200" dirty="0">
                        <a:solidFill>
                          <a:schemeClr val="bg1"/>
                        </a:solidFill>
                        <a:effectLst/>
                        <a:latin typeface="Calibri"/>
                        <a:ea typeface="Calibri"/>
                        <a:cs typeface="Times New Roman"/>
                      </a:endParaRPr>
                    </a:p>
                  </a:txBody>
                  <a:tcPr marL="51749" marR="51749" marT="0" marB="0">
                    <a:solidFill>
                      <a:srgbClr val="92D050"/>
                    </a:solidFill>
                  </a:tcPr>
                </a:tc>
              </a:tr>
              <a:tr h="357065">
                <a:tc gridSpan="2">
                  <a:txBody>
                    <a:bodyPr/>
                    <a:lstStyle/>
                    <a:p>
                      <a:pPr algn="ctr">
                        <a:lnSpc>
                          <a:spcPct val="115000"/>
                        </a:lnSpc>
                        <a:spcAft>
                          <a:spcPts val="0"/>
                        </a:spcAft>
                      </a:pPr>
                      <a:r>
                        <a:rPr lang="fr-FR" sz="1300" dirty="0">
                          <a:solidFill>
                            <a:schemeClr val="bg1"/>
                          </a:solidFill>
                          <a:effectLst/>
                        </a:rPr>
                        <a:t>AXE PRIORITAIRE </a:t>
                      </a:r>
                      <a:r>
                        <a:rPr lang="fr-FR" sz="1300" dirty="0" smtClean="0">
                          <a:solidFill>
                            <a:schemeClr val="bg1"/>
                          </a:solidFill>
                          <a:effectLst/>
                          <a:sym typeface="Wingdings"/>
                        </a:rPr>
                        <a:t>2</a:t>
                      </a:r>
                      <a:r>
                        <a:rPr lang="fr-FR" sz="1300" dirty="0">
                          <a:solidFill>
                            <a:schemeClr val="bg1"/>
                          </a:solidFill>
                          <a:effectLst/>
                        </a:rPr>
                        <a:t> :</a:t>
                      </a:r>
                    </a:p>
                    <a:p>
                      <a:pPr algn="ctr">
                        <a:lnSpc>
                          <a:spcPct val="115000"/>
                        </a:lnSpc>
                        <a:spcAft>
                          <a:spcPts val="0"/>
                        </a:spcAft>
                      </a:pPr>
                      <a:r>
                        <a:rPr lang="fr-FR" sz="1300" dirty="0">
                          <a:solidFill>
                            <a:schemeClr val="bg1"/>
                          </a:solidFill>
                          <a:effectLst/>
                        </a:rPr>
                        <a:t>Conforter une école bienveillante et exigeante</a:t>
                      </a:r>
                      <a:endParaRPr lang="fr-FR" sz="1300" dirty="0">
                        <a:solidFill>
                          <a:schemeClr val="bg1"/>
                        </a:solidFill>
                        <a:effectLst/>
                        <a:latin typeface="Calibri"/>
                        <a:ea typeface="Calibri"/>
                        <a:cs typeface="Times New Roman"/>
                      </a:endParaRPr>
                    </a:p>
                  </a:txBody>
                  <a:tcPr marL="51749" marR="51749" marT="0" marB="0" anchor="ctr">
                    <a:solidFill>
                      <a:schemeClr val="tx1">
                        <a:lumMod val="75000"/>
                      </a:schemeClr>
                    </a:solidFill>
                  </a:tcPr>
                </a:tc>
                <a:tc hMerge="1">
                  <a:txBody>
                    <a:bodyPr/>
                    <a:lstStyle/>
                    <a:p>
                      <a:endParaRPr lang="fr-FR"/>
                    </a:p>
                  </a:txBody>
                  <a:tcPr/>
                </a:tc>
              </a:tr>
              <a:tr h="170578">
                <a:tc rowSpan="2">
                  <a:txBody>
                    <a:bodyPr/>
                    <a:lstStyle/>
                    <a:p>
                      <a:pPr algn="ctr">
                        <a:lnSpc>
                          <a:spcPct val="115000"/>
                        </a:lnSpc>
                        <a:spcAft>
                          <a:spcPts val="0"/>
                        </a:spcAft>
                      </a:pPr>
                      <a:r>
                        <a:rPr lang="fr-FR" sz="1300" dirty="0">
                          <a:solidFill>
                            <a:schemeClr val="bg1"/>
                          </a:solidFill>
                          <a:effectLst/>
                        </a:rPr>
                        <a:t>Projets et organisations pédagogiques et éducatives</a:t>
                      </a:r>
                      <a:endParaRPr lang="fr-FR" sz="1300" dirty="0">
                        <a:solidFill>
                          <a:schemeClr val="bg1"/>
                        </a:solidFill>
                        <a:effectLst/>
                        <a:latin typeface="Calibri"/>
                        <a:ea typeface="Calibri"/>
                        <a:cs typeface="Times New Roman"/>
                      </a:endParaRPr>
                    </a:p>
                  </a:txBody>
                  <a:tcPr marL="51749" marR="51749"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Respect du principe d’hétérogénéité</a:t>
                      </a:r>
                      <a:endParaRPr lang="fr-FR" sz="1200" dirty="0">
                        <a:solidFill>
                          <a:schemeClr val="bg1"/>
                        </a:solidFill>
                        <a:effectLst/>
                        <a:latin typeface="Calibri"/>
                        <a:ea typeface="Calibri"/>
                        <a:cs typeface="Times New Roman"/>
                      </a:endParaRPr>
                    </a:p>
                  </a:txBody>
                  <a:tcPr marL="51749" marR="51749" marT="0" marB="0">
                    <a:solidFill>
                      <a:srgbClr val="92D050"/>
                    </a:solidFill>
                  </a:tcPr>
                </a:tc>
              </a:tr>
              <a:tr h="290942">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Accompagnement du travail personnel (expliquer les démarches d’apprentissages)</a:t>
                      </a:r>
                      <a:endParaRPr lang="fr-FR" sz="1200" dirty="0">
                        <a:solidFill>
                          <a:schemeClr val="bg1"/>
                        </a:solidFill>
                        <a:effectLst/>
                        <a:latin typeface="Calibri"/>
                        <a:ea typeface="Calibri"/>
                        <a:cs typeface="Times New Roman"/>
                      </a:endParaRPr>
                    </a:p>
                  </a:txBody>
                  <a:tcPr marL="51749" marR="51749" marT="0" marB="0">
                    <a:solidFill>
                      <a:srgbClr val="92D050"/>
                    </a:solid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344407724"/>
              </p:ext>
            </p:extLst>
          </p:nvPr>
        </p:nvGraphicFramePr>
        <p:xfrm>
          <a:off x="253957" y="4509120"/>
          <a:ext cx="8620864" cy="1932052"/>
        </p:xfrm>
        <a:graphic>
          <a:graphicData uri="http://schemas.openxmlformats.org/drawingml/2006/table">
            <a:tbl>
              <a:tblPr firstRow="1" firstCol="1" bandRow="1">
                <a:tableStyleId>{5C22544A-7EE6-4342-B048-85BDC9FD1C3A}</a:tableStyleId>
              </a:tblPr>
              <a:tblGrid>
                <a:gridCol w="2428175"/>
                <a:gridCol w="6192689"/>
              </a:tblGrid>
              <a:tr h="380507">
                <a:tc rowSpan="3">
                  <a:txBody>
                    <a:bodyPr/>
                    <a:lstStyle/>
                    <a:p>
                      <a:pPr algn="ctr">
                        <a:lnSpc>
                          <a:spcPct val="115000"/>
                        </a:lnSpc>
                        <a:spcAft>
                          <a:spcPts val="0"/>
                        </a:spcAft>
                      </a:pPr>
                      <a:r>
                        <a:rPr lang="fr-FR" sz="1200" dirty="0">
                          <a:solidFill>
                            <a:schemeClr val="bg1"/>
                          </a:solidFill>
                          <a:effectLst/>
                        </a:rPr>
                        <a:t>Projets et organisations pédagogiques et éducatives</a:t>
                      </a:r>
                      <a:endParaRPr lang="fr-FR" sz="1200" dirty="0">
                        <a:solidFill>
                          <a:schemeClr val="bg1"/>
                        </a:solidFill>
                        <a:effectLst/>
                        <a:latin typeface="Calibri"/>
                        <a:ea typeface="Calibri"/>
                        <a:cs typeface="Times New Roman"/>
                      </a:endParaRPr>
                    </a:p>
                  </a:txBody>
                  <a:tcPr marL="21377" marR="21377" marT="0" marB="0" anchor="ctr">
                    <a:solidFill>
                      <a:schemeClr val="tx1">
                        <a:lumMod val="75000"/>
                      </a:schemeClr>
                    </a:solidFill>
                  </a:tcPr>
                </a:tc>
                <a:tc>
                  <a:txBody>
                    <a:bodyPr/>
                    <a:lstStyle/>
                    <a:p>
                      <a:pPr algn="l">
                        <a:lnSpc>
                          <a:spcPct val="115000"/>
                        </a:lnSpc>
                        <a:spcAft>
                          <a:spcPts val="0"/>
                        </a:spcAft>
                      </a:pPr>
                      <a:r>
                        <a:rPr lang="fr-FR" sz="1200" b="0" dirty="0">
                          <a:solidFill>
                            <a:schemeClr val="bg1"/>
                          </a:solidFill>
                          <a:effectLst/>
                        </a:rPr>
                        <a:t>Continuité Ecole-Collège (conseils Ecole-Collège)</a:t>
                      </a:r>
                      <a:endParaRPr lang="fr-FR" sz="1200" b="0" dirty="0">
                        <a:solidFill>
                          <a:schemeClr val="bg1"/>
                        </a:solidFill>
                        <a:effectLst/>
                        <a:latin typeface="Calibri"/>
                        <a:ea typeface="Calibri"/>
                        <a:cs typeface="Times New Roman"/>
                      </a:endParaRPr>
                    </a:p>
                  </a:txBody>
                  <a:tcPr marL="21377" marR="21377" marT="0" marB="0">
                    <a:solidFill>
                      <a:srgbClr val="92D050"/>
                    </a:solidFill>
                  </a:tcPr>
                </a:tc>
              </a:tr>
              <a:tr h="267187">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Lutte contre l’absentéisme</a:t>
                      </a:r>
                      <a:endParaRPr lang="fr-FR" sz="1200" dirty="0">
                        <a:solidFill>
                          <a:schemeClr val="bg1"/>
                        </a:solidFill>
                        <a:effectLst/>
                        <a:latin typeface="Calibri"/>
                        <a:ea typeface="Calibri"/>
                        <a:cs typeface="Times New Roman"/>
                      </a:endParaRPr>
                    </a:p>
                  </a:txBody>
                  <a:tcPr marL="21377" marR="21377" marT="0" marB="0">
                    <a:solidFill>
                      <a:srgbClr val="92D050"/>
                    </a:solidFill>
                  </a:tcPr>
                </a:tc>
              </a:tr>
              <a:tr h="333984">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Parcours individuel d’orientation (découverte du monde économique et professionnel)</a:t>
                      </a:r>
                      <a:endParaRPr lang="fr-FR" sz="1200" dirty="0">
                        <a:solidFill>
                          <a:schemeClr val="bg1"/>
                        </a:solidFill>
                        <a:effectLst/>
                        <a:latin typeface="Calibri"/>
                        <a:ea typeface="Calibri"/>
                        <a:cs typeface="Times New Roman"/>
                      </a:endParaRPr>
                    </a:p>
                  </a:txBody>
                  <a:tcPr marL="21377" marR="21377" marT="0" marB="0">
                    <a:solidFill>
                      <a:srgbClr val="92D050"/>
                    </a:solidFill>
                  </a:tcPr>
                </a:tc>
              </a:tr>
              <a:tr h="195092">
                <a:tc rowSpan="2">
                  <a:txBody>
                    <a:bodyPr/>
                    <a:lstStyle/>
                    <a:p>
                      <a:pPr algn="ctr">
                        <a:lnSpc>
                          <a:spcPct val="115000"/>
                        </a:lnSpc>
                        <a:spcAft>
                          <a:spcPts val="0"/>
                        </a:spcAft>
                      </a:pPr>
                      <a:r>
                        <a:rPr lang="fr-FR" sz="1200" dirty="0">
                          <a:solidFill>
                            <a:schemeClr val="bg1"/>
                          </a:solidFill>
                          <a:effectLst/>
                        </a:rPr>
                        <a:t>Evaluation des élèves</a:t>
                      </a:r>
                      <a:endParaRPr lang="fr-FR" sz="1200" dirty="0">
                        <a:solidFill>
                          <a:schemeClr val="bg1"/>
                        </a:solidFill>
                        <a:effectLst/>
                        <a:latin typeface="Calibri"/>
                        <a:ea typeface="Calibri"/>
                        <a:cs typeface="Times New Roman"/>
                      </a:endParaRPr>
                    </a:p>
                  </a:txBody>
                  <a:tcPr marL="21377" marR="21377"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L’erreur fait partie des apprentissages </a:t>
                      </a:r>
                      <a:endParaRPr lang="fr-FR" sz="1200" dirty="0">
                        <a:solidFill>
                          <a:schemeClr val="bg1"/>
                        </a:solidFill>
                        <a:effectLst/>
                        <a:latin typeface="Calibri"/>
                        <a:ea typeface="Calibri"/>
                        <a:cs typeface="Times New Roman"/>
                      </a:endParaRPr>
                    </a:p>
                  </a:txBody>
                  <a:tcPr marL="21377" marR="21377" marT="0" marB="0">
                    <a:solidFill>
                      <a:srgbClr val="92D050"/>
                    </a:solidFill>
                  </a:tcPr>
                </a:tc>
              </a:tr>
              <a:tr h="339282">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Organisation de deux brevets blancs dans l’année</a:t>
                      </a:r>
                      <a:endParaRPr lang="fr-FR" sz="1200" dirty="0">
                        <a:solidFill>
                          <a:schemeClr val="bg1"/>
                        </a:solidFill>
                        <a:effectLst/>
                        <a:latin typeface="Calibri"/>
                        <a:ea typeface="Calibri"/>
                        <a:cs typeface="Times New Roman"/>
                      </a:endParaRPr>
                    </a:p>
                  </a:txBody>
                  <a:tcPr marL="21377" marR="21377" marT="0" marB="0">
                    <a:solidFill>
                      <a:srgbClr val="92D050"/>
                    </a:solidFill>
                  </a:tcPr>
                </a:tc>
              </a:tr>
              <a:tr h="400780">
                <a:tc>
                  <a:txBody>
                    <a:bodyPr/>
                    <a:lstStyle/>
                    <a:p>
                      <a:pPr algn="ctr">
                        <a:lnSpc>
                          <a:spcPct val="115000"/>
                        </a:lnSpc>
                        <a:spcAft>
                          <a:spcPts val="0"/>
                        </a:spcAft>
                      </a:pPr>
                      <a:r>
                        <a:rPr lang="fr-FR" sz="1200" dirty="0">
                          <a:solidFill>
                            <a:schemeClr val="bg1"/>
                          </a:solidFill>
                          <a:effectLst/>
                        </a:rPr>
                        <a:t>Suivi des élèves</a:t>
                      </a:r>
                      <a:endParaRPr lang="fr-FR" sz="1200" dirty="0">
                        <a:solidFill>
                          <a:schemeClr val="bg1"/>
                        </a:solidFill>
                        <a:effectLst/>
                        <a:latin typeface="Calibri"/>
                        <a:ea typeface="Calibri"/>
                        <a:cs typeface="Times New Roman"/>
                      </a:endParaRPr>
                    </a:p>
                  </a:txBody>
                  <a:tcPr marL="21377" marR="21377"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Commission de suivi des élèves en grande difficulté ou difficiles</a:t>
                      </a:r>
                      <a:endParaRPr lang="fr-FR" sz="1200" dirty="0">
                        <a:solidFill>
                          <a:schemeClr val="bg1"/>
                        </a:solidFill>
                        <a:effectLst/>
                        <a:latin typeface="Calibri"/>
                        <a:ea typeface="Calibri"/>
                        <a:cs typeface="Times New Roman"/>
                      </a:endParaRPr>
                    </a:p>
                  </a:txBody>
                  <a:tcPr marL="21377" marR="21377" marT="0" marB="0">
                    <a:solidFill>
                      <a:srgbClr val="92D050"/>
                    </a:solidFill>
                  </a:tcPr>
                </a:tc>
              </a:tr>
            </a:tbl>
          </a:graphicData>
        </a:graphic>
      </p:graphicFrame>
    </p:spTree>
    <p:extLst>
      <p:ext uri="{BB962C8B-B14F-4D97-AF65-F5344CB8AC3E}">
        <p14:creationId xmlns:p14="http://schemas.microsoft.com/office/powerpoint/2010/main" val="630615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201200656"/>
              </p:ext>
            </p:extLst>
          </p:nvPr>
        </p:nvGraphicFramePr>
        <p:xfrm>
          <a:off x="107504" y="188640"/>
          <a:ext cx="8856984" cy="2076808"/>
        </p:xfrm>
        <a:graphic>
          <a:graphicData uri="http://schemas.openxmlformats.org/drawingml/2006/table">
            <a:tbl>
              <a:tblPr firstRow="1" firstCol="1" bandRow="1">
                <a:tableStyleId>{5C22544A-7EE6-4342-B048-85BDC9FD1C3A}</a:tableStyleId>
              </a:tblPr>
              <a:tblGrid>
                <a:gridCol w="2357101"/>
                <a:gridCol w="6499883"/>
              </a:tblGrid>
              <a:tr h="589156">
                <a:tc gridSpan="2">
                  <a:txBody>
                    <a:bodyPr/>
                    <a:lstStyle/>
                    <a:p>
                      <a:pPr algn="ctr">
                        <a:lnSpc>
                          <a:spcPct val="115000"/>
                        </a:lnSpc>
                        <a:spcAft>
                          <a:spcPts val="0"/>
                        </a:spcAft>
                      </a:pPr>
                      <a:r>
                        <a:rPr lang="fr-FR" sz="1200" dirty="0">
                          <a:solidFill>
                            <a:schemeClr val="bg1"/>
                          </a:solidFill>
                          <a:effectLst/>
                        </a:rPr>
                        <a:t>AXE PRIORITAIRE </a:t>
                      </a:r>
                      <a:r>
                        <a:rPr lang="fr-FR" sz="1200" dirty="0" smtClean="0">
                          <a:solidFill>
                            <a:schemeClr val="bg1"/>
                          </a:solidFill>
                          <a:effectLst/>
                          <a:sym typeface="Wingdings"/>
                        </a:rPr>
                        <a:t>3</a:t>
                      </a:r>
                      <a:r>
                        <a:rPr lang="fr-FR" sz="1200" dirty="0">
                          <a:solidFill>
                            <a:schemeClr val="bg1"/>
                          </a:solidFill>
                          <a:effectLst/>
                        </a:rPr>
                        <a:t> :</a:t>
                      </a:r>
                    </a:p>
                    <a:p>
                      <a:pPr algn="ctr">
                        <a:lnSpc>
                          <a:spcPct val="115000"/>
                        </a:lnSpc>
                        <a:spcAft>
                          <a:spcPts val="0"/>
                        </a:spcAft>
                      </a:pPr>
                      <a:r>
                        <a:rPr lang="fr-FR" sz="1200" dirty="0">
                          <a:solidFill>
                            <a:schemeClr val="bg1"/>
                          </a:solidFill>
                          <a:effectLst/>
                        </a:rPr>
                        <a:t>Mettre en place une école qui coopère utilement avec les parents et les partenaires pour la réussite scolaire</a:t>
                      </a:r>
                    </a:p>
                    <a:p>
                      <a:pPr algn="l">
                        <a:lnSpc>
                          <a:spcPct val="115000"/>
                        </a:lnSpc>
                        <a:spcAft>
                          <a:spcPts val="0"/>
                        </a:spcAft>
                      </a:pPr>
                      <a:r>
                        <a:rPr lang="fr-FR" sz="1200" dirty="0">
                          <a:solidFill>
                            <a:schemeClr val="bg1"/>
                          </a:solidFill>
                          <a:effectLst/>
                        </a:rPr>
                        <a:t> </a:t>
                      </a:r>
                      <a:endParaRPr lang="fr-FR" sz="1200" dirty="0">
                        <a:solidFill>
                          <a:schemeClr val="bg1"/>
                        </a:solidFill>
                        <a:effectLst/>
                        <a:latin typeface="Calibri"/>
                        <a:ea typeface="Calibri"/>
                        <a:cs typeface="Times New Roman"/>
                      </a:endParaRPr>
                    </a:p>
                  </a:txBody>
                  <a:tcPr marL="21377" marR="21377" marT="0" marB="0">
                    <a:solidFill>
                      <a:schemeClr val="tx1">
                        <a:lumMod val="75000"/>
                      </a:schemeClr>
                    </a:solidFill>
                  </a:tcPr>
                </a:tc>
                <a:tc hMerge="1">
                  <a:txBody>
                    <a:bodyPr/>
                    <a:lstStyle/>
                    <a:p>
                      <a:endParaRPr lang="fr-FR"/>
                    </a:p>
                  </a:txBody>
                  <a:tcPr/>
                </a:tc>
              </a:tr>
              <a:tr h="305168">
                <a:tc rowSpan="3">
                  <a:txBody>
                    <a:bodyPr/>
                    <a:lstStyle/>
                    <a:p>
                      <a:pPr algn="ctr">
                        <a:lnSpc>
                          <a:spcPct val="115000"/>
                        </a:lnSpc>
                        <a:spcAft>
                          <a:spcPts val="0"/>
                        </a:spcAft>
                      </a:pPr>
                      <a:r>
                        <a:rPr lang="fr-FR" sz="1200" dirty="0">
                          <a:solidFill>
                            <a:schemeClr val="bg1"/>
                          </a:solidFill>
                          <a:effectLst/>
                        </a:rPr>
                        <a:t>Coopération avec les parents</a:t>
                      </a:r>
                      <a:endParaRPr lang="fr-FR" sz="1200" dirty="0">
                        <a:solidFill>
                          <a:schemeClr val="bg1"/>
                        </a:solidFill>
                        <a:effectLst/>
                        <a:latin typeface="Calibri"/>
                        <a:ea typeface="Calibri"/>
                        <a:cs typeface="Times New Roman"/>
                      </a:endParaRPr>
                    </a:p>
                  </a:txBody>
                  <a:tcPr marL="21377" marR="21377"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Organisation de rencontres conviviales (expositions, présentations diverses…)</a:t>
                      </a:r>
                      <a:endParaRPr lang="fr-FR" sz="1200" dirty="0">
                        <a:solidFill>
                          <a:schemeClr val="bg1"/>
                        </a:solidFill>
                        <a:effectLst/>
                        <a:latin typeface="Calibri"/>
                        <a:ea typeface="Calibri"/>
                        <a:cs typeface="Times New Roman"/>
                      </a:endParaRPr>
                    </a:p>
                  </a:txBody>
                  <a:tcPr marL="21377" marR="21377" marT="0" marB="0">
                    <a:solidFill>
                      <a:srgbClr val="92D050"/>
                    </a:solidFill>
                  </a:tcPr>
                </a:tc>
              </a:tr>
              <a:tr h="360040">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Accueil personnalisé des parents à l’entrée en PS, CP et 6</a:t>
                      </a:r>
                      <a:r>
                        <a:rPr lang="fr-FR" sz="1200" baseline="30000" dirty="0">
                          <a:solidFill>
                            <a:schemeClr val="bg1"/>
                          </a:solidFill>
                          <a:effectLst/>
                        </a:rPr>
                        <a:t>ème</a:t>
                      </a:r>
                      <a:r>
                        <a:rPr lang="fr-FR" sz="1200" dirty="0">
                          <a:solidFill>
                            <a:schemeClr val="bg1"/>
                          </a:solidFill>
                          <a:effectLst/>
                        </a:rPr>
                        <a:t> </a:t>
                      </a:r>
                      <a:endParaRPr lang="fr-FR" sz="1200" dirty="0">
                        <a:solidFill>
                          <a:schemeClr val="bg1"/>
                        </a:solidFill>
                        <a:effectLst/>
                        <a:latin typeface="Calibri"/>
                        <a:ea typeface="Calibri"/>
                        <a:cs typeface="Times New Roman"/>
                      </a:endParaRPr>
                    </a:p>
                  </a:txBody>
                  <a:tcPr marL="21377" marR="21377" marT="0" marB="0">
                    <a:solidFill>
                      <a:srgbClr val="92D050"/>
                    </a:solidFill>
                  </a:tcPr>
                </a:tc>
              </a:tr>
              <a:tr h="360040">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Rencontres individuelles avec les familles pour la remise des livrets d’évaluations</a:t>
                      </a:r>
                      <a:endParaRPr lang="fr-FR" sz="1200" dirty="0">
                        <a:solidFill>
                          <a:schemeClr val="bg1"/>
                        </a:solidFill>
                        <a:effectLst/>
                        <a:latin typeface="Calibri"/>
                        <a:ea typeface="Calibri"/>
                        <a:cs typeface="Times New Roman"/>
                      </a:endParaRPr>
                    </a:p>
                  </a:txBody>
                  <a:tcPr marL="21377" marR="21377" marT="0" marB="0">
                    <a:solidFill>
                      <a:srgbClr val="92D050"/>
                    </a:solidFill>
                  </a:tcPr>
                </a:tc>
              </a:tr>
              <a:tr h="392771">
                <a:tc>
                  <a:txBody>
                    <a:bodyPr/>
                    <a:lstStyle/>
                    <a:p>
                      <a:pPr algn="ctr">
                        <a:lnSpc>
                          <a:spcPct val="115000"/>
                        </a:lnSpc>
                        <a:spcAft>
                          <a:spcPts val="0"/>
                        </a:spcAft>
                      </a:pPr>
                      <a:r>
                        <a:rPr lang="fr-FR" sz="1200" dirty="0">
                          <a:solidFill>
                            <a:schemeClr val="bg1"/>
                          </a:solidFill>
                          <a:effectLst/>
                        </a:rPr>
                        <a:t>Coopération avec les partenaires</a:t>
                      </a:r>
                      <a:endParaRPr lang="fr-FR" sz="1200" dirty="0">
                        <a:solidFill>
                          <a:schemeClr val="bg1"/>
                        </a:solidFill>
                        <a:effectLst/>
                        <a:latin typeface="Calibri"/>
                        <a:ea typeface="Calibri"/>
                        <a:cs typeface="Times New Roman"/>
                      </a:endParaRPr>
                    </a:p>
                  </a:txBody>
                  <a:tcPr marL="21377" marR="21377"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Lien avec les services sociaux et de santé (PMI, assistante sociale de secteur…)</a:t>
                      </a:r>
                      <a:endParaRPr lang="fr-FR" sz="1200" dirty="0">
                        <a:solidFill>
                          <a:schemeClr val="bg1"/>
                        </a:solidFill>
                        <a:effectLst/>
                        <a:latin typeface="Calibri"/>
                        <a:ea typeface="Calibri"/>
                        <a:cs typeface="Times New Roman"/>
                      </a:endParaRPr>
                    </a:p>
                  </a:txBody>
                  <a:tcPr marL="21377" marR="21377" marT="0" marB="0">
                    <a:solidFill>
                      <a:srgbClr val="92D050"/>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922621228"/>
              </p:ext>
            </p:extLst>
          </p:nvPr>
        </p:nvGraphicFramePr>
        <p:xfrm>
          <a:off x="107504" y="2276872"/>
          <a:ext cx="8860927" cy="2944368"/>
        </p:xfrm>
        <a:graphic>
          <a:graphicData uri="http://schemas.openxmlformats.org/drawingml/2006/table">
            <a:tbl>
              <a:tblPr>
                <a:tableStyleId>{5C22544A-7EE6-4342-B048-85BDC9FD1C3A}</a:tableStyleId>
              </a:tblPr>
              <a:tblGrid>
                <a:gridCol w="2549635"/>
                <a:gridCol w="6311292"/>
              </a:tblGrid>
              <a:tr h="235997">
                <a:tc gridSpan="2">
                  <a:txBody>
                    <a:bodyPr/>
                    <a:lstStyle/>
                    <a:p>
                      <a:pPr algn="ctr">
                        <a:lnSpc>
                          <a:spcPct val="115000"/>
                        </a:lnSpc>
                        <a:spcAft>
                          <a:spcPts val="0"/>
                        </a:spcAft>
                      </a:pPr>
                      <a:r>
                        <a:rPr lang="fr-FR" sz="1200" b="1" kern="50" dirty="0" smtClean="0">
                          <a:effectLst/>
                        </a:rPr>
                        <a:t>AXE 5</a:t>
                      </a:r>
                      <a:r>
                        <a:rPr lang="fr-FR" sz="1200" b="1" kern="50" baseline="0" dirty="0" smtClean="0">
                          <a:effectLst/>
                        </a:rPr>
                        <a:t> </a:t>
                      </a:r>
                      <a:r>
                        <a:rPr lang="fr-FR" sz="1200" b="1" kern="50" dirty="0" smtClean="0">
                          <a:effectLst/>
                        </a:rPr>
                        <a:t>:</a:t>
                      </a:r>
                      <a:endParaRPr lang="fr-FR" sz="1200" b="1" kern="50" dirty="0">
                        <a:effectLst/>
                      </a:endParaRPr>
                    </a:p>
                    <a:p>
                      <a:pPr algn="ctr">
                        <a:lnSpc>
                          <a:spcPct val="115000"/>
                        </a:lnSpc>
                        <a:spcAft>
                          <a:spcPts val="0"/>
                        </a:spcAft>
                      </a:pPr>
                      <a:r>
                        <a:rPr lang="fr-FR" sz="1200" b="1" kern="50" dirty="0">
                          <a:effectLst/>
                        </a:rPr>
                        <a:t>Accueillir, accompagner, soutenir et former les personnels</a:t>
                      </a:r>
                      <a:endParaRPr lang="fr-FR" sz="1200" b="1" kern="50" dirty="0">
                        <a:effectLst/>
                        <a:latin typeface="Calibri"/>
                        <a:ea typeface="Calibri"/>
                      </a:endParaRPr>
                    </a:p>
                  </a:txBody>
                  <a:tcPr marL="32981" marR="32981" marT="0" marB="0">
                    <a:solidFill>
                      <a:schemeClr val="tx1">
                        <a:lumMod val="75000"/>
                      </a:schemeClr>
                    </a:solidFill>
                  </a:tcPr>
                </a:tc>
                <a:tc hMerge="1">
                  <a:txBody>
                    <a:bodyPr/>
                    <a:lstStyle/>
                    <a:p>
                      <a:endParaRPr lang="fr-FR"/>
                    </a:p>
                  </a:txBody>
                  <a:tcPr/>
                </a:tc>
              </a:tr>
              <a:tr h="185426">
                <a:tc>
                  <a:txBody>
                    <a:bodyPr/>
                    <a:lstStyle/>
                    <a:p>
                      <a:pPr algn="ctr">
                        <a:lnSpc>
                          <a:spcPct val="115000"/>
                        </a:lnSpc>
                        <a:spcAft>
                          <a:spcPts val="0"/>
                        </a:spcAft>
                      </a:pPr>
                      <a:r>
                        <a:rPr lang="fr-FR" sz="1200" b="1" kern="50" dirty="0">
                          <a:effectLst/>
                        </a:rPr>
                        <a:t>Accueillir et soutenir les nouveaux personnels</a:t>
                      </a:r>
                      <a:endParaRPr lang="fr-FR" sz="1200" b="1" kern="50" dirty="0">
                        <a:effectLst/>
                        <a:latin typeface="Calibri"/>
                        <a:ea typeface="Calibri"/>
                      </a:endParaRPr>
                    </a:p>
                  </a:txBody>
                  <a:tcPr marL="32981" marR="32981" marT="0" marB="0" anchor="ctr">
                    <a:solidFill>
                      <a:schemeClr val="tx1">
                        <a:lumMod val="75000"/>
                      </a:schemeClr>
                    </a:solidFill>
                  </a:tcPr>
                </a:tc>
                <a:tc>
                  <a:txBody>
                    <a:bodyPr/>
                    <a:lstStyle/>
                    <a:p>
                      <a:pPr>
                        <a:lnSpc>
                          <a:spcPct val="115000"/>
                        </a:lnSpc>
                        <a:spcAft>
                          <a:spcPts val="0"/>
                        </a:spcAft>
                      </a:pPr>
                      <a:r>
                        <a:rPr lang="fr-FR" sz="1200" kern="50" dirty="0">
                          <a:effectLst/>
                        </a:rPr>
                        <a:t>Accueil des personnels arrivant dans le réseau en amont de la rentrée des classes par le directeur, le principal et les inspecteurs.</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32981" marR="32981" marT="0" marB="0">
                    <a:solidFill>
                      <a:srgbClr val="92D050"/>
                    </a:solidFill>
                  </a:tcPr>
                </a:tc>
              </a:tr>
              <a:tr h="108715">
                <a:tc>
                  <a:txBody>
                    <a:bodyPr/>
                    <a:lstStyle/>
                    <a:p>
                      <a:pPr algn="ctr">
                        <a:lnSpc>
                          <a:spcPct val="115000"/>
                        </a:lnSpc>
                        <a:spcAft>
                          <a:spcPts val="0"/>
                        </a:spcAft>
                      </a:pPr>
                      <a:r>
                        <a:rPr lang="fr-FR" sz="1200" b="1" kern="50" dirty="0">
                          <a:effectLst/>
                        </a:rPr>
                        <a:t>Formation continue</a:t>
                      </a:r>
                      <a:endParaRPr lang="fr-FR" sz="1200" b="1" kern="50" dirty="0">
                        <a:effectLst/>
                        <a:latin typeface="Calibri"/>
                        <a:ea typeface="Calibri"/>
                      </a:endParaRPr>
                    </a:p>
                  </a:txBody>
                  <a:tcPr marL="32981" marR="32981" marT="0" marB="0" anchor="ctr">
                    <a:solidFill>
                      <a:schemeClr val="tx1">
                        <a:lumMod val="75000"/>
                      </a:schemeClr>
                    </a:solidFill>
                  </a:tcPr>
                </a:tc>
                <a:tc>
                  <a:txBody>
                    <a:bodyPr/>
                    <a:lstStyle/>
                    <a:p>
                      <a:pPr>
                        <a:lnSpc>
                          <a:spcPct val="115000"/>
                        </a:lnSpc>
                        <a:spcAft>
                          <a:spcPts val="0"/>
                        </a:spcAft>
                      </a:pPr>
                      <a:r>
                        <a:rPr lang="fr-FR" sz="1200" kern="50" dirty="0">
                          <a:effectLst/>
                        </a:rPr>
                        <a:t>Formation continue diversifiée en fonction des besoins exprimés</a:t>
                      </a:r>
                      <a:endParaRPr lang="fr-FR" sz="1200" kern="50" dirty="0">
                        <a:effectLst/>
                        <a:latin typeface="Calibri"/>
                        <a:ea typeface="Calibri"/>
                      </a:endParaRPr>
                    </a:p>
                  </a:txBody>
                  <a:tcPr marL="32981" marR="32981" marT="0" marB="0">
                    <a:solidFill>
                      <a:srgbClr val="92D050"/>
                    </a:solidFill>
                  </a:tcPr>
                </a:tc>
              </a:tr>
              <a:tr h="185426">
                <a:tc>
                  <a:txBody>
                    <a:bodyPr/>
                    <a:lstStyle/>
                    <a:p>
                      <a:pPr algn="ctr">
                        <a:lnSpc>
                          <a:spcPct val="115000"/>
                        </a:lnSpc>
                        <a:spcAft>
                          <a:spcPts val="0"/>
                        </a:spcAft>
                      </a:pPr>
                      <a:r>
                        <a:rPr lang="fr-FR" sz="1200" b="1" kern="50" dirty="0">
                          <a:effectLst/>
                        </a:rPr>
                        <a:t>Accompagnement</a:t>
                      </a:r>
                      <a:endParaRPr lang="fr-FR" sz="1200" b="1" kern="50" dirty="0">
                        <a:effectLst/>
                        <a:latin typeface="Calibri"/>
                        <a:ea typeface="Calibri"/>
                      </a:endParaRPr>
                    </a:p>
                  </a:txBody>
                  <a:tcPr marL="32981" marR="32981" marT="0" marB="0" anchor="ctr">
                    <a:solidFill>
                      <a:schemeClr val="tx1">
                        <a:lumMod val="75000"/>
                      </a:schemeClr>
                    </a:solidFill>
                  </a:tcPr>
                </a:tc>
                <a:tc>
                  <a:txBody>
                    <a:bodyPr/>
                    <a:lstStyle/>
                    <a:p>
                      <a:pPr>
                        <a:lnSpc>
                          <a:spcPct val="115000"/>
                        </a:lnSpc>
                        <a:spcAft>
                          <a:spcPts val="0"/>
                        </a:spcAft>
                      </a:pPr>
                      <a:r>
                        <a:rPr lang="fr-FR" sz="1200" kern="50" dirty="0">
                          <a:effectLst/>
                        </a:rPr>
                        <a:t>Visites conseil par les corps d’inspection et suivi personnalisé pour les enseignants rencontrant des difficultés.</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32981" marR="32981" marT="0" marB="0">
                    <a:solidFill>
                      <a:srgbClr val="92D050"/>
                    </a:solidFill>
                  </a:tcPr>
                </a:tc>
              </a:tr>
              <a:tr h="235997">
                <a:tc gridSpan="2">
                  <a:txBody>
                    <a:bodyPr/>
                    <a:lstStyle/>
                    <a:p>
                      <a:pPr algn="ctr">
                        <a:lnSpc>
                          <a:spcPct val="115000"/>
                        </a:lnSpc>
                        <a:spcAft>
                          <a:spcPts val="0"/>
                        </a:spcAft>
                      </a:pPr>
                      <a:r>
                        <a:rPr lang="fr-FR" sz="1200" b="1" kern="50" dirty="0" smtClean="0">
                          <a:effectLst/>
                        </a:rPr>
                        <a:t>AXE 6</a:t>
                      </a:r>
                      <a:r>
                        <a:rPr lang="fr-FR" sz="1200" b="1" kern="50" dirty="0">
                          <a:effectLst/>
                        </a:rPr>
                        <a:t> :</a:t>
                      </a:r>
                    </a:p>
                    <a:p>
                      <a:pPr algn="ctr">
                        <a:lnSpc>
                          <a:spcPct val="115000"/>
                        </a:lnSpc>
                        <a:spcAft>
                          <a:spcPts val="0"/>
                        </a:spcAft>
                      </a:pPr>
                      <a:r>
                        <a:rPr lang="fr-FR" sz="1200" b="1" kern="50" dirty="0">
                          <a:effectLst/>
                        </a:rPr>
                        <a:t>Renforcer le pilotage et l’animation des réseaux</a:t>
                      </a:r>
                      <a:endParaRPr lang="fr-FR" sz="1200" b="1" kern="50" dirty="0">
                        <a:effectLst/>
                        <a:latin typeface="Calibri"/>
                        <a:ea typeface="Calibri"/>
                      </a:endParaRPr>
                    </a:p>
                  </a:txBody>
                  <a:tcPr marL="32981" marR="32981" marT="0" marB="0">
                    <a:solidFill>
                      <a:schemeClr val="tx1">
                        <a:lumMod val="75000"/>
                      </a:schemeClr>
                    </a:solidFill>
                  </a:tcPr>
                </a:tc>
                <a:tc hMerge="1">
                  <a:txBody>
                    <a:bodyPr/>
                    <a:lstStyle/>
                    <a:p>
                      <a:endParaRPr lang="fr-FR"/>
                    </a:p>
                  </a:txBody>
                  <a:tcPr/>
                </a:tc>
              </a:tr>
              <a:tr h="185426">
                <a:tc>
                  <a:txBody>
                    <a:bodyPr/>
                    <a:lstStyle/>
                    <a:p>
                      <a:pPr algn="ctr">
                        <a:lnSpc>
                          <a:spcPct val="115000"/>
                        </a:lnSpc>
                        <a:spcAft>
                          <a:spcPts val="0"/>
                        </a:spcAft>
                      </a:pPr>
                      <a:r>
                        <a:rPr lang="fr-FR" sz="1200" b="1" kern="50" dirty="0">
                          <a:effectLst/>
                        </a:rPr>
                        <a:t>Pilotage et fonctionnement du réseau</a:t>
                      </a:r>
                      <a:endParaRPr lang="fr-FR" sz="1200" b="1" kern="50" dirty="0">
                        <a:effectLst/>
                        <a:latin typeface="Calibri"/>
                        <a:ea typeface="Calibri"/>
                      </a:endParaRPr>
                    </a:p>
                  </a:txBody>
                  <a:tcPr marL="32981" marR="32981" marT="0" marB="0" anchor="ctr">
                    <a:solidFill>
                      <a:schemeClr val="tx1">
                        <a:lumMod val="75000"/>
                      </a:schemeClr>
                    </a:solidFill>
                  </a:tcPr>
                </a:tc>
                <a:tc>
                  <a:txBody>
                    <a:bodyPr/>
                    <a:lstStyle/>
                    <a:p>
                      <a:pPr>
                        <a:lnSpc>
                          <a:spcPct val="115000"/>
                        </a:lnSpc>
                        <a:spcAft>
                          <a:spcPts val="0"/>
                        </a:spcAft>
                      </a:pPr>
                      <a:r>
                        <a:rPr lang="fr-FR" sz="1200" kern="50" dirty="0" smtClean="0">
                          <a:effectLst/>
                        </a:rPr>
                        <a:t>Relations </a:t>
                      </a:r>
                      <a:r>
                        <a:rPr lang="fr-FR" sz="1200" kern="50" dirty="0">
                          <a:effectLst/>
                        </a:rPr>
                        <a:t>bien établies entre le collège et le lycée et bonne </a:t>
                      </a:r>
                      <a:r>
                        <a:rPr lang="fr-FR" sz="1200" kern="50" dirty="0" smtClean="0">
                          <a:effectLst/>
                        </a:rPr>
                        <a:t>connaissance des possibilités dans un environnement proche</a:t>
                      </a:r>
                      <a:r>
                        <a:rPr lang="fr-FR" sz="1200" kern="50" dirty="0">
                          <a:effectLst/>
                        </a:rPr>
                        <a:t>.</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32981" marR="32981" marT="0" marB="0">
                    <a:solidFill>
                      <a:srgbClr val="92D050"/>
                    </a:solidFill>
                  </a:tcPr>
                </a:tc>
              </a:tr>
            </a:tbl>
          </a:graphicData>
        </a:graphic>
      </p:graphicFrame>
      <p:sp>
        <p:nvSpPr>
          <p:cNvPr id="4" name="Rectangle 1"/>
          <p:cNvSpPr>
            <a:spLocks noChangeArrowheads="1"/>
          </p:cNvSpPr>
          <p:nvPr/>
        </p:nvSpPr>
        <p:spPr bwMode="auto">
          <a:xfrm>
            <a:off x="1293813" y="1590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28375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7452975" cy="369332"/>
          </a:xfrm>
          <a:prstGeom prst="rect">
            <a:avLst/>
          </a:prstGeom>
          <a:noFill/>
        </p:spPr>
        <p:txBody>
          <a:bodyPr wrap="square" rtlCol="0">
            <a:spAutoFit/>
          </a:bodyPr>
          <a:lstStyle/>
          <a:p>
            <a:pPr algn="just"/>
            <a:r>
              <a:rPr lang="fr-FR" dirty="0" smtClean="0">
                <a:latin typeface="Comic Sans MS" panose="030F0702030302020204" pitchFamily="66" charset="0"/>
                <a:sym typeface="Wingdings"/>
              </a:rPr>
              <a:t> </a:t>
            </a:r>
            <a:r>
              <a:rPr lang="fr-FR" dirty="0" smtClean="0">
                <a:latin typeface="Comic Sans MS" panose="030F0702030302020204" pitchFamily="66" charset="0"/>
              </a:rPr>
              <a:t>Points à renforcer ou à faire</a:t>
            </a:r>
          </a:p>
        </p:txBody>
      </p:sp>
      <p:graphicFrame>
        <p:nvGraphicFramePr>
          <p:cNvPr id="4" name="Tableau 3"/>
          <p:cNvGraphicFramePr>
            <a:graphicFrameLocks noGrp="1"/>
          </p:cNvGraphicFramePr>
          <p:nvPr>
            <p:extLst>
              <p:ext uri="{D42A27DB-BD31-4B8C-83A1-F6EECF244321}">
                <p14:modId xmlns:p14="http://schemas.microsoft.com/office/powerpoint/2010/main" val="1677560834"/>
              </p:ext>
            </p:extLst>
          </p:nvPr>
        </p:nvGraphicFramePr>
        <p:xfrm>
          <a:off x="161582" y="764704"/>
          <a:ext cx="8658891" cy="4742416"/>
        </p:xfrm>
        <a:graphic>
          <a:graphicData uri="http://schemas.openxmlformats.org/drawingml/2006/table">
            <a:tbl>
              <a:tblPr firstRow="1" firstCol="1" bandRow="1">
                <a:tableStyleId>{5C22544A-7EE6-4342-B048-85BDC9FD1C3A}</a:tableStyleId>
              </a:tblPr>
              <a:tblGrid>
                <a:gridCol w="2494339"/>
                <a:gridCol w="6164552"/>
              </a:tblGrid>
              <a:tr h="214204">
                <a:tc gridSpan="2">
                  <a:txBody>
                    <a:bodyPr/>
                    <a:lstStyle/>
                    <a:p>
                      <a:pPr algn="ctr">
                        <a:lnSpc>
                          <a:spcPct val="115000"/>
                        </a:lnSpc>
                        <a:spcAft>
                          <a:spcPts val="0"/>
                        </a:spcAft>
                      </a:pPr>
                      <a:r>
                        <a:rPr lang="fr-FR" sz="1200" dirty="0">
                          <a:solidFill>
                            <a:schemeClr val="bg1"/>
                          </a:solidFill>
                          <a:effectLst/>
                        </a:rPr>
                        <a:t>AXE PRIORITAIRE </a:t>
                      </a:r>
                      <a:r>
                        <a:rPr lang="fr-FR" sz="1200" dirty="0" smtClean="0">
                          <a:solidFill>
                            <a:schemeClr val="bg1"/>
                          </a:solidFill>
                          <a:effectLst/>
                          <a:sym typeface="Wingdings"/>
                        </a:rPr>
                        <a:t>1</a:t>
                      </a:r>
                      <a:r>
                        <a:rPr lang="fr-FR" sz="1200" dirty="0">
                          <a:solidFill>
                            <a:schemeClr val="bg1"/>
                          </a:solidFill>
                          <a:effectLst/>
                        </a:rPr>
                        <a:t> :</a:t>
                      </a:r>
                    </a:p>
                    <a:p>
                      <a:pPr algn="ctr">
                        <a:lnSpc>
                          <a:spcPct val="115000"/>
                        </a:lnSpc>
                        <a:spcAft>
                          <a:spcPts val="0"/>
                        </a:spcAft>
                      </a:pPr>
                      <a:r>
                        <a:rPr lang="fr-FR" sz="1200" dirty="0">
                          <a:solidFill>
                            <a:schemeClr val="bg1"/>
                          </a:solidFill>
                          <a:effectLst/>
                        </a:rPr>
                        <a:t>Garantir l’acquisition du « Lire, Ecrire, Parler » et enseigner plus explicitement les compétences que l’école requiert pour assurer la maîtrise du socle commun.</a:t>
                      </a:r>
                    </a:p>
                    <a:p>
                      <a:pPr algn="l">
                        <a:lnSpc>
                          <a:spcPct val="115000"/>
                        </a:lnSpc>
                        <a:spcAft>
                          <a:spcPts val="0"/>
                        </a:spcAft>
                      </a:pPr>
                      <a:r>
                        <a:rPr lang="fr-FR" sz="1200" dirty="0">
                          <a:solidFill>
                            <a:schemeClr val="bg1"/>
                          </a:solidFill>
                          <a:effectLst/>
                        </a:rPr>
                        <a:t> </a:t>
                      </a:r>
                      <a:endParaRPr lang="fr-FR" sz="1200" dirty="0">
                        <a:solidFill>
                          <a:schemeClr val="bg1"/>
                        </a:solidFill>
                        <a:effectLst/>
                        <a:latin typeface="Calibri"/>
                        <a:ea typeface="Calibri"/>
                        <a:cs typeface="Times New Roman"/>
                      </a:endParaRPr>
                    </a:p>
                  </a:txBody>
                  <a:tcPr marL="19376" marR="19376" marT="0" marB="0">
                    <a:solidFill>
                      <a:schemeClr val="tx1">
                        <a:lumMod val="75000"/>
                      </a:schemeClr>
                    </a:solidFill>
                  </a:tcPr>
                </a:tc>
                <a:tc hMerge="1">
                  <a:txBody>
                    <a:bodyPr/>
                    <a:lstStyle/>
                    <a:p>
                      <a:endParaRPr lang="fr-FR"/>
                    </a:p>
                  </a:txBody>
                  <a:tcPr/>
                </a:tc>
              </a:tr>
              <a:tr h="181559">
                <a:tc rowSpan="2">
                  <a:txBody>
                    <a:bodyPr/>
                    <a:lstStyle/>
                    <a:p>
                      <a:pPr algn="ctr">
                        <a:lnSpc>
                          <a:spcPct val="115000"/>
                        </a:lnSpc>
                        <a:spcAft>
                          <a:spcPts val="0"/>
                        </a:spcAft>
                      </a:pPr>
                      <a:r>
                        <a:rPr lang="fr-FR" sz="1200" dirty="0">
                          <a:solidFill>
                            <a:schemeClr val="bg1"/>
                          </a:solidFill>
                          <a:effectLst/>
                        </a:rPr>
                        <a:t>Travailler particulièrement les connaissances et compétences qui donnent lieu à de fortes inégalités</a:t>
                      </a:r>
                      <a:endParaRPr lang="fr-FR" sz="1200" dirty="0">
                        <a:solidFill>
                          <a:schemeClr val="bg1"/>
                        </a:solidFill>
                        <a:effectLst/>
                        <a:latin typeface="Calibri"/>
                        <a:ea typeface="Calibri"/>
                        <a:cs typeface="Times New Roman"/>
                      </a:endParaRPr>
                    </a:p>
                  </a:txBody>
                  <a:tcPr marL="19376" marR="19376"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Travail soutenu en mathématiques pour un réinvestissement des compétences en résolution de problèmes</a:t>
                      </a:r>
                      <a:endParaRPr lang="fr-FR" sz="1200" dirty="0">
                        <a:solidFill>
                          <a:schemeClr val="bg1"/>
                        </a:solidFill>
                        <a:effectLst/>
                        <a:latin typeface="Calibri"/>
                        <a:ea typeface="Calibri"/>
                        <a:cs typeface="Times New Roman"/>
                      </a:endParaRPr>
                    </a:p>
                  </a:txBody>
                  <a:tcPr marL="19376" marR="19376" marT="0" marB="0">
                    <a:solidFill>
                      <a:srgbClr val="FFC000"/>
                    </a:solidFill>
                  </a:tcPr>
                </a:tc>
              </a:tr>
              <a:tr h="181559">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Confrontation aux dimensions culturelles et historiques des savoirs pour une culture générale de référence</a:t>
                      </a:r>
                      <a:endParaRPr lang="fr-FR" sz="1200" dirty="0">
                        <a:solidFill>
                          <a:schemeClr val="bg1"/>
                        </a:solidFill>
                        <a:effectLst/>
                        <a:latin typeface="Calibri"/>
                        <a:ea typeface="Calibri"/>
                        <a:cs typeface="Times New Roman"/>
                      </a:endParaRPr>
                    </a:p>
                  </a:txBody>
                  <a:tcPr marL="19376" marR="19376" marT="0" marB="0">
                    <a:solidFill>
                      <a:srgbClr val="FFC000"/>
                    </a:solidFill>
                  </a:tcPr>
                </a:tc>
              </a:tr>
              <a:tr h="705192">
                <a:tc>
                  <a:txBody>
                    <a:bodyPr/>
                    <a:lstStyle/>
                    <a:p>
                      <a:pPr algn="ctr">
                        <a:lnSpc>
                          <a:spcPct val="115000"/>
                        </a:lnSpc>
                        <a:spcAft>
                          <a:spcPts val="0"/>
                        </a:spcAft>
                      </a:pPr>
                      <a:r>
                        <a:rPr lang="fr-FR" sz="1200">
                          <a:solidFill>
                            <a:schemeClr val="bg1"/>
                          </a:solidFill>
                          <a:effectLst/>
                        </a:rPr>
                        <a:t>Expliciter les démarches d’apprentissage pour que les élèves comprennent le sens des enseignements</a:t>
                      </a:r>
                      <a:endParaRPr lang="fr-FR" sz="1200">
                        <a:solidFill>
                          <a:schemeClr val="bg1"/>
                        </a:solidFill>
                        <a:effectLst/>
                        <a:latin typeface="Calibri"/>
                        <a:ea typeface="Calibri"/>
                        <a:cs typeface="Times New Roman"/>
                      </a:endParaRPr>
                    </a:p>
                  </a:txBody>
                  <a:tcPr marL="19376" marR="19376"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Objectifs de travail présentés de manière explicites</a:t>
                      </a:r>
                      <a:endParaRPr lang="fr-FR" sz="1200" dirty="0">
                        <a:solidFill>
                          <a:schemeClr val="bg1"/>
                        </a:solidFill>
                        <a:effectLst/>
                        <a:latin typeface="Calibri"/>
                        <a:ea typeface="Calibri"/>
                        <a:cs typeface="Times New Roman"/>
                      </a:endParaRPr>
                    </a:p>
                  </a:txBody>
                  <a:tcPr marL="19376" marR="19376" marT="0" marB="0">
                    <a:solidFill>
                      <a:srgbClr val="FFC000"/>
                    </a:solidFill>
                  </a:tcPr>
                </a:tc>
              </a:tr>
              <a:tr h="155785">
                <a:tc gridSpan="2">
                  <a:txBody>
                    <a:bodyPr/>
                    <a:lstStyle/>
                    <a:p>
                      <a:pPr algn="ctr">
                        <a:lnSpc>
                          <a:spcPct val="115000"/>
                        </a:lnSpc>
                        <a:spcAft>
                          <a:spcPts val="0"/>
                        </a:spcAft>
                      </a:pPr>
                      <a:r>
                        <a:rPr lang="fr-FR" sz="1200" dirty="0">
                          <a:solidFill>
                            <a:schemeClr val="bg1"/>
                          </a:solidFill>
                          <a:effectLst/>
                        </a:rPr>
                        <a:t>AXE PRIORITAIRE </a:t>
                      </a:r>
                      <a:r>
                        <a:rPr lang="fr-FR" sz="1200" dirty="0" smtClean="0">
                          <a:solidFill>
                            <a:schemeClr val="bg1"/>
                          </a:solidFill>
                          <a:effectLst/>
                          <a:sym typeface="Wingdings"/>
                        </a:rPr>
                        <a:t>2</a:t>
                      </a:r>
                      <a:r>
                        <a:rPr lang="fr-FR" sz="1200" dirty="0">
                          <a:solidFill>
                            <a:schemeClr val="bg1"/>
                          </a:solidFill>
                          <a:effectLst/>
                        </a:rPr>
                        <a:t> :</a:t>
                      </a:r>
                    </a:p>
                    <a:p>
                      <a:pPr algn="ctr">
                        <a:lnSpc>
                          <a:spcPct val="115000"/>
                        </a:lnSpc>
                        <a:spcAft>
                          <a:spcPts val="0"/>
                        </a:spcAft>
                      </a:pPr>
                      <a:r>
                        <a:rPr lang="fr-FR" sz="1200" dirty="0">
                          <a:solidFill>
                            <a:schemeClr val="bg1"/>
                          </a:solidFill>
                          <a:effectLst/>
                        </a:rPr>
                        <a:t>Conforter une école bienveillante et exigeante</a:t>
                      </a:r>
                      <a:endParaRPr lang="fr-FR" sz="1200" dirty="0">
                        <a:solidFill>
                          <a:schemeClr val="bg1"/>
                        </a:solidFill>
                        <a:effectLst/>
                        <a:latin typeface="Calibri"/>
                        <a:ea typeface="Calibri"/>
                        <a:cs typeface="Times New Roman"/>
                      </a:endParaRPr>
                    </a:p>
                  </a:txBody>
                  <a:tcPr marL="19376" marR="19376" marT="0" marB="0" anchor="ctr">
                    <a:solidFill>
                      <a:schemeClr val="tx1">
                        <a:lumMod val="75000"/>
                      </a:schemeClr>
                    </a:solidFill>
                  </a:tcPr>
                </a:tc>
                <a:tc hMerge="1">
                  <a:txBody>
                    <a:bodyPr/>
                    <a:lstStyle/>
                    <a:p>
                      <a:endParaRPr lang="fr-FR"/>
                    </a:p>
                  </a:txBody>
                  <a:tcPr/>
                </a:tc>
              </a:tr>
              <a:tr h="70965">
                <a:tc>
                  <a:txBody>
                    <a:bodyPr/>
                    <a:lstStyle/>
                    <a:p>
                      <a:pPr algn="ctr">
                        <a:lnSpc>
                          <a:spcPct val="115000"/>
                        </a:lnSpc>
                        <a:spcAft>
                          <a:spcPts val="0"/>
                        </a:spcAft>
                      </a:pPr>
                      <a:r>
                        <a:rPr lang="fr-FR" sz="1200" dirty="0">
                          <a:solidFill>
                            <a:schemeClr val="bg1"/>
                          </a:solidFill>
                          <a:effectLst/>
                        </a:rPr>
                        <a:t>Projets et organisations pédagogiques et éducatives</a:t>
                      </a:r>
                      <a:endParaRPr lang="fr-FR" sz="1200" dirty="0">
                        <a:solidFill>
                          <a:schemeClr val="bg1"/>
                        </a:solidFill>
                        <a:effectLst/>
                        <a:latin typeface="Calibri"/>
                        <a:ea typeface="Calibri"/>
                        <a:cs typeface="Times New Roman"/>
                      </a:endParaRPr>
                    </a:p>
                  </a:txBody>
                  <a:tcPr marL="19376" marR="19376"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Accueil des enfants de moins de 3 ans</a:t>
                      </a:r>
                      <a:endParaRPr lang="fr-FR" sz="1200" dirty="0">
                        <a:solidFill>
                          <a:schemeClr val="bg1"/>
                        </a:solidFill>
                        <a:effectLst/>
                        <a:latin typeface="Calibri"/>
                        <a:ea typeface="Calibri"/>
                        <a:cs typeface="Times New Roman"/>
                      </a:endParaRPr>
                    </a:p>
                  </a:txBody>
                  <a:tcPr marL="19376" marR="19376" marT="0" marB="0">
                    <a:solidFill>
                      <a:srgbClr val="FFC000"/>
                    </a:solidFill>
                  </a:tcPr>
                </a:tc>
              </a:tr>
              <a:tr h="70965">
                <a:tc rowSpan="2">
                  <a:txBody>
                    <a:bodyPr/>
                    <a:lstStyle/>
                    <a:p>
                      <a:pPr algn="ctr">
                        <a:lnSpc>
                          <a:spcPct val="115000"/>
                        </a:lnSpc>
                        <a:spcAft>
                          <a:spcPts val="0"/>
                        </a:spcAft>
                      </a:pPr>
                      <a:r>
                        <a:rPr lang="fr-FR" sz="1200" dirty="0">
                          <a:solidFill>
                            <a:schemeClr val="bg1"/>
                          </a:solidFill>
                          <a:effectLst/>
                        </a:rPr>
                        <a:t>Evaluation des élèves</a:t>
                      </a:r>
                      <a:endParaRPr lang="fr-FR" sz="1200" dirty="0">
                        <a:solidFill>
                          <a:schemeClr val="bg1"/>
                        </a:solidFill>
                        <a:effectLst/>
                        <a:latin typeface="Calibri"/>
                        <a:ea typeface="Calibri"/>
                        <a:cs typeface="Times New Roman"/>
                      </a:endParaRPr>
                    </a:p>
                  </a:txBody>
                  <a:tcPr marL="19376" marR="19376"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Evaluations diagnostiques dans chaque cycle</a:t>
                      </a:r>
                      <a:endParaRPr lang="fr-FR" sz="1200" dirty="0">
                        <a:solidFill>
                          <a:schemeClr val="bg1"/>
                        </a:solidFill>
                        <a:effectLst/>
                        <a:latin typeface="Calibri"/>
                        <a:ea typeface="Calibri"/>
                        <a:cs typeface="Times New Roman"/>
                      </a:endParaRPr>
                    </a:p>
                  </a:txBody>
                  <a:tcPr marL="19376" marR="19376" marT="0" marB="0">
                    <a:solidFill>
                      <a:srgbClr val="FFC000"/>
                    </a:solidFill>
                  </a:tcPr>
                </a:tc>
              </a:tr>
              <a:tr h="325864">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Projets collectifs et devoirs communs organisés en équipe</a:t>
                      </a:r>
                      <a:endParaRPr lang="fr-FR" sz="1200" dirty="0">
                        <a:solidFill>
                          <a:schemeClr val="bg1"/>
                        </a:solidFill>
                        <a:effectLst/>
                        <a:latin typeface="Calibri"/>
                        <a:ea typeface="Calibri"/>
                        <a:cs typeface="Times New Roman"/>
                      </a:endParaRPr>
                    </a:p>
                  </a:txBody>
                  <a:tcPr marL="19376" marR="19376" marT="0" marB="0">
                    <a:solidFill>
                      <a:srgbClr val="FFC000"/>
                    </a:solidFill>
                  </a:tcPr>
                </a:tc>
              </a:tr>
              <a:tr h="121040">
                <a:tc rowSpan="4">
                  <a:txBody>
                    <a:bodyPr/>
                    <a:lstStyle/>
                    <a:p>
                      <a:pPr algn="ctr">
                        <a:lnSpc>
                          <a:spcPct val="115000"/>
                        </a:lnSpc>
                        <a:spcAft>
                          <a:spcPts val="0"/>
                        </a:spcAft>
                      </a:pPr>
                      <a:r>
                        <a:rPr lang="fr-FR" sz="1200" dirty="0">
                          <a:solidFill>
                            <a:schemeClr val="bg1"/>
                          </a:solidFill>
                          <a:effectLst/>
                        </a:rPr>
                        <a:t>Suivi des élèves</a:t>
                      </a:r>
                      <a:endParaRPr lang="fr-FR" sz="1200" dirty="0">
                        <a:solidFill>
                          <a:schemeClr val="bg1"/>
                        </a:solidFill>
                        <a:effectLst/>
                        <a:latin typeface="Calibri"/>
                        <a:ea typeface="Calibri"/>
                        <a:cs typeface="Times New Roman"/>
                      </a:endParaRPr>
                    </a:p>
                  </a:txBody>
                  <a:tcPr marL="19376" marR="19376"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Groupe de prévention contre le décrochage scolaire (GPDS)</a:t>
                      </a:r>
                      <a:endParaRPr lang="fr-FR" sz="1200" dirty="0">
                        <a:solidFill>
                          <a:schemeClr val="bg1"/>
                        </a:solidFill>
                        <a:effectLst/>
                        <a:latin typeface="Calibri"/>
                        <a:ea typeface="Calibri"/>
                        <a:cs typeface="Times New Roman"/>
                      </a:endParaRPr>
                    </a:p>
                  </a:txBody>
                  <a:tcPr marL="19376" marR="19376" marT="0" marB="0">
                    <a:solidFill>
                      <a:srgbClr val="FFC000"/>
                    </a:solidFill>
                  </a:tcPr>
                </a:tc>
              </a:tr>
              <a:tr h="121040">
                <a:tc vMerge="1">
                  <a:txBody>
                    <a:bodyPr/>
                    <a:lstStyle/>
                    <a:p>
                      <a:endParaRPr lang="fr-FR" dirty="0"/>
                    </a:p>
                  </a:txBody>
                  <a:tcPr/>
                </a:tc>
                <a:tc>
                  <a:txBody>
                    <a:bodyPr/>
                    <a:lstStyle/>
                    <a:p>
                      <a:pPr algn="l">
                        <a:lnSpc>
                          <a:spcPct val="115000"/>
                        </a:lnSpc>
                        <a:spcAft>
                          <a:spcPts val="0"/>
                        </a:spcAft>
                      </a:pPr>
                      <a:r>
                        <a:rPr lang="fr-FR" sz="1200" dirty="0">
                          <a:solidFill>
                            <a:schemeClr val="bg1"/>
                          </a:solidFill>
                          <a:effectLst/>
                        </a:rPr>
                        <a:t>Un coordonnateur par niveau est mis en place dans le second degré</a:t>
                      </a:r>
                      <a:endParaRPr lang="fr-FR" sz="1200" dirty="0">
                        <a:solidFill>
                          <a:schemeClr val="bg1"/>
                        </a:solidFill>
                        <a:effectLst/>
                        <a:latin typeface="Calibri"/>
                        <a:ea typeface="Calibri"/>
                        <a:cs typeface="Times New Roman"/>
                      </a:endParaRPr>
                    </a:p>
                  </a:txBody>
                  <a:tcPr marL="19376" marR="19376" marT="0" marB="0">
                    <a:solidFill>
                      <a:srgbClr val="FFC000"/>
                    </a:solidFill>
                  </a:tcPr>
                </a:tc>
              </a:tr>
              <a:tr h="121040">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Suivi des élèves en difficulté en priorité dans la classe</a:t>
                      </a:r>
                      <a:endParaRPr lang="fr-FR" sz="1200" dirty="0">
                        <a:solidFill>
                          <a:schemeClr val="bg1"/>
                        </a:solidFill>
                        <a:effectLst/>
                        <a:latin typeface="Calibri"/>
                        <a:ea typeface="Calibri"/>
                        <a:cs typeface="Times New Roman"/>
                      </a:endParaRPr>
                    </a:p>
                  </a:txBody>
                  <a:tcPr marL="19376" marR="19376" marT="0" marB="0">
                    <a:solidFill>
                      <a:srgbClr val="FFC000"/>
                    </a:solidFill>
                  </a:tcPr>
                </a:tc>
              </a:tr>
              <a:tr h="181559">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Tutorat en fonction des besoins</a:t>
                      </a:r>
                      <a:endParaRPr lang="fr-FR" sz="1200" dirty="0">
                        <a:solidFill>
                          <a:schemeClr val="bg1"/>
                        </a:solidFill>
                        <a:effectLst/>
                        <a:latin typeface="Calibri"/>
                        <a:ea typeface="Calibri"/>
                        <a:cs typeface="Times New Roman"/>
                      </a:endParaRPr>
                    </a:p>
                  </a:txBody>
                  <a:tcPr marL="19376" marR="19376" marT="0" marB="0">
                    <a:solidFill>
                      <a:srgbClr val="FFC000"/>
                    </a:solidFill>
                  </a:tcPr>
                </a:tc>
              </a:tr>
            </a:tbl>
          </a:graphicData>
        </a:graphic>
      </p:graphicFrame>
    </p:spTree>
    <p:extLst>
      <p:ext uri="{BB962C8B-B14F-4D97-AF65-F5344CB8AC3E}">
        <p14:creationId xmlns:p14="http://schemas.microsoft.com/office/powerpoint/2010/main" val="169247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283324543"/>
              </p:ext>
            </p:extLst>
          </p:nvPr>
        </p:nvGraphicFramePr>
        <p:xfrm>
          <a:off x="107504" y="188640"/>
          <a:ext cx="8928992" cy="2088232"/>
        </p:xfrm>
        <a:graphic>
          <a:graphicData uri="http://schemas.openxmlformats.org/drawingml/2006/table">
            <a:tbl>
              <a:tblPr firstRow="1" firstCol="1" bandRow="1">
                <a:tableStyleId>{5C22544A-7EE6-4342-B048-85BDC9FD1C3A}</a:tableStyleId>
              </a:tblPr>
              <a:tblGrid>
                <a:gridCol w="2572146"/>
                <a:gridCol w="6356846"/>
              </a:tblGrid>
              <a:tr h="668333">
                <a:tc gridSpan="2">
                  <a:txBody>
                    <a:bodyPr/>
                    <a:lstStyle/>
                    <a:p>
                      <a:pPr algn="ctr">
                        <a:lnSpc>
                          <a:spcPct val="115000"/>
                        </a:lnSpc>
                        <a:spcAft>
                          <a:spcPts val="0"/>
                        </a:spcAft>
                      </a:pPr>
                      <a:r>
                        <a:rPr lang="fr-FR" sz="1200" dirty="0">
                          <a:solidFill>
                            <a:schemeClr val="bg1"/>
                          </a:solidFill>
                          <a:effectLst/>
                        </a:rPr>
                        <a:t>AXE PRIORITAIRE </a:t>
                      </a:r>
                      <a:r>
                        <a:rPr lang="fr-FR" sz="1200" dirty="0" smtClean="0">
                          <a:solidFill>
                            <a:schemeClr val="bg1"/>
                          </a:solidFill>
                          <a:effectLst/>
                          <a:sym typeface="Wingdings"/>
                        </a:rPr>
                        <a:t>3</a:t>
                      </a:r>
                      <a:r>
                        <a:rPr lang="fr-FR" sz="1200" dirty="0">
                          <a:solidFill>
                            <a:schemeClr val="bg1"/>
                          </a:solidFill>
                          <a:effectLst/>
                        </a:rPr>
                        <a:t> :</a:t>
                      </a:r>
                    </a:p>
                    <a:p>
                      <a:pPr algn="ctr">
                        <a:lnSpc>
                          <a:spcPct val="115000"/>
                        </a:lnSpc>
                        <a:spcAft>
                          <a:spcPts val="0"/>
                        </a:spcAft>
                      </a:pPr>
                      <a:r>
                        <a:rPr lang="fr-FR" sz="1200" dirty="0">
                          <a:solidFill>
                            <a:schemeClr val="bg1"/>
                          </a:solidFill>
                          <a:effectLst/>
                        </a:rPr>
                        <a:t>Mettre en place une école qui coopère utilement avec les parents et les partenaires pour la réussite scolaire</a:t>
                      </a:r>
                    </a:p>
                    <a:p>
                      <a:pPr algn="l">
                        <a:lnSpc>
                          <a:spcPct val="115000"/>
                        </a:lnSpc>
                        <a:spcAft>
                          <a:spcPts val="0"/>
                        </a:spcAft>
                      </a:pPr>
                      <a:r>
                        <a:rPr lang="fr-FR" sz="1200" dirty="0">
                          <a:solidFill>
                            <a:schemeClr val="bg1"/>
                          </a:solidFill>
                          <a:effectLst/>
                        </a:rPr>
                        <a:t> </a:t>
                      </a:r>
                      <a:endParaRPr lang="fr-FR" sz="1200" dirty="0">
                        <a:solidFill>
                          <a:schemeClr val="bg1"/>
                        </a:solidFill>
                        <a:effectLst/>
                        <a:latin typeface="Calibri"/>
                        <a:ea typeface="Calibri"/>
                        <a:cs typeface="Times New Roman"/>
                      </a:endParaRPr>
                    </a:p>
                  </a:txBody>
                  <a:tcPr marL="51749" marR="51749" marT="0" marB="0">
                    <a:solidFill>
                      <a:schemeClr val="tx1">
                        <a:lumMod val="75000"/>
                      </a:schemeClr>
                    </a:solidFill>
                  </a:tcPr>
                </a:tc>
                <a:tc hMerge="1">
                  <a:txBody>
                    <a:bodyPr/>
                    <a:lstStyle/>
                    <a:p>
                      <a:endParaRPr lang="fr-FR"/>
                    </a:p>
                  </a:txBody>
                  <a:tcPr/>
                </a:tc>
              </a:tr>
              <a:tr h="357970">
                <a:tc rowSpan="4">
                  <a:txBody>
                    <a:bodyPr/>
                    <a:lstStyle/>
                    <a:p>
                      <a:pPr algn="ctr">
                        <a:lnSpc>
                          <a:spcPct val="115000"/>
                        </a:lnSpc>
                        <a:spcAft>
                          <a:spcPts val="0"/>
                        </a:spcAft>
                      </a:pPr>
                      <a:r>
                        <a:rPr lang="fr-FR" sz="1200" dirty="0">
                          <a:solidFill>
                            <a:schemeClr val="bg1"/>
                          </a:solidFill>
                          <a:effectLst/>
                        </a:rPr>
                        <a:t>Coopération avec les parents</a:t>
                      </a:r>
                      <a:endParaRPr lang="fr-FR" sz="1200" dirty="0">
                        <a:solidFill>
                          <a:schemeClr val="bg1"/>
                        </a:solidFill>
                        <a:effectLst/>
                        <a:latin typeface="Calibri"/>
                        <a:ea typeface="Calibri"/>
                        <a:cs typeface="Times New Roman"/>
                      </a:endParaRPr>
                    </a:p>
                  </a:txBody>
                  <a:tcPr marL="51749" marR="51749"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Espace dédié pour recevoir les parents au sein des écoles / établissement</a:t>
                      </a:r>
                      <a:endParaRPr lang="fr-FR" sz="1200" dirty="0">
                        <a:solidFill>
                          <a:schemeClr val="bg1"/>
                        </a:solidFill>
                        <a:effectLst/>
                        <a:latin typeface="Calibri"/>
                        <a:ea typeface="Calibri"/>
                        <a:cs typeface="Times New Roman"/>
                      </a:endParaRPr>
                    </a:p>
                  </a:txBody>
                  <a:tcPr marL="51749" marR="51749" marT="0" marB="0">
                    <a:solidFill>
                      <a:srgbClr val="FFC000"/>
                    </a:solidFill>
                  </a:tcPr>
                </a:tc>
              </a:tr>
              <a:tr h="308187">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Journées « portes ouvertes » ou « classes ouvertes  en activité »</a:t>
                      </a:r>
                      <a:endParaRPr lang="fr-FR" sz="1200" dirty="0">
                        <a:solidFill>
                          <a:schemeClr val="bg1"/>
                        </a:solidFill>
                        <a:effectLst/>
                        <a:latin typeface="Calibri"/>
                        <a:ea typeface="Calibri"/>
                        <a:cs typeface="Times New Roman"/>
                      </a:endParaRPr>
                    </a:p>
                  </a:txBody>
                  <a:tcPr marL="51749" marR="51749" marT="0" marB="0">
                    <a:solidFill>
                      <a:srgbClr val="FFC000"/>
                    </a:solidFill>
                  </a:tcPr>
                </a:tc>
              </a:tr>
              <a:tr h="308187">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Formation des enseignants à la communication avec les parents</a:t>
                      </a:r>
                      <a:endParaRPr lang="fr-FR" sz="1200" dirty="0">
                        <a:solidFill>
                          <a:schemeClr val="bg1"/>
                        </a:solidFill>
                        <a:effectLst/>
                        <a:latin typeface="Calibri"/>
                        <a:ea typeface="Calibri"/>
                        <a:cs typeface="Times New Roman"/>
                      </a:endParaRPr>
                    </a:p>
                  </a:txBody>
                  <a:tcPr marL="51749" marR="51749" marT="0" marB="0">
                    <a:solidFill>
                      <a:srgbClr val="FFC000"/>
                    </a:solidFill>
                  </a:tcPr>
                </a:tc>
              </a:tr>
              <a:tr h="445555">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Formation des représentants de parents au rôle des différents conseils (école, classe, discipline, administration)</a:t>
                      </a:r>
                      <a:endParaRPr lang="fr-FR" sz="1200" dirty="0">
                        <a:solidFill>
                          <a:schemeClr val="bg1"/>
                        </a:solidFill>
                        <a:effectLst/>
                        <a:latin typeface="Calibri"/>
                        <a:ea typeface="Calibri"/>
                        <a:cs typeface="Times New Roman"/>
                      </a:endParaRPr>
                    </a:p>
                  </a:txBody>
                  <a:tcPr marL="51749" marR="51749" marT="0" marB="0">
                    <a:solidFill>
                      <a:srgbClr val="FFC000"/>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4058081660"/>
              </p:ext>
            </p:extLst>
          </p:nvPr>
        </p:nvGraphicFramePr>
        <p:xfrm>
          <a:off x="107504" y="2255095"/>
          <a:ext cx="8928991" cy="1403454"/>
        </p:xfrm>
        <a:graphic>
          <a:graphicData uri="http://schemas.openxmlformats.org/drawingml/2006/table">
            <a:tbl>
              <a:tblPr firstRow="1" firstCol="1" bandRow="1">
                <a:tableStyleId>{5C22544A-7EE6-4342-B048-85BDC9FD1C3A}</a:tableStyleId>
              </a:tblPr>
              <a:tblGrid>
                <a:gridCol w="2572145"/>
                <a:gridCol w="6356846"/>
              </a:tblGrid>
              <a:tr h="313314">
                <a:tc gridSpan="2">
                  <a:txBody>
                    <a:bodyPr/>
                    <a:lstStyle/>
                    <a:p>
                      <a:pPr algn="ctr">
                        <a:lnSpc>
                          <a:spcPct val="115000"/>
                        </a:lnSpc>
                        <a:spcAft>
                          <a:spcPts val="0"/>
                        </a:spcAft>
                      </a:pPr>
                      <a:r>
                        <a:rPr lang="fr-FR" sz="1200" dirty="0">
                          <a:solidFill>
                            <a:schemeClr val="bg1"/>
                          </a:solidFill>
                          <a:effectLst/>
                        </a:rPr>
                        <a:t>AXE </a:t>
                      </a:r>
                      <a:r>
                        <a:rPr lang="fr-FR" sz="1200" dirty="0" smtClean="0">
                          <a:solidFill>
                            <a:schemeClr val="bg1"/>
                          </a:solidFill>
                          <a:effectLst/>
                          <a:sym typeface="Wingdings"/>
                        </a:rPr>
                        <a:t>4</a:t>
                      </a:r>
                      <a:r>
                        <a:rPr lang="fr-FR" sz="1200" dirty="0">
                          <a:solidFill>
                            <a:schemeClr val="bg1"/>
                          </a:solidFill>
                          <a:effectLst/>
                        </a:rPr>
                        <a:t> :</a:t>
                      </a:r>
                    </a:p>
                    <a:p>
                      <a:pPr algn="ctr">
                        <a:lnSpc>
                          <a:spcPct val="115000"/>
                        </a:lnSpc>
                        <a:spcAft>
                          <a:spcPts val="0"/>
                        </a:spcAft>
                      </a:pPr>
                      <a:r>
                        <a:rPr lang="fr-FR" sz="1200" dirty="0">
                          <a:solidFill>
                            <a:schemeClr val="bg1"/>
                          </a:solidFill>
                          <a:effectLst/>
                        </a:rPr>
                        <a:t>Favoriser le travail collectif de l’équipe éducative</a:t>
                      </a:r>
                      <a:endParaRPr lang="fr-FR" sz="1200" dirty="0">
                        <a:solidFill>
                          <a:schemeClr val="bg1"/>
                        </a:solidFill>
                        <a:effectLst/>
                        <a:latin typeface="Calibri"/>
                        <a:ea typeface="Calibri"/>
                        <a:cs typeface="Times New Roman"/>
                      </a:endParaRPr>
                    </a:p>
                  </a:txBody>
                  <a:tcPr marL="51749" marR="51749" marT="0" marB="0">
                    <a:solidFill>
                      <a:schemeClr val="tx1">
                        <a:lumMod val="75000"/>
                      </a:schemeClr>
                    </a:solidFill>
                  </a:tcPr>
                </a:tc>
                <a:tc hMerge="1">
                  <a:txBody>
                    <a:bodyPr/>
                    <a:lstStyle/>
                    <a:p>
                      <a:endParaRPr lang="fr-FR"/>
                    </a:p>
                  </a:txBody>
                  <a:tcPr/>
                </a:tc>
              </a:tr>
              <a:tr h="436813">
                <a:tc rowSpan="2">
                  <a:txBody>
                    <a:bodyPr/>
                    <a:lstStyle/>
                    <a:p>
                      <a:pPr algn="ctr">
                        <a:lnSpc>
                          <a:spcPct val="115000"/>
                        </a:lnSpc>
                        <a:spcAft>
                          <a:spcPts val="0"/>
                        </a:spcAft>
                      </a:pPr>
                      <a:r>
                        <a:rPr lang="fr-FR" sz="1200" dirty="0">
                          <a:solidFill>
                            <a:schemeClr val="bg1"/>
                          </a:solidFill>
                          <a:effectLst/>
                        </a:rPr>
                        <a:t>Favoriser le travail collectif de l’équipe éducative</a:t>
                      </a:r>
                      <a:endParaRPr lang="fr-FR" sz="1200" dirty="0">
                        <a:solidFill>
                          <a:schemeClr val="bg1"/>
                        </a:solidFill>
                        <a:effectLst/>
                        <a:latin typeface="Calibri"/>
                        <a:ea typeface="Calibri"/>
                        <a:cs typeface="Times New Roman"/>
                      </a:endParaRPr>
                    </a:p>
                  </a:txBody>
                  <a:tcPr marL="51749" marR="51749" marT="0" marB="0" anchor="ctr">
                    <a:solidFill>
                      <a:schemeClr val="tx1">
                        <a:lumMod val="75000"/>
                      </a:schemeClr>
                    </a:solidFill>
                  </a:tcPr>
                </a:tc>
                <a:tc>
                  <a:txBody>
                    <a:bodyPr/>
                    <a:lstStyle/>
                    <a:p>
                      <a:pPr algn="l">
                        <a:lnSpc>
                          <a:spcPct val="115000"/>
                        </a:lnSpc>
                        <a:spcAft>
                          <a:spcPts val="0"/>
                        </a:spcAft>
                      </a:pPr>
                      <a:r>
                        <a:rPr lang="fr-FR" sz="1200" dirty="0">
                          <a:solidFill>
                            <a:schemeClr val="bg1"/>
                          </a:solidFill>
                          <a:effectLst/>
                        </a:rPr>
                        <a:t>Détermination des objectifs de travail au regard du suivi des élèves et partage des informations avec les partenaires concernés (enseignement, vie scolaire, santé, social…)</a:t>
                      </a:r>
                      <a:endParaRPr lang="fr-FR" sz="1200" dirty="0">
                        <a:solidFill>
                          <a:schemeClr val="bg1"/>
                        </a:solidFill>
                        <a:effectLst/>
                        <a:latin typeface="Calibri"/>
                        <a:ea typeface="Calibri"/>
                        <a:cs typeface="Times New Roman"/>
                      </a:endParaRPr>
                    </a:p>
                  </a:txBody>
                  <a:tcPr marL="51749" marR="51749" marT="0" marB="0">
                    <a:solidFill>
                      <a:srgbClr val="FFC000"/>
                    </a:solidFill>
                  </a:tcPr>
                </a:tc>
              </a:tr>
              <a:tr h="546017">
                <a:tc vMerge="1">
                  <a:txBody>
                    <a:bodyPr/>
                    <a:lstStyle/>
                    <a:p>
                      <a:endParaRPr lang="fr-FR"/>
                    </a:p>
                  </a:txBody>
                  <a:tcPr/>
                </a:tc>
                <a:tc>
                  <a:txBody>
                    <a:bodyPr/>
                    <a:lstStyle/>
                    <a:p>
                      <a:pPr algn="l">
                        <a:lnSpc>
                          <a:spcPct val="115000"/>
                        </a:lnSpc>
                        <a:spcAft>
                          <a:spcPts val="0"/>
                        </a:spcAft>
                      </a:pPr>
                      <a:r>
                        <a:rPr lang="fr-FR" sz="1200" dirty="0">
                          <a:solidFill>
                            <a:schemeClr val="bg1"/>
                          </a:solidFill>
                          <a:effectLst/>
                        </a:rPr>
                        <a:t>Temps de travail consacré entre le 1</a:t>
                      </a:r>
                      <a:r>
                        <a:rPr lang="fr-FR" sz="1200" baseline="30000" dirty="0">
                          <a:solidFill>
                            <a:schemeClr val="bg1"/>
                          </a:solidFill>
                          <a:effectLst/>
                        </a:rPr>
                        <a:t>er</a:t>
                      </a:r>
                      <a:r>
                        <a:rPr lang="fr-FR" sz="1200" dirty="0">
                          <a:solidFill>
                            <a:schemeClr val="bg1"/>
                          </a:solidFill>
                          <a:effectLst/>
                        </a:rPr>
                        <a:t> et le 2</a:t>
                      </a:r>
                      <a:r>
                        <a:rPr lang="fr-FR" sz="1200" baseline="30000" dirty="0">
                          <a:solidFill>
                            <a:schemeClr val="bg1"/>
                          </a:solidFill>
                          <a:effectLst/>
                        </a:rPr>
                        <a:t>nd</a:t>
                      </a:r>
                      <a:r>
                        <a:rPr lang="fr-FR" sz="1200" dirty="0">
                          <a:solidFill>
                            <a:schemeClr val="bg1"/>
                          </a:solidFill>
                          <a:effectLst/>
                        </a:rPr>
                        <a:t> degré pour une meilleure continuité pédagogique et un meilleur suivi des élèves</a:t>
                      </a:r>
                      <a:endParaRPr lang="fr-FR" sz="1200" dirty="0">
                        <a:solidFill>
                          <a:schemeClr val="bg1"/>
                        </a:solidFill>
                        <a:effectLst/>
                        <a:latin typeface="Calibri"/>
                        <a:ea typeface="Calibri"/>
                        <a:cs typeface="Times New Roman"/>
                      </a:endParaRPr>
                    </a:p>
                  </a:txBody>
                  <a:tcPr marL="51749" marR="51749" marT="0" marB="0">
                    <a:solidFill>
                      <a:srgbClr val="FFC000"/>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14201811"/>
              </p:ext>
            </p:extLst>
          </p:nvPr>
        </p:nvGraphicFramePr>
        <p:xfrm>
          <a:off x="107504" y="3645024"/>
          <a:ext cx="8928992" cy="1550633"/>
        </p:xfrm>
        <a:graphic>
          <a:graphicData uri="http://schemas.openxmlformats.org/drawingml/2006/table">
            <a:tbl>
              <a:tblPr>
                <a:tableStyleId>{5C22544A-7EE6-4342-B048-85BDC9FD1C3A}</a:tableStyleId>
              </a:tblPr>
              <a:tblGrid>
                <a:gridCol w="2569220"/>
                <a:gridCol w="6359772"/>
              </a:tblGrid>
              <a:tr h="357852">
                <a:tc gridSpan="2">
                  <a:txBody>
                    <a:bodyPr/>
                    <a:lstStyle/>
                    <a:p>
                      <a:pPr algn="ctr">
                        <a:lnSpc>
                          <a:spcPct val="115000"/>
                        </a:lnSpc>
                        <a:spcAft>
                          <a:spcPts val="0"/>
                        </a:spcAft>
                      </a:pPr>
                      <a:r>
                        <a:rPr lang="fr-FR" sz="1200" b="1" kern="50" dirty="0">
                          <a:effectLst/>
                        </a:rPr>
                        <a:t>AXE </a:t>
                      </a:r>
                      <a:r>
                        <a:rPr lang="fr-FR" sz="1200" b="1" kern="50" dirty="0" smtClean="0">
                          <a:effectLst/>
                        </a:rPr>
                        <a:t>5</a:t>
                      </a:r>
                      <a:r>
                        <a:rPr lang="fr-FR" sz="1200" b="1" kern="50" dirty="0">
                          <a:effectLst/>
                        </a:rPr>
                        <a:t> :</a:t>
                      </a:r>
                    </a:p>
                    <a:p>
                      <a:pPr algn="ctr">
                        <a:lnSpc>
                          <a:spcPct val="115000"/>
                        </a:lnSpc>
                        <a:spcAft>
                          <a:spcPts val="0"/>
                        </a:spcAft>
                      </a:pPr>
                      <a:r>
                        <a:rPr lang="fr-FR" sz="1200" b="1" kern="50" dirty="0">
                          <a:effectLst/>
                        </a:rPr>
                        <a:t>Accueillir, accompagner, soutenir et former les personnels</a:t>
                      </a:r>
                      <a:endParaRPr lang="fr-FR" sz="1200" b="1" kern="50" dirty="0">
                        <a:effectLst/>
                        <a:latin typeface="Calibri"/>
                        <a:ea typeface="Calibri"/>
                      </a:endParaRPr>
                    </a:p>
                  </a:txBody>
                  <a:tcPr marL="42494" marR="42494" marT="0" marB="0">
                    <a:solidFill>
                      <a:schemeClr val="tx1">
                        <a:lumMod val="75000"/>
                      </a:schemeClr>
                    </a:solidFill>
                  </a:tcPr>
                </a:tc>
                <a:tc hMerge="1">
                  <a:txBody>
                    <a:bodyPr/>
                    <a:lstStyle/>
                    <a:p>
                      <a:endParaRPr lang="fr-FR"/>
                    </a:p>
                  </a:txBody>
                  <a:tcPr/>
                </a:tc>
              </a:tr>
              <a:tr h="288761">
                <a:tc rowSpan="3">
                  <a:txBody>
                    <a:bodyPr/>
                    <a:lstStyle/>
                    <a:p>
                      <a:pPr algn="ctr">
                        <a:lnSpc>
                          <a:spcPct val="115000"/>
                        </a:lnSpc>
                        <a:spcAft>
                          <a:spcPts val="0"/>
                        </a:spcAft>
                      </a:pPr>
                      <a:r>
                        <a:rPr lang="fr-FR" sz="1200" b="1" kern="50" dirty="0">
                          <a:effectLst/>
                        </a:rPr>
                        <a:t>Formation continue</a:t>
                      </a:r>
                      <a:endParaRPr lang="fr-FR" sz="1200" b="1" kern="50" dirty="0">
                        <a:effectLst/>
                        <a:latin typeface="Calibri"/>
                        <a:ea typeface="Calibri"/>
                      </a:endParaRPr>
                    </a:p>
                  </a:txBody>
                  <a:tcPr marL="42494" marR="42494" marT="0" marB="0" anchor="ctr">
                    <a:solidFill>
                      <a:schemeClr val="tx1">
                        <a:lumMod val="75000"/>
                      </a:schemeClr>
                    </a:solidFill>
                  </a:tcPr>
                </a:tc>
                <a:tc>
                  <a:txBody>
                    <a:bodyPr/>
                    <a:lstStyle/>
                    <a:p>
                      <a:pPr>
                        <a:lnSpc>
                          <a:spcPct val="115000"/>
                        </a:lnSpc>
                        <a:spcAft>
                          <a:spcPts val="0"/>
                        </a:spcAft>
                      </a:pPr>
                      <a:r>
                        <a:rPr lang="fr-FR" sz="1200" kern="50" dirty="0">
                          <a:effectLst/>
                        </a:rPr>
                        <a:t>Utilisation des ressources nationales et contribution à leur enrichissement par le partage</a:t>
                      </a:r>
                      <a:endParaRPr lang="fr-FR" sz="1200" kern="50" dirty="0">
                        <a:effectLst/>
                        <a:latin typeface="Calibri"/>
                        <a:ea typeface="Calibri"/>
                      </a:endParaRPr>
                    </a:p>
                  </a:txBody>
                  <a:tcPr marL="42494" marR="42494" marT="0" marB="0">
                    <a:solidFill>
                      <a:srgbClr val="FFC000"/>
                    </a:solidFill>
                  </a:tcPr>
                </a:tc>
              </a:tr>
              <a:tr h="288761">
                <a:tc vMerge="1">
                  <a:txBody>
                    <a:bodyPr/>
                    <a:lstStyle/>
                    <a:p>
                      <a:endParaRPr lang="fr-FR"/>
                    </a:p>
                  </a:txBody>
                  <a:tcPr/>
                </a:tc>
                <a:tc>
                  <a:txBody>
                    <a:bodyPr/>
                    <a:lstStyle/>
                    <a:p>
                      <a:pPr>
                        <a:lnSpc>
                          <a:spcPct val="115000"/>
                        </a:lnSpc>
                        <a:spcAft>
                          <a:spcPts val="0"/>
                        </a:spcAft>
                      </a:pPr>
                      <a:r>
                        <a:rPr lang="fr-FR" sz="1200" kern="50" dirty="0">
                          <a:effectLst/>
                        </a:rPr>
                        <a:t>Formation aux usages pédagogiques pertinents du numérique et utilisation des outils de formation à disposition sur internet</a:t>
                      </a:r>
                      <a:endParaRPr lang="fr-FR" sz="1200" kern="50" dirty="0">
                        <a:effectLst/>
                        <a:latin typeface="Calibri"/>
                        <a:ea typeface="Calibri"/>
                      </a:endParaRPr>
                    </a:p>
                  </a:txBody>
                  <a:tcPr marL="42494" marR="42494" marT="0" marB="0">
                    <a:solidFill>
                      <a:srgbClr val="FFC000"/>
                    </a:solidFill>
                  </a:tcPr>
                </a:tc>
              </a:tr>
              <a:tr h="288761">
                <a:tc vMerge="1">
                  <a:txBody>
                    <a:bodyPr/>
                    <a:lstStyle/>
                    <a:p>
                      <a:endParaRPr lang="fr-FR"/>
                    </a:p>
                  </a:txBody>
                  <a:tcPr/>
                </a:tc>
                <a:tc>
                  <a:txBody>
                    <a:bodyPr/>
                    <a:lstStyle/>
                    <a:p>
                      <a:pPr>
                        <a:lnSpc>
                          <a:spcPct val="115000"/>
                        </a:lnSpc>
                        <a:spcAft>
                          <a:spcPts val="0"/>
                        </a:spcAft>
                      </a:pPr>
                      <a:r>
                        <a:rPr lang="fr-FR" sz="1200" kern="50" dirty="0">
                          <a:effectLst/>
                        </a:rPr>
                        <a:t>Mise en œuvre d’une action de formation commune  pour le réseau chaque année</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42494" marR="42494" marT="0" marB="0">
                    <a:solidFill>
                      <a:srgbClr val="FFC000"/>
                    </a:solidFill>
                  </a:tcPr>
                </a:tc>
              </a:tr>
            </a:tbl>
          </a:graphicData>
        </a:graphic>
      </p:graphicFrame>
    </p:spTree>
    <p:extLst>
      <p:ext uri="{BB962C8B-B14F-4D97-AF65-F5344CB8AC3E}">
        <p14:creationId xmlns:p14="http://schemas.microsoft.com/office/powerpoint/2010/main" val="1354197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136904" cy="6555641"/>
          </a:xfrm>
          <a:prstGeom prst="rect">
            <a:avLst/>
          </a:prstGeom>
        </p:spPr>
        <p:txBody>
          <a:bodyPr wrap="square">
            <a:spAutoFit/>
          </a:bodyPr>
          <a:lstStyle/>
          <a:p>
            <a:pPr algn="just"/>
            <a:r>
              <a:rPr lang="fr-FR" sz="2000" b="1" dirty="0" smtClean="0">
                <a:solidFill>
                  <a:schemeClr val="bg2">
                    <a:lumMod val="20000"/>
                    <a:lumOff val="80000"/>
                  </a:schemeClr>
                </a:solidFill>
                <a:latin typeface="Comic Sans MS" panose="030F0702030302020204" pitchFamily="66" charset="0"/>
              </a:rPr>
              <a:t>	« Chaque réseau sera invité à établir un projet de réseau qui précise l’analyse de la situation sur la base des données disponibles et des autoévaluations  conduites, les principaux objectifs visés relativement aux apprentissages attendus des élèves … Il est adopté par les conseils d’école et le conseil d’administration du collège. Le référentiel pour l’éducation prioritaire constitue un repère essentiel pour aider à la construction du projet. Le projet précisera notamment comment se met en place l’accueil des moins de 3 ans, comment est mis en œuvre « Plus de maîtres que de classes » et l’accompagnement continu des élèves de 6</a:t>
            </a:r>
            <a:r>
              <a:rPr lang="fr-FR" sz="2000" b="1" baseline="30000" dirty="0" smtClean="0">
                <a:solidFill>
                  <a:schemeClr val="bg2">
                    <a:lumMod val="20000"/>
                    <a:lumOff val="80000"/>
                  </a:schemeClr>
                </a:solidFill>
                <a:latin typeface="Comic Sans MS" panose="030F0702030302020204" pitchFamily="66" charset="0"/>
              </a:rPr>
              <a:t>ème</a:t>
            </a:r>
            <a:r>
              <a:rPr lang="fr-FR" sz="2000" b="1" dirty="0" smtClean="0">
                <a:solidFill>
                  <a:schemeClr val="bg2">
                    <a:lumMod val="20000"/>
                    <a:lumOff val="80000"/>
                  </a:schemeClr>
                </a:solidFill>
                <a:latin typeface="Comic Sans MS" panose="030F0702030302020204" pitchFamily="66" charset="0"/>
              </a:rPr>
              <a:t>. Il précisera les modalités de pilotage et de fonctionnement du réseau ainsi que les besoins de formation mis en évidence. Il explicitera enfin la manière dont l’action conduite sera régulièrement évaluée et valorisée.  Il est attendu de tous les REP+ préfigurateurs un projet pour fin juin 2015. Pour tous les autres réseaux établis ou confirmés en 2015, </a:t>
            </a:r>
            <a:r>
              <a:rPr lang="fr-FR" sz="2000" b="1" u="sng" dirty="0" smtClean="0">
                <a:solidFill>
                  <a:schemeClr val="bg2">
                    <a:lumMod val="20000"/>
                    <a:lumOff val="80000"/>
                  </a:schemeClr>
                </a:solidFill>
                <a:latin typeface="Comic Sans MS" panose="030F0702030302020204" pitchFamily="66" charset="0"/>
              </a:rPr>
              <a:t>ce projet est attendu pour décembre 2015</a:t>
            </a:r>
            <a:r>
              <a:rPr lang="fr-FR" sz="2000" b="1" dirty="0" smtClean="0">
                <a:solidFill>
                  <a:schemeClr val="bg2">
                    <a:lumMod val="20000"/>
                    <a:lumOff val="80000"/>
                  </a:schemeClr>
                </a:solidFill>
                <a:latin typeface="Comic Sans MS" panose="030F0702030302020204" pitchFamily="66" charset="0"/>
              </a:rPr>
              <a:t>. Dans tous les cas, le projet sera valable 4 ans. Il sera régulièrement actualisé et revu intégralement pour la rentrée 2019. »</a:t>
            </a:r>
          </a:p>
          <a:p>
            <a:pPr algn="r"/>
            <a:r>
              <a:rPr lang="fr-FR" b="1" i="1" u="sng" dirty="0" smtClean="0">
                <a:solidFill>
                  <a:schemeClr val="bg2">
                    <a:lumMod val="20000"/>
                    <a:lumOff val="80000"/>
                  </a:schemeClr>
                </a:solidFill>
                <a:latin typeface="Comic Sans MS" panose="030F0702030302020204" pitchFamily="66" charset="0"/>
              </a:rPr>
              <a:t>Extrait du BO n°23 du 5 juin 2014</a:t>
            </a:r>
            <a:r>
              <a:rPr lang="fr-FR" sz="2000" b="1" dirty="0" smtClean="0">
                <a:solidFill>
                  <a:schemeClr val="bg2">
                    <a:lumMod val="20000"/>
                    <a:lumOff val="80000"/>
                  </a:schemeClr>
                </a:solidFill>
                <a:latin typeface="Comic Sans MS" panose="030F0702030302020204" pitchFamily="66" charset="0"/>
              </a:rPr>
              <a:t>.</a:t>
            </a:r>
            <a:endParaRPr lang="fr-FR" sz="2000" b="1" dirty="0">
              <a:solidFill>
                <a:schemeClr val="bg2">
                  <a:lumMod val="20000"/>
                  <a:lumOff val="80000"/>
                </a:schemeClr>
              </a:solidFill>
              <a:latin typeface="Comic Sans MS" panose="030F0702030302020204" pitchFamily="66" charset="0"/>
            </a:endParaRPr>
          </a:p>
        </p:txBody>
      </p:sp>
    </p:spTree>
    <p:extLst>
      <p:ext uri="{BB962C8B-B14F-4D97-AF65-F5344CB8AC3E}">
        <p14:creationId xmlns:p14="http://schemas.microsoft.com/office/powerpoint/2010/main" val="567638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389705735"/>
              </p:ext>
            </p:extLst>
          </p:nvPr>
        </p:nvGraphicFramePr>
        <p:xfrm>
          <a:off x="251520" y="188640"/>
          <a:ext cx="8568952" cy="5257800"/>
        </p:xfrm>
        <a:graphic>
          <a:graphicData uri="http://schemas.openxmlformats.org/drawingml/2006/table">
            <a:tbl>
              <a:tblPr>
                <a:tableStyleId>{5C22544A-7EE6-4342-B048-85BDC9FD1C3A}</a:tableStyleId>
              </a:tblPr>
              <a:tblGrid>
                <a:gridCol w="2465622"/>
                <a:gridCol w="6103330"/>
              </a:tblGrid>
              <a:tr h="304071">
                <a:tc gridSpan="2">
                  <a:txBody>
                    <a:bodyPr/>
                    <a:lstStyle/>
                    <a:p>
                      <a:pPr algn="ctr">
                        <a:lnSpc>
                          <a:spcPct val="115000"/>
                        </a:lnSpc>
                        <a:spcAft>
                          <a:spcPts val="0"/>
                        </a:spcAft>
                      </a:pPr>
                      <a:r>
                        <a:rPr lang="fr-FR" sz="1200" b="1" kern="50" dirty="0" smtClean="0">
                          <a:effectLst/>
                        </a:rPr>
                        <a:t>AXE 6 </a:t>
                      </a:r>
                      <a:r>
                        <a:rPr lang="fr-FR" sz="1200" b="1" kern="50" dirty="0">
                          <a:effectLst/>
                        </a:rPr>
                        <a:t> :</a:t>
                      </a:r>
                    </a:p>
                    <a:p>
                      <a:pPr algn="ctr">
                        <a:lnSpc>
                          <a:spcPct val="115000"/>
                        </a:lnSpc>
                        <a:spcAft>
                          <a:spcPts val="0"/>
                        </a:spcAft>
                      </a:pPr>
                      <a:r>
                        <a:rPr lang="fr-FR" sz="1200" b="1" kern="50" dirty="0">
                          <a:effectLst/>
                        </a:rPr>
                        <a:t>Renforcer le pilotage et l’animation des réseaux</a:t>
                      </a:r>
                      <a:endParaRPr lang="fr-FR" sz="1200" b="1" kern="50" dirty="0">
                        <a:effectLst/>
                        <a:latin typeface="Calibri"/>
                        <a:ea typeface="Calibri"/>
                      </a:endParaRPr>
                    </a:p>
                  </a:txBody>
                  <a:tcPr marL="42494" marR="42494" marT="0" marB="0">
                    <a:solidFill>
                      <a:schemeClr val="tx1">
                        <a:lumMod val="75000"/>
                      </a:schemeClr>
                    </a:solidFill>
                  </a:tcPr>
                </a:tc>
                <a:tc hMerge="1">
                  <a:txBody>
                    <a:bodyPr/>
                    <a:lstStyle/>
                    <a:p>
                      <a:endParaRPr lang="fr-FR"/>
                    </a:p>
                  </a:txBody>
                  <a:tcPr/>
                </a:tc>
              </a:tr>
              <a:tr h="140074">
                <a:tc rowSpan="4">
                  <a:txBody>
                    <a:bodyPr/>
                    <a:lstStyle/>
                    <a:p>
                      <a:pPr algn="ctr">
                        <a:lnSpc>
                          <a:spcPct val="115000"/>
                        </a:lnSpc>
                        <a:spcAft>
                          <a:spcPts val="0"/>
                        </a:spcAft>
                      </a:pPr>
                      <a:r>
                        <a:rPr lang="fr-FR" sz="1200" b="1" kern="50" dirty="0">
                          <a:effectLst/>
                        </a:rPr>
                        <a:t>Pilotage et fonctionnement du réseau</a:t>
                      </a:r>
                      <a:endParaRPr lang="fr-FR" sz="1200" b="1" kern="50" dirty="0">
                        <a:effectLst/>
                        <a:latin typeface="Calibri"/>
                        <a:ea typeface="Calibri"/>
                      </a:endParaRPr>
                    </a:p>
                  </a:txBody>
                  <a:tcPr marL="42494" marR="42494" marT="0" marB="0" anchor="ctr">
                    <a:solidFill>
                      <a:schemeClr val="tx1">
                        <a:lumMod val="75000"/>
                      </a:schemeClr>
                    </a:solidFill>
                  </a:tcPr>
                </a:tc>
                <a:tc>
                  <a:txBody>
                    <a:bodyPr/>
                    <a:lstStyle/>
                    <a:p>
                      <a:pPr>
                        <a:lnSpc>
                          <a:spcPct val="115000"/>
                        </a:lnSpc>
                        <a:spcAft>
                          <a:spcPts val="0"/>
                        </a:spcAft>
                      </a:pPr>
                      <a:r>
                        <a:rPr lang="fr-FR" sz="1200" kern="50" dirty="0">
                          <a:effectLst/>
                        </a:rPr>
                        <a:t>Comité de pilotage 2 fois dans l’année</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42494" marR="42494" marT="0" marB="0">
                    <a:solidFill>
                      <a:srgbClr val="FFC000"/>
                    </a:solidFill>
                  </a:tcPr>
                </a:tc>
              </a:tr>
              <a:tr h="140074">
                <a:tc vMerge="1">
                  <a:txBody>
                    <a:bodyPr/>
                    <a:lstStyle/>
                    <a:p>
                      <a:endParaRPr lang="fr-FR"/>
                    </a:p>
                  </a:txBody>
                  <a:tcPr/>
                </a:tc>
                <a:tc>
                  <a:txBody>
                    <a:bodyPr/>
                    <a:lstStyle/>
                    <a:p>
                      <a:pPr>
                        <a:lnSpc>
                          <a:spcPct val="115000"/>
                        </a:lnSpc>
                        <a:spcAft>
                          <a:spcPts val="0"/>
                        </a:spcAft>
                      </a:pPr>
                      <a:r>
                        <a:rPr lang="fr-FR" sz="1200" kern="50" dirty="0">
                          <a:effectLst/>
                        </a:rPr>
                        <a:t>Un coordonnateur avec une lettre de mission</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42494" marR="42494" marT="0" marB="0">
                    <a:solidFill>
                      <a:srgbClr val="FFC000"/>
                    </a:solidFill>
                  </a:tcPr>
                </a:tc>
              </a:tr>
              <a:tr h="140074">
                <a:tc vMerge="1">
                  <a:txBody>
                    <a:bodyPr/>
                    <a:lstStyle/>
                    <a:p>
                      <a:endParaRPr lang="fr-FR"/>
                    </a:p>
                  </a:txBody>
                  <a:tcPr/>
                </a:tc>
                <a:tc>
                  <a:txBody>
                    <a:bodyPr/>
                    <a:lstStyle/>
                    <a:p>
                      <a:pPr>
                        <a:lnSpc>
                          <a:spcPct val="115000"/>
                        </a:lnSpc>
                        <a:spcAft>
                          <a:spcPts val="0"/>
                        </a:spcAft>
                      </a:pPr>
                      <a:r>
                        <a:rPr lang="fr-FR" sz="1200" kern="50" dirty="0">
                          <a:effectLst/>
                        </a:rPr>
                        <a:t>Elaboration d’un projet de réseau pour 4 ans</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42494" marR="42494" marT="0" marB="0">
                    <a:solidFill>
                      <a:srgbClr val="FFC000"/>
                    </a:solidFill>
                  </a:tcPr>
                </a:tc>
              </a:tr>
              <a:tr h="140074">
                <a:tc vMerge="1">
                  <a:txBody>
                    <a:bodyPr/>
                    <a:lstStyle/>
                    <a:p>
                      <a:endParaRPr lang="fr-FR"/>
                    </a:p>
                  </a:txBody>
                  <a:tcPr/>
                </a:tc>
                <a:tc>
                  <a:txBody>
                    <a:bodyPr/>
                    <a:lstStyle/>
                    <a:p>
                      <a:pPr>
                        <a:lnSpc>
                          <a:spcPct val="115000"/>
                        </a:lnSpc>
                        <a:spcAft>
                          <a:spcPts val="0"/>
                        </a:spcAft>
                      </a:pPr>
                      <a:r>
                        <a:rPr lang="fr-FR" sz="1200" kern="50" dirty="0">
                          <a:effectLst/>
                        </a:rPr>
                        <a:t>Remplacement dans des délais brefs des enseignants absents</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42494" marR="42494" marT="0" marB="0">
                    <a:solidFill>
                      <a:srgbClr val="FFC000"/>
                    </a:solidFill>
                  </a:tcPr>
                </a:tc>
              </a:tr>
              <a:tr h="238913">
                <a:tc rowSpan="4">
                  <a:txBody>
                    <a:bodyPr/>
                    <a:lstStyle/>
                    <a:p>
                      <a:pPr algn="ctr">
                        <a:lnSpc>
                          <a:spcPct val="115000"/>
                        </a:lnSpc>
                        <a:spcAft>
                          <a:spcPts val="0"/>
                        </a:spcAft>
                      </a:pPr>
                      <a:r>
                        <a:rPr lang="fr-FR" sz="1200" b="1" kern="50" dirty="0">
                          <a:effectLst/>
                        </a:rPr>
                        <a:t>Evaluation</a:t>
                      </a:r>
                      <a:endParaRPr lang="fr-FR" sz="1200" b="1" kern="50" dirty="0">
                        <a:effectLst/>
                        <a:latin typeface="Calibri"/>
                        <a:ea typeface="Calibri"/>
                      </a:endParaRPr>
                    </a:p>
                  </a:txBody>
                  <a:tcPr marL="42494" marR="42494" marT="0" marB="0" anchor="ctr">
                    <a:solidFill>
                      <a:schemeClr val="tx1">
                        <a:lumMod val="75000"/>
                      </a:schemeClr>
                    </a:solidFill>
                  </a:tcPr>
                </a:tc>
                <a:tc>
                  <a:txBody>
                    <a:bodyPr/>
                    <a:lstStyle/>
                    <a:p>
                      <a:pPr>
                        <a:lnSpc>
                          <a:spcPct val="115000"/>
                        </a:lnSpc>
                        <a:spcAft>
                          <a:spcPts val="0"/>
                        </a:spcAft>
                      </a:pPr>
                      <a:r>
                        <a:rPr lang="fr-FR" sz="1200" kern="50" dirty="0">
                          <a:effectLst/>
                        </a:rPr>
                        <a:t>Démarche d’auto-évaluation (le référentiel sert de base à sa mise en œuvre)</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42494" marR="42494" marT="0" marB="0">
                    <a:solidFill>
                      <a:srgbClr val="FFC000"/>
                    </a:solidFill>
                  </a:tcPr>
                </a:tc>
              </a:tr>
              <a:tr h="140074">
                <a:tc vMerge="1">
                  <a:txBody>
                    <a:bodyPr/>
                    <a:lstStyle/>
                    <a:p>
                      <a:endParaRPr lang="fr-FR"/>
                    </a:p>
                  </a:txBody>
                  <a:tcPr/>
                </a:tc>
                <a:tc>
                  <a:txBody>
                    <a:bodyPr/>
                    <a:lstStyle/>
                    <a:p>
                      <a:pPr>
                        <a:lnSpc>
                          <a:spcPct val="115000"/>
                        </a:lnSpc>
                        <a:spcAft>
                          <a:spcPts val="0"/>
                        </a:spcAft>
                      </a:pPr>
                      <a:r>
                        <a:rPr lang="fr-FR" sz="1200" kern="50" dirty="0">
                          <a:effectLst/>
                        </a:rPr>
                        <a:t>Références et tableaux de bord </a:t>
                      </a:r>
                      <a:endParaRPr lang="fr-FR" sz="1200" kern="50" dirty="0">
                        <a:effectLst/>
                        <a:latin typeface="Calibri"/>
                        <a:ea typeface="Calibri"/>
                      </a:endParaRPr>
                    </a:p>
                  </a:txBody>
                  <a:tcPr marL="42494" marR="42494" marT="0" marB="0">
                    <a:solidFill>
                      <a:srgbClr val="FFC000"/>
                    </a:solidFill>
                  </a:tcPr>
                </a:tc>
              </a:tr>
              <a:tr h="140074">
                <a:tc vMerge="1">
                  <a:txBody>
                    <a:bodyPr/>
                    <a:lstStyle/>
                    <a:p>
                      <a:endParaRPr lang="fr-FR"/>
                    </a:p>
                  </a:txBody>
                  <a:tcPr/>
                </a:tc>
                <a:tc>
                  <a:txBody>
                    <a:bodyPr/>
                    <a:lstStyle/>
                    <a:p>
                      <a:pPr>
                        <a:lnSpc>
                          <a:spcPct val="115000"/>
                        </a:lnSpc>
                        <a:spcAft>
                          <a:spcPts val="0"/>
                        </a:spcAft>
                      </a:pPr>
                      <a:r>
                        <a:rPr lang="fr-FR" sz="1200" kern="50" dirty="0">
                          <a:effectLst/>
                        </a:rPr>
                        <a:t>Suivis de cohortes établis avec le CIO</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42494" marR="42494" marT="0" marB="0">
                    <a:solidFill>
                      <a:srgbClr val="FFC000"/>
                    </a:solidFill>
                  </a:tcPr>
                </a:tc>
              </a:tr>
              <a:tr h="358369">
                <a:tc vMerge="1">
                  <a:txBody>
                    <a:bodyPr/>
                    <a:lstStyle/>
                    <a:p>
                      <a:endParaRPr lang="fr-FR"/>
                    </a:p>
                  </a:txBody>
                  <a:tcPr/>
                </a:tc>
                <a:tc>
                  <a:txBody>
                    <a:bodyPr/>
                    <a:lstStyle/>
                    <a:p>
                      <a:pPr>
                        <a:lnSpc>
                          <a:spcPct val="115000"/>
                        </a:lnSpc>
                        <a:spcAft>
                          <a:spcPts val="0"/>
                        </a:spcAft>
                      </a:pPr>
                      <a:r>
                        <a:rPr lang="fr-FR" sz="1200" kern="50" dirty="0">
                          <a:effectLst/>
                        </a:rPr>
                        <a:t>Suivi précis et attentif des résultats du réseau par les enseignants, les pilotes du réseau et de l’académie pour faciliter la réorientation de l’action pédagogique si nécessaire</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42494" marR="42494" marT="0" marB="0">
                    <a:solidFill>
                      <a:srgbClr val="FFC000"/>
                    </a:solidFill>
                  </a:tcPr>
                </a:tc>
              </a:tr>
              <a:tr h="140074">
                <a:tc rowSpan="3">
                  <a:txBody>
                    <a:bodyPr/>
                    <a:lstStyle/>
                    <a:p>
                      <a:pPr algn="ctr">
                        <a:lnSpc>
                          <a:spcPct val="115000"/>
                        </a:lnSpc>
                        <a:spcAft>
                          <a:spcPts val="0"/>
                        </a:spcAft>
                      </a:pPr>
                      <a:r>
                        <a:rPr lang="fr-FR" sz="1200" b="1" kern="50" dirty="0">
                          <a:effectLst/>
                        </a:rPr>
                        <a:t>Valorisation du travail et communication</a:t>
                      </a:r>
                      <a:endParaRPr lang="fr-FR" sz="1200" b="1" kern="50" dirty="0">
                        <a:effectLst/>
                        <a:latin typeface="Calibri"/>
                        <a:ea typeface="Calibri"/>
                      </a:endParaRPr>
                    </a:p>
                  </a:txBody>
                  <a:tcPr marL="42494" marR="42494" marT="0" marB="0" anchor="ctr">
                    <a:solidFill>
                      <a:schemeClr val="tx1">
                        <a:lumMod val="75000"/>
                      </a:schemeClr>
                    </a:solidFill>
                  </a:tcPr>
                </a:tc>
                <a:tc>
                  <a:txBody>
                    <a:bodyPr/>
                    <a:lstStyle/>
                    <a:p>
                      <a:pPr>
                        <a:lnSpc>
                          <a:spcPct val="115000"/>
                        </a:lnSpc>
                        <a:spcAft>
                          <a:spcPts val="0"/>
                        </a:spcAft>
                      </a:pPr>
                      <a:r>
                        <a:rPr lang="fr-FR" sz="1200" kern="50" dirty="0">
                          <a:effectLst/>
                        </a:rPr>
                        <a:t>Presse locale sollicitée</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42494" marR="42494" marT="0" marB="0">
                    <a:solidFill>
                      <a:srgbClr val="FFC000"/>
                    </a:solidFill>
                  </a:tcPr>
                </a:tc>
              </a:tr>
              <a:tr h="238913">
                <a:tc vMerge="1">
                  <a:txBody>
                    <a:bodyPr/>
                    <a:lstStyle/>
                    <a:p>
                      <a:endParaRPr lang="fr-FR"/>
                    </a:p>
                  </a:txBody>
                  <a:tcPr/>
                </a:tc>
                <a:tc>
                  <a:txBody>
                    <a:bodyPr/>
                    <a:lstStyle/>
                    <a:p>
                      <a:pPr>
                        <a:lnSpc>
                          <a:spcPct val="115000"/>
                        </a:lnSpc>
                        <a:spcAft>
                          <a:spcPts val="0"/>
                        </a:spcAft>
                      </a:pPr>
                      <a:r>
                        <a:rPr lang="fr-FR" sz="1200" kern="50" dirty="0">
                          <a:effectLst/>
                        </a:rPr>
                        <a:t>Cérémonies pour valoriser les progrès et réussites des élèves en associant les parents</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42494" marR="42494" marT="0" marB="0">
                    <a:solidFill>
                      <a:srgbClr val="FFC000"/>
                    </a:solidFill>
                  </a:tcPr>
                </a:tc>
              </a:tr>
              <a:tr h="238913">
                <a:tc vMerge="1">
                  <a:txBody>
                    <a:bodyPr/>
                    <a:lstStyle/>
                    <a:p>
                      <a:endParaRPr lang="fr-FR"/>
                    </a:p>
                  </a:txBody>
                  <a:tcPr/>
                </a:tc>
                <a:tc>
                  <a:txBody>
                    <a:bodyPr/>
                    <a:lstStyle/>
                    <a:p>
                      <a:pPr>
                        <a:lnSpc>
                          <a:spcPct val="115000"/>
                        </a:lnSpc>
                        <a:spcAft>
                          <a:spcPts val="0"/>
                        </a:spcAft>
                      </a:pPr>
                      <a:r>
                        <a:rPr lang="fr-FR" sz="1200" kern="50" dirty="0">
                          <a:effectLst/>
                        </a:rPr>
                        <a:t>Valorisation des projets réalisés et des résultats obtenus sur les sites internet de circonscription, du collège, du département et de l’académie</a:t>
                      </a:r>
                      <a:endParaRPr lang="fr-FR" sz="1200" kern="50" dirty="0">
                        <a:effectLst/>
                        <a:latin typeface="Calibri"/>
                        <a:ea typeface="Calibri"/>
                      </a:endParaRPr>
                    </a:p>
                    <a:p>
                      <a:pPr>
                        <a:lnSpc>
                          <a:spcPct val="115000"/>
                        </a:lnSpc>
                        <a:spcAft>
                          <a:spcPts val="0"/>
                        </a:spcAft>
                      </a:pPr>
                      <a:r>
                        <a:rPr lang="fr-FR" sz="1200" kern="50" dirty="0">
                          <a:effectLst/>
                        </a:rPr>
                        <a:t> </a:t>
                      </a:r>
                      <a:endParaRPr lang="fr-FR" sz="1200" kern="50" dirty="0">
                        <a:effectLst/>
                        <a:latin typeface="Calibri"/>
                        <a:ea typeface="Calibri"/>
                      </a:endParaRPr>
                    </a:p>
                  </a:txBody>
                  <a:tcPr marL="42494" marR="42494" marT="0" marB="0">
                    <a:solidFill>
                      <a:srgbClr val="FFC000"/>
                    </a:solidFill>
                  </a:tcPr>
                </a:tc>
              </a:tr>
            </a:tbl>
          </a:graphicData>
        </a:graphic>
      </p:graphicFrame>
    </p:spTree>
    <p:extLst>
      <p:ext uri="{BB962C8B-B14F-4D97-AF65-F5344CB8AC3E}">
        <p14:creationId xmlns:p14="http://schemas.microsoft.com/office/powerpoint/2010/main" val="83812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755576" y="980728"/>
            <a:ext cx="7467600" cy="3312368"/>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fr-FR" sz="2800" b="1" dirty="0" smtClean="0">
                <a:solidFill>
                  <a:srgbClr val="FF0066"/>
                </a:solidFill>
                <a:latin typeface="Comic Sans MS" panose="030F0702030302020204" pitchFamily="66" charset="0"/>
              </a:rPr>
              <a:t>AXES PRIORITAIRES RETENUS</a:t>
            </a:r>
          </a:p>
          <a:p>
            <a:pPr algn="ctr"/>
            <a:endParaRPr lang="fr-FR" sz="2800" b="1" dirty="0">
              <a:solidFill>
                <a:srgbClr val="FF0066"/>
              </a:solidFill>
              <a:latin typeface="Comic Sans MS" panose="030F0702030302020204" pitchFamily="66" charset="0"/>
            </a:endParaRPr>
          </a:p>
          <a:p>
            <a:pPr algn="ctr"/>
            <a:endParaRPr lang="fr-FR" sz="2800" b="1" dirty="0">
              <a:solidFill>
                <a:srgbClr val="FF0066"/>
              </a:solidFill>
              <a:latin typeface="Comic Sans MS" panose="030F0702030302020204" pitchFamily="66" charset="0"/>
            </a:endParaRPr>
          </a:p>
          <a:p>
            <a:pPr algn="ctr"/>
            <a:r>
              <a:rPr lang="fr-FR" sz="2800" b="1" smtClean="0">
                <a:solidFill>
                  <a:srgbClr val="FF0066"/>
                </a:solidFill>
                <a:latin typeface="Comic Sans MS" panose="030F0702030302020204" pitchFamily="66" charset="0"/>
              </a:rPr>
              <a:t>PLAN D’ACTIONS</a:t>
            </a:r>
            <a:endParaRPr lang="fr-FR" sz="2800" b="1" dirty="0" smtClean="0">
              <a:solidFill>
                <a:srgbClr val="FF0066"/>
              </a:solidFill>
              <a:latin typeface="Comic Sans MS" panose="030F0702030302020204" pitchFamily="66" charset="0"/>
            </a:endParaRPr>
          </a:p>
          <a:p>
            <a:pPr algn="ctr"/>
            <a:endParaRPr lang="fr-FR" sz="2800" b="1" dirty="0" smtClean="0">
              <a:solidFill>
                <a:srgbClr val="FF0066"/>
              </a:solidFill>
              <a:latin typeface="Comic Sans MS" panose="030F0702030302020204" pitchFamily="66" charset="0"/>
            </a:endParaRPr>
          </a:p>
          <a:p>
            <a:pPr algn="ctr"/>
            <a:endParaRPr lang="fr-FR" sz="2800" b="1" dirty="0">
              <a:solidFill>
                <a:srgbClr val="FF0066"/>
              </a:solidFill>
              <a:latin typeface="Comic Sans MS" panose="030F0702030302020204" pitchFamily="66" charset="0"/>
            </a:endParaRPr>
          </a:p>
          <a:p>
            <a:pPr algn="ctr"/>
            <a:r>
              <a:rPr lang="fr-FR" sz="2800" b="1" dirty="0" smtClean="0">
                <a:solidFill>
                  <a:srgbClr val="FF0066"/>
                </a:solidFill>
                <a:latin typeface="Comic Sans MS" panose="030F0702030302020204" pitchFamily="66" charset="0"/>
              </a:rPr>
              <a:t>PARTENAIRES ASSOCIES</a:t>
            </a:r>
          </a:p>
          <a:p>
            <a:pPr algn="ctr"/>
            <a:endParaRPr lang="fr-FR" sz="2800" b="1" dirty="0" smtClean="0">
              <a:solidFill>
                <a:srgbClr val="FF0066"/>
              </a:solidFill>
              <a:latin typeface="Comic Sans MS" panose="030F0702030302020204" pitchFamily="66" charset="0"/>
            </a:endParaRPr>
          </a:p>
          <a:p>
            <a:pPr algn="ctr"/>
            <a:endParaRPr lang="fr-FR" sz="2800" b="1" dirty="0">
              <a:solidFill>
                <a:srgbClr val="FF0066"/>
              </a:solidFill>
              <a:latin typeface="Comic Sans MS" panose="030F0702030302020204" pitchFamily="66" charset="0"/>
            </a:endParaRPr>
          </a:p>
          <a:p>
            <a:pPr algn="ctr"/>
            <a:r>
              <a:rPr lang="fr-FR" sz="2800" b="1" dirty="0" smtClean="0">
                <a:solidFill>
                  <a:srgbClr val="FF0066"/>
                </a:solidFill>
                <a:latin typeface="Comic Sans MS" panose="030F0702030302020204" pitchFamily="66" charset="0"/>
              </a:rPr>
              <a:t>FORMATION ET CALENDRIER</a:t>
            </a:r>
          </a:p>
          <a:p>
            <a:pPr algn="ctr"/>
            <a:endParaRPr lang="fr-FR" sz="2800" b="1" dirty="0">
              <a:solidFill>
                <a:srgbClr val="FF0066"/>
              </a:solidFill>
              <a:latin typeface="Comic Sans MS" panose="030F0702030302020204" pitchFamily="66" charset="0"/>
            </a:endParaRPr>
          </a:p>
          <a:p>
            <a:pPr algn="ctr"/>
            <a:endParaRPr lang="fr-FR" sz="2800" b="1"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2642233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1772816"/>
            <a:ext cx="7992888" cy="2800767"/>
          </a:xfrm>
          <a:prstGeom prst="rect">
            <a:avLst/>
          </a:prstGeom>
          <a:noFill/>
        </p:spPr>
        <p:txBody>
          <a:bodyPr wrap="square" rtlCol="0">
            <a:spAutoFit/>
          </a:bodyPr>
          <a:lstStyle/>
          <a:p>
            <a:pPr algn="ctr"/>
            <a:r>
              <a:rPr lang="fr-FR" sz="3600" b="1" dirty="0" smtClean="0">
                <a:latin typeface="Comic Sans MS" panose="030F0702030302020204" pitchFamily="66" charset="0"/>
              </a:rPr>
              <a:t>PRIORITE 1</a:t>
            </a:r>
          </a:p>
          <a:p>
            <a:pPr algn="ctr"/>
            <a:endParaRPr lang="fr-FR" sz="2000" b="1" dirty="0"/>
          </a:p>
          <a:p>
            <a:pPr algn="ctr"/>
            <a:endParaRPr lang="fr-FR" sz="2000" b="1" dirty="0" smtClean="0"/>
          </a:p>
          <a:p>
            <a:pPr algn="ctr"/>
            <a:r>
              <a:rPr lang="fr-FR" sz="2000" b="1" dirty="0" smtClean="0">
                <a:latin typeface="Comic Sans MS" panose="030F0702030302020204" pitchFamily="66" charset="0"/>
                <a:sym typeface="Wingdings"/>
              </a:rPr>
              <a:t>GARANTIR L’ACQUISITION DU « LIRE, ECRIRE, PARLER » ET ENSEIGNER PLUS  EXPLICITEMENT LES COMPÉTENCES QUE L’ÉCOLE REQUIERT POUR ASSURER LA  MAÎTRISE DU SOCLE COMMUN .</a:t>
            </a:r>
            <a:endParaRPr lang="fr-FR" sz="2000" b="1" dirty="0" smtClean="0">
              <a:latin typeface="Comic Sans MS" panose="030F0702030302020204" pitchFamily="66" charset="0"/>
            </a:endParaRPr>
          </a:p>
          <a:p>
            <a:pPr algn="ctr"/>
            <a:endParaRPr lang="fr-FR" sz="2000" b="1" dirty="0"/>
          </a:p>
        </p:txBody>
      </p:sp>
    </p:spTree>
    <p:extLst>
      <p:ext uri="{BB962C8B-B14F-4D97-AF65-F5344CB8AC3E}">
        <p14:creationId xmlns:p14="http://schemas.microsoft.com/office/powerpoint/2010/main" val="650084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7841" y="42450"/>
            <a:ext cx="8064896" cy="1323439"/>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AXE RETENU </a:t>
            </a:r>
            <a:r>
              <a:rPr lang="fr-FR" sz="1600" dirty="0" smtClean="0">
                <a:latin typeface="Comic Sans MS" panose="030F0702030302020204" pitchFamily="66" charset="0"/>
              </a:rPr>
              <a:t>:</a:t>
            </a:r>
          </a:p>
          <a:p>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 </a:t>
            </a:r>
            <a:r>
              <a:rPr lang="fr-FR" sz="1600" dirty="0" smtClean="0">
                <a:latin typeface="Comic Sans MS" panose="030F0702030302020204" pitchFamily="66" charset="0"/>
              </a:rPr>
              <a:t>Confrontation </a:t>
            </a:r>
            <a:r>
              <a:rPr lang="fr-FR" sz="1600" dirty="0">
                <a:latin typeface="Comic Sans MS" panose="030F0702030302020204" pitchFamily="66" charset="0"/>
              </a:rPr>
              <a:t>aux dimensions culturelles et historiques des savoirs pour une culture générale de référence.</a:t>
            </a:r>
          </a:p>
          <a:p>
            <a:endParaRPr lang="fr-FR" sz="1600" dirty="0">
              <a:latin typeface="Comic Sans MS" panose="030F0702030302020204" pitchFamily="66" charset="0"/>
            </a:endParaRPr>
          </a:p>
        </p:txBody>
      </p:sp>
      <p:sp>
        <p:nvSpPr>
          <p:cNvPr id="3" name="ZoneTexte 2"/>
          <p:cNvSpPr txBox="1"/>
          <p:nvPr/>
        </p:nvSpPr>
        <p:spPr>
          <a:xfrm>
            <a:off x="276315" y="1124744"/>
            <a:ext cx="8568952" cy="5755422"/>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PLAN D’ACTIONS :</a:t>
            </a:r>
          </a:p>
          <a:p>
            <a:pPr marL="285750" indent="-285750">
              <a:buFont typeface="Wingdings"/>
              <a:buChar char="r"/>
            </a:pPr>
            <a:endParaRPr lang="fr-FR" sz="1600" dirty="0" smtClean="0">
              <a:latin typeface="Comic Sans MS" panose="030F0702030302020204" pitchFamily="66" charset="0"/>
            </a:endParaRPr>
          </a:p>
          <a:p>
            <a:r>
              <a:rPr lang="fr-FR" sz="1600" b="1" u="sng" dirty="0" smtClean="0">
                <a:solidFill>
                  <a:schemeClr val="bg1"/>
                </a:solidFill>
                <a:latin typeface="Comic Sans MS" panose="030F0702030302020204" pitchFamily="66" charset="0"/>
                <a:sym typeface="Wingdings"/>
              </a:rPr>
              <a:t> </a:t>
            </a:r>
            <a:r>
              <a:rPr lang="fr-FR" sz="1600" b="1" u="sng" dirty="0" smtClean="0">
                <a:solidFill>
                  <a:schemeClr val="bg1"/>
                </a:solidFill>
                <a:latin typeface="Comic Sans MS" panose="030F0702030302020204" pitchFamily="66" charset="0"/>
              </a:rPr>
              <a:t>Action </a:t>
            </a:r>
            <a:r>
              <a:rPr lang="fr-FR" sz="1600" b="1" u="sng" dirty="0">
                <a:solidFill>
                  <a:schemeClr val="bg1"/>
                </a:solidFill>
                <a:latin typeface="Comic Sans MS" panose="030F0702030302020204" pitchFamily="66" charset="0"/>
              </a:rPr>
              <a:t>1</a:t>
            </a:r>
            <a:r>
              <a:rPr lang="fr-FR" sz="1600" dirty="0">
                <a:solidFill>
                  <a:schemeClr val="bg1"/>
                </a:solidFill>
                <a:latin typeface="Comic Sans MS" panose="030F0702030302020204" pitchFamily="66" charset="0"/>
              </a:rPr>
              <a:t> : </a:t>
            </a:r>
            <a:endParaRPr lang="fr-FR" sz="1600" dirty="0" smtClean="0">
              <a:solidFill>
                <a:schemeClr val="bg1"/>
              </a:solidFill>
              <a:latin typeface="Comic Sans MS" panose="030F0702030302020204" pitchFamily="66" charset="0"/>
            </a:endParaRPr>
          </a:p>
          <a:p>
            <a:pPr marL="285750" indent="-285750">
              <a:buFont typeface="Wingdings"/>
              <a:buChar char="Ü"/>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Rédaction </a:t>
            </a:r>
            <a:r>
              <a:rPr lang="fr-FR" sz="1600" dirty="0">
                <a:latin typeface="Comic Sans MS" panose="030F0702030302020204" pitchFamily="66" charset="0"/>
              </a:rPr>
              <a:t>d’un Projet d’Education Artistique et Culturelle (PEAC) par groupe scolaire </a:t>
            </a:r>
            <a:r>
              <a:rPr lang="fr-FR" sz="1600" dirty="0" smtClean="0">
                <a:latin typeface="Comic Sans MS" panose="030F0702030302020204" pitchFamily="66" charset="0"/>
              </a:rPr>
              <a:t>incluant progressivement </a:t>
            </a:r>
            <a:r>
              <a:rPr lang="fr-FR" sz="1600" dirty="0">
                <a:latin typeface="Comic Sans MS" panose="030F0702030302020204" pitchFamily="66" charset="0"/>
              </a:rPr>
              <a:t>la 6</a:t>
            </a:r>
            <a:r>
              <a:rPr lang="fr-FR" sz="1600" baseline="30000" dirty="0">
                <a:latin typeface="Comic Sans MS" panose="030F0702030302020204" pitchFamily="66" charset="0"/>
              </a:rPr>
              <a:t>ème</a:t>
            </a:r>
            <a:r>
              <a:rPr lang="fr-FR" sz="1600" dirty="0" smtClean="0">
                <a:latin typeface="Comic Sans MS" panose="030F0702030302020204" pitchFamily="66" charset="0"/>
              </a:rPr>
              <a:t>.</a:t>
            </a:r>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 Rédaction d’un  </a:t>
            </a:r>
            <a:r>
              <a:rPr lang="fr-FR" sz="1600" dirty="0" smtClean="0">
                <a:latin typeface="Comic Sans MS" panose="030F0702030302020204" pitchFamily="66" charset="0"/>
              </a:rPr>
              <a:t>Projet </a:t>
            </a:r>
            <a:r>
              <a:rPr lang="fr-FR" sz="1600" dirty="0">
                <a:latin typeface="Comic Sans MS" panose="030F0702030302020204" pitchFamily="66" charset="0"/>
              </a:rPr>
              <a:t>d’Education Artistique et Culturelle (PEAC) </a:t>
            </a:r>
            <a:r>
              <a:rPr lang="fr-FR" sz="1600" dirty="0" smtClean="0">
                <a:latin typeface="Comic Sans MS" panose="030F0702030302020204" pitchFamily="66" charset="0"/>
              </a:rPr>
              <a:t> au collège.</a:t>
            </a:r>
            <a:endParaRPr lang="fr-FR" sz="1600" dirty="0">
              <a:latin typeface="Comic Sans MS" panose="030F0702030302020204" pitchFamily="66" charset="0"/>
            </a:endParaRPr>
          </a:p>
          <a:p>
            <a:r>
              <a:rPr lang="fr-FR" sz="1600" dirty="0">
                <a:latin typeface="Comic Sans MS" panose="030F0702030302020204" pitchFamily="66" charset="0"/>
              </a:rPr>
              <a:t> </a:t>
            </a:r>
          </a:p>
          <a:p>
            <a:r>
              <a:rPr lang="fr-FR" sz="1600" b="1" u="sng" dirty="0" smtClean="0">
                <a:solidFill>
                  <a:schemeClr val="bg1"/>
                </a:solidFill>
                <a:latin typeface="Comic Sans MS" panose="030F0702030302020204" pitchFamily="66" charset="0"/>
                <a:sym typeface="Wingdings"/>
              </a:rPr>
              <a:t> </a:t>
            </a:r>
            <a:r>
              <a:rPr lang="fr-FR" sz="1600" b="1" u="sng" dirty="0" smtClean="0">
                <a:solidFill>
                  <a:schemeClr val="bg1"/>
                </a:solidFill>
                <a:latin typeface="Comic Sans MS" panose="030F0702030302020204" pitchFamily="66" charset="0"/>
              </a:rPr>
              <a:t>Action </a:t>
            </a:r>
            <a:r>
              <a:rPr lang="fr-FR" sz="1600" b="1" u="sng" dirty="0">
                <a:solidFill>
                  <a:schemeClr val="bg1"/>
                </a:solidFill>
                <a:latin typeface="Comic Sans MS" panose="030F0702030302020204" pitchFamily="66" charset="0"/>
              </a:rPr>
              <a:t>2</a:t>
            </a:r>
            <a:r>
              <a:rPr lang="fr-FR" sz="1600" dirty="0">
                <a:solidFill>
                  <a:schemeClr val="bg1"/>
                </a:solidFill>
                <a:latin typeface="Comic Sans MS" panose="030F0702030302020204" pitchFamily="66" charset="0"/>
              </a:rPr>
              <a:t> </a:t>
            </a:r>
            <a:r>
              <a:rPr lang="fr-FR" sz="1600" dirty="0" smtClean="0">
                <a:solidFill>
                  <a:schemeClr val="bg1"/>
                </a:solidFill>
                <a:latin typeface="Comic Sans MS" panose="030F0702030302020204" pitchFamily="66" charset="0"/>
              </a:rPr>
              <a:t>:</a:t>
            </a:r>
          </a:p>
          <a:p>
            <a:pPr marL="285750" indent="-285750">
              <a:buFont typeface="Wingdings"/>
              <a:buChar char="Ü"/>
            </a:pPr>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 </a:t>
            </a:r>
            <a:r>
              <a:rPr lang="fr-FR" sz="1600" dirty="0" smtClean="0">
                <a:latin typeface="Comic Sans MS" panose="030F0702030302020204" pitchFamily="66" charset="0"/>
              </a:rPr>
              <a:t>Mise </a:t>
            </a:r>
            <a:r>
              <a:rPr lang="fr-FR" sz="1600" dirty="0">
                <a:latin typeface="Comic Sans MS" panose="030F0702030302020204" pitchFamily="66" charset="0"/>
              </a:rPr>
              <a:t>en place d’un support commun au sein de chaque groupe scolaire permettant à chaque élève de garder une trace de son parcours culturel et artistique.</a:t>
            </a:r>
          </a:p>
          <a:p>
            <a:r>
              <a:rPr lang="fr-FR" sz="1600" dirty="0">
                <a:latin typeface="Comic Sans MS" panose="030F0702030302020204" pitchFamily="66" charset="0"/>
              </a:rPr>
              <a:t> </a:t>
            </a:r>
          </a:p>
          <a:p>
            <a:r>
              <a:rPr lang="fr-FR" sz="1600" b="1" u="sng" dirty="0" smtClean="0">
                <a:solidFill>
                  <a:schemeClr val="bg1"/>
                </a:solidFill>
                <a:latin typeface="Comic Sans MS" panose="030F0702030302020204" pitchFamily="66" charset="0"/>
                <a:sym typeface="Wingdings"/>
              </a:rPr>
              <a:t> </a:t>
            </a:r>
            <a:r>
              <a:rPr lang="fr-FR" sz="1600" b="1" u="sng" dirty="0" smtClean="0">
                <a:solidFill>
                  <a:schemeClr val="bg1"/>
                </a:solidFill>
                <a:latin typeface="Comic Sans MS" panose="030F0702030302020204" pitchFamily="66" charset="0"/>
              </a:rPr>
              <a:t>Action </a:t>
            </a:r>
            <a:r>
              <a:rPr lang="fr-FR" sz="1600" b="1" u="sng" dirty="0">
                <a:solidFill>
                  <a:schemeClr val="bg1"/>
                </a:solidFill>
                <a:latin typeface="Comic Sans MS" panose="030F0702030302020204" pitchFamily="66" charset="0"/>
              </a:rPr>
              <a:t>3 </a:t>
            </a:r>
            <a:r>
              <a:rPr lang="fr-FR" sz="1600" dirty="0" smtClean="0">
                <a:solidFill>
                  <a:schemeClr val="bg1"/>
                </a:solidFill>
                <a:latin typeface="Comic Sans MS" panose="030F0702030302020204" pitchFamily="66" charset="0"/>
              </a:rPr>
              <a:t>:</a:t>
            </a:r>
          </a:p>
          <a:p>
            <a:pPr marL="285750" indent="-285750">
              <a:buFont typeface="Wingdings"/>
              <a:buChar char="Ü"/>
            </a:pPr>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a:t>
            </a:r>
            <a:r>
              <a:rPr lang="fr-FR" sz="1600" dirty="0" smtClean="0">
                <a:latin typeface="Comic Sans MS" panose="030F0702030302020204" pitchFamily="66" charset="0"/>
              </a:rPr>
              <a:t> Réfléchir à une </a:t>
            </a:r>
            <a:r>
              <a:rPr lang="fr-FR" sz="1600" dirty="0">
                <a:latin typeface="Comic Sans MS" panose="030F0702030302020204" pitchFamily="66" charset="0"/>
              </a:rPr>
              <a:t>solution numérique pour la transmission au collège du parcours culturel et artistique de chaque élève</a:t>
            </a:r>
            <a:r>
              <a:rPr lang="fr-FR" sz="1600" dirty="0" smtClean="0">
                <a:latin typeface="Comic Sans MS" panose="030F0702030302020204" pitchFamily="66" charset="0"/>
              </a:rPr>
              <a:t>. Créer un parcours de la Section de Petits à la 3</a:t>
            </a:r>
            <a:r>
              <a:rPr lang="fr-FR" sz="1600" baseline="30000" dirty="0" smtClean="0">
                <a:latin typeface="Comic Sans MS" panose="030F0702030302020204" pitchFamily="66" charset="0"/>
              </a:rPr>
              <a:t>ème</a:t>
            </a:r>
            <a:r>
              <a:rPr lang="fr-FR" sz="1600" dirty="0" smtClean="0">
                <a:latin typeface="Comic Sans MS" panose="030F0702030302020204" pitchFamily="66" charset="0"/>
              </a:rPr>
              <a:t> pour un élève « type ».</a:t>
            </a:r>
            <a:endParaRPr lang="fr-FR" sz="1600" dirty="0">
              <a:latin typeface="Comic Sans MS" panose="030F0702030302020204" pitchFamily="66" charset="0"/>
            </a:endParaRPr>
          </a:p>
          <a:p>
            <a:r>
              <a:rPr lang="fr-FR" sz="1600" dirty="0">
                <a:latin typeface="Comic Sans MS" panose="030F0702030302020204" pitchFamily="66" charset="0"/>
              </a:rPr>
              <a:t> </a:t>
            </a:r>
          </a:p>
          <a:p>
            <a:r>
              <a:rPr lang="fr-FR" sz="1600" b="1" u="sng" dirty="0" smtClean="0">
                <a:solidFill>
                  <a:schemeClr val="bg1"/>
                </a:solidFill>
                <a:latin typeface="Comic Sans MS" panose="030F0702030302020204" pitchFamily="66" charset="0"/>
                <a:sym typeface="Wingdings"/>
              </a:rPr>
              <a:t> </a:t>
            </a:r>
            <a:r>
              <a:rPr lang="fr-FR" sz="1600" b="1" u="sng" dirty="0" smtClean="0">
                <a:solidFill>
                  <a:schemeClr val="bg1"/>
                </a:solidFill>
                <a:latin typeface="Comic Sans MS" panose="030F0702030302020204" pitchFamily="66" charset="0"/>
              </a:rPr>
              <a:t>Action </a:t>
            </a:r>
            <a:r>
              <a:rPr lang="fr-FR" sz="1600" b="1" u="sng" dirty="0">
                <a:solidFill>
                  <a:schemeClr val="bg1"/>
                </a:solidFill>
                <a:latin typeface="Comic Sans MS" panose="030F0702030302020204" pitchFamily="66" charset="0"/>
              </a:rPr>
              <a:t>4 </a:t>
            </a:r>
            <a:r>
              <a:rPr lang="fr-FR" sz="1600" dirty="0" smtClean="0">
                <a:solidFill>
                  <a:schemeClr val="bg1"/>
                </a:solidFill>
                <a:latin typeface="Comic Sans MS" panose="030F0702030302020204" pitchFamily="66" charset="0"/>
              </a:rPr>
              <a:t>:</a:t>
            </a:r>
          </a:p>
          <a:p>
            <a:pPr marL="285750" indent="-285750">
              <a:buFont typeface="Wingdings"/>
              <a:buChar char="Ü"/>
            </a:pPr>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a:t>
            </a:r>
            <a:r>
              <a:rPr lang="fr-FR" sz="1600" dirty="0" smtClean="0">
                <a:latin typeface="Comic Sans MS" panose="030F0702030302020204" pitchFamily="66" charset="0"/>
              </a:rPr>
              <a:t> </a:t>
            </a:r>
            <a:r>
              <a:rPr lang="fr-FR" sz="1600" dirty="0">
                <a:latin typeface="Comic Sans MS" panose="030F0702030302020204" pitchFamily="66" charset="0"/>
              </a:rPr>
              <a:t>Création d’un annuaire culturel et artistique de proximité.</a:t>
            </a:r>
          </a:p>
          <a:p>
            <a:endParaRPr lang="fr-FR" sz="1600" dirty="0" smtClean="0">
              <a:latin typeface="Comic Sans MS" panose="030F0702030302020204" pitchFamily="66" charset="0"/>
            </a:endParaRPr>
          </a:p>
        </p:txBody>
      </p:sp>
    </p:spTree>
    <p:extLst>
      <p:ext uri="{BB962C8B-B14F-4D97-AF65-F5344CB8AC3E}">
        <p14:creationId xmlns:p14="http://schemas.microsoft.com/office/powerpoint/2010/main" val="3722755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7841" y="116632"/>
            <a:ext cx="8064896" cy="1077218"/>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PUBLIC CIBLE </a:t>
            </a:r>
            <a:r>
              <a:rPr lang="fr-FR" sz="1600" dirty="0" smtClean="0">
                <a:latin typeface="Comic Sans MS" panose="030F0702030302020204" pitchFamily="66" charset="0"/>
              </a:rPr>
              <a:t>:</a:t>
            </a:r>
          </a:p>
          <a:p>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 </a:t>
            </a:r>
            <a:r>
              <a:rPr lang="fr-FR" sz="1600" dirty="0">
                <a:latin typeface="Comic Sans MS" panose="030F0702030302020204" pitchFamily="66" charset="0"/>
              </a:rPr>
              <a:t>Les élèves scolarisés dans le secteur du collège </a:t>
            </a:r>
            <a:r>
              <a:rPr lang="fr-FR" sz="1600" dirty="0" smtClean="0">
                <a:latin typeface="Comic Sans MS" panose="030F0702030302020204" pitchFamily="66" charset="0"/>
              </a:rPr>
              <a:t>Nadaud </a:t>
            </a:r>
            <a:r>
              <a:rPr lang="fr-FR" sz="1600" dirty="0">
                <a:latin typeface="Comic Sans MS" panose="030F0702030302020204" pitchFamily="66" charset="0"/>
              </a:rPr>
              <a:t>de la petite section de maternelle à la 3</a:t>
            </a:r>
            <a:r>
              <a:rPr lang="fr-FR" sz="1600" baseline="30000" dirty="0">
                <a:latin typeface="Comic Sans MS" panose="030F0702030302020204" pitchFamily="66" charset="0"/>
              </a:rPr>
              <a:t>ème</a:t>
            </a:r>
            <a:r>
              <a:rPr lang="fr-FR" sz="1600" dirty="0">
                <a:latin typeface="Comic Sans MS" panose="030F0702030302020204" pitchFamily="66" charset="0"/>
              </a:rPr>
              <a:t>. </a:t>
            </a:r>
          </a:p>
        </p:txBody>
      </p:sp>
      <p:sp>
        <p:nvSpPr>
          <p:cNvPr id="3" name="ZoneTexte 2"/>
          <p:cNvSpPr txBox="1"/>
          <p:nvPr/>
        </p:nvSpPr>
        <p:spPr>
          <a:xfrm>
            <a:off x="297841" y="1412776"/>
            <a:ext cx="8568952" cy="5262979"/>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PARTENAIRES ASSOCIES </a:t>
            </a:r>
            <a:r>
              <a:rPr lang="fr-FR" sz="1600" b="1" u="sng" dirty="0" smtClean="0">
                <a:solidFill>
                  <a:srgbClr val="FF0000"/>
                </a:solidFill>
                <a:latin typeface="Comic Sans MS" panose="030F0702030302020204" pitchFamily="66" charset="0"/>
              </a:rPr>
              <a:t>:</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Le </a:t>
            </a:r>
            <a:r>
              <a:rPr lang="fr-FR" sz="1600" dirty="0">
                <a:latin typeface="Comic Sans MS" panose="030F0702030302020204" pitchFamily="66" charset="0"/>
              </a:rPr>
              <a:t>service culturel de la mairie : </a:t>
            </a:r>
            <a:endParaRPr lang="fr-FR" sz="1600" dirty="0" smtClean="0">
              <a:latin typeface="Comic Sans MS" panose="030F0702030302020204" pitchFamily="66" charset="0"/>
            </a:endParaRP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Ä"/>
            </a:pPr>
            <a:r>
              <a:rPr lang="fr-FR" sz="1600" dirty="0" smtClean="0">
                <a:latin typeface="Comic Sans MS" panose="030F0702030302020204" pitchFamily="66" charset="0"/>
                <a:sym typeface="Wingdings"/>
              </a:rPr>
              <a:t>M</a:t>
            </a:r>
            <a:r>
              <a:rPr lang="fr-FR" sz="1600" dirty="0" smtClean="0">
                <a:latin typeface="Comic Sans MS" panose="030F0702030302020204" pitchFamily="66" charset="0"/>
              </a:rPr>
              <a:t>ise </a:t>
            </a:r>
            <a:r>
              <a:rPr lang="fr-FR" sz="1600" dirty="0">
                <a:latin typeface="Comic Sans MS" panose="030F0702030302020204" pitchFamily="66" charset="0"/>
              </a:rPr>
              <a:t>en place d’un fascicule d’information sur l’offre culturelle de la ville de </a:t>
            </a:r>
            <a:endParaRPr lang="fr-FR" sz="1600" dirty="0" smtClean="0">
              <a:latin typeface="Comic Sans MS" panose="030F0702030302020204" pitchFamily="66" charset="0"/>
            </a:endParaRPr>
          </a:p>
          <a:p>
            <a:r>
              <a:rPr lang="fr-FR" sz="1600" dirty="0">
                <a:latin typeface="Comic Sans MS" panose="030F0702030302020204" pitchFamily="66" charset="0"/>
              </a:rPr>
              <a:t> </a:t>
            </a:r>
            <a:r>
              <a:rPr lang="fr-FR" sz="1600" dirty="0" smtClean="0">
                <a:latin typeface="Comic Sans MS" panose="030F0702030302020204" pitchFamily="66" charset="0"/>
              </a:rPr>
              <a:t>    Wattrelos</a:t>
            </a:r>
            <a:r>
              <a:rPr lang="fr-FR" sz="1600" dirty="0">
                <a:latin typeface="Comic Sans MS" panose="030F0702030302020204" pitchFamily="66" charset="0"/>
              </a:rPr>
              <a:t>. Périodicité : trimestriel</a:t>
            </a:r>
            <a:r>
              <a:rPr lang="fr-FR" sz="1600" dirty="0" smtClean="0">
                <a:latin typeface="Comic Sans MS" panose="030F0702030302020204" pitchFamily="66" charset="0"/>
              </a:rPr>
              <a:t>.</a:t>
            </a:r>
          </a:p>
          <a:p>
            <a:endParaRPr lang="fr-FR" sz="1600" dirty="0">
              <a:latin typeface="Comic Sans MS" panose="030F0702030302020204" pitchFamily="66" charset="0"/>
            </a:endParaRPr>
          </a:p>
          <a:p>
            <a:pPr marL="285750" indent="-285750">
              <a:buFont typeface="Wingdings"/>
              <a:buChar char="Ä"/>
            </a:pPr>
            <a:r>
              <a:rPr lang="fr-FR" sz="1600" dirty="0" smtClean="0">
                <a:latin typeface="Comic Sans MS" panose="030F0702030302020204" pitchFamily="66" charset="0"/>
              </a:rPr>
              <a:t>Festival </a:t>
            </a:r>
            <a:r>
              <a:rPr lang="fr-FR" sz="1600" dirty="0">
                <a:latin typeface="Comic Sans MS" panose="030F0702030302020204" pitchFamily="66" charset="0"/>
              </a:rPr>
              <a:t>de l’Enfance de l’art de Wattrelos à destination des élèves du 1</a:t>
            </a:r>
            <a:r>
              <a:rPr lang="fr-FR" sz="1600" baseline="30000" dirty="0">
                <a:latin typeface="Comic Sans MS" panose="030F0702030302020204" pitchFamily="66" charset="0"/>
              </a:rPr>
              <a:t>er</a:t>
            </a:r>
            <a:r>
              <a:rPr lang="fr-FR" sz="1600" dirty="0">
                <a:latin typeface="Comic Sans MS" panose="030F0702030302020204" pitchFamily="66" charset="0"/>
              </a:rPr>
              <a:t> degré : un </a:t>
            </a:r>
            <a:endParaRPr lang="fr-FR" sz="1600" dirty="0" smtClean="0">
              <a:latin typeface="Comic Sans MS" panose="030F0702030302020204" pitchFamily="66" charset="0"/>
            </a:endParaRPr>
          </a:p>
          <a:p>
            <a:r>
              <a:rPr lang="fr-FR" sz="1600" dirty="0">
                <a:latin typeface="Comic Sans MS" panose="030F0702030302020204" pitchFamily="66" charset="0"/>
              </a:rPr>
              <a:t> </a:t>
            </a:r>
            <a:r>
              <a:rPr lang="fr-FR" sz="1600" dirty="0" smtClean="0">
                <a:latin typeface="Comic Sans MS" panose="030F0702030302020204" pitchFamily="66" charset="0"/>
              </a:rPr>
              <a:t>   spectacle </a:t>
            </a:r>
            <a:r>
              <a:rPr lang="fr-FR" sz="1600" dirty="0">
                <a:latin typeface="Comic Sans MS" panose="030F0702030302020204" pitchFamily="66" charset="0"/>
              </a:rPr>
              <a:t>est proposé à chaque enfant scolarisé dans les écoles publiques de </a:t>
            </a:r>
            <a:endParaRPr lang="fr-FR" sz="1600" dirty="0" smtClean="0">
              <a:latin typeface="Comic Sans MS" panose="030F0702030302020204" pitchFamily="66" charset="0"/>
            </a:endParaRPr>
          </a:p>
          <a:p>
            <a:r>
              <a:rPr lang="fr-FR" sz="1600" dirty="0">
                <a:latin typeface="Comic Sans MS" panose="030F0702030302020204" pitchFamily="66" charset="0"/>
              </a:rPr>
              <a:t> </a:t>
            </a:r>
            <a:r>
              <a:rPr lang="fr-FR" sz="1600" dirty="0" smtClean="0">
                <a:latin typeface="Comic Sans MS" panose="030F0702030302020204" pitchFamily="66" charset="0"/>
              </a:rPr>
              <a:t>   Wattrelos.</a:t>
            </a:r>
          </a:p>
          <a:p>
            <a:endParaRPr lang="fr-FR" sz="1600" dirty="0">
              <a:latin typeface="Comic Sans MS" panose="030F0702030302020204" pitchFamily="66" charset="0"/>
            </a:endParaRPr>
          </a:p>
          <a:p>
            <a:pPr marL="285750" indent="-285750">
              <a:buFont typeface="Wingdings"/>
              <a:buChar char="Ä"/>
            </a:pPr>
            <a:r>
              <a:rPr lang="fr-FR" sz="1600" dirty="0" smtClean="0">
                <a:latin typeface="Comic Sans MS" panose="030F0702030302020204" pitchFamily="66" charset="0"/>
              </a:rPr>
              <a:t>Ateliers </a:t>
            </a:r>
            <a:r>
              <a:rPr lang="fr-FR" sz="1600" dirty="0">
                <a:latin typeface="Comic Sans MS" panose="030F0702030302020204" pitchFamily="66" charset="0"/>
              </a:rPr>
              <a:t>de Pratique Artistique : 20 ateliers de 15H dans les classes ayant monté un projet sont financés par la municipalité. (Arts visuels, Danse, Arts du vivant</a:t>
            </a:r>
            <a:r>
              <a:rPr lang="fr-FR" sz="1600" dirty="0" smtClean="0">
                <a:latin typeface="Comic Sans MS" panose="030F0702030302020204" pitchFamily="66" charset="0"/>
              </a:rPr>
              <a:t>).</a:t>
            </a:r>
          </a:p>
          <a:p>
            <a:pPr marL="285750" indent="-285750">
              <a:buFont typeface="Wingdings"/>
              <a:buChar char="Ä"/>
            </a:pPr>
            <a:endParaRPr lang="fr-FR" sz="1600" dirty="0" smtClean="0">
              <a:latin typeface="Comic Sans MS" panose="030F0702030302020204" pitchFamily="66" charset="0"/>
            </a:endParaRPr>
          </a:p>
          <a:p>
            <a:pPr marL="285750" indent="-285750">
              <a:buFont typeface="Wingdings"/>
              <a:buChar char="Ä"/>
            </a:pPr>
            <a:r>
              <a:rPr lang="fr-FR" sz="1600" dirty="0" smtClean="0">
                <a:latin typeface="Comic Sans MS" panose="030F0702030302020204" pitchFamily="66" charset="0"/>
              </a:rPr>
              <a:t>Mise à disposition par la mairie de </a:t>
            </a:r>
            <a:r>
              <a:rPr lang="fr-FR" sz="1600" dirty="0" err="1" smtClean="0">
                <a:latin typeface="Comic Sans MS" panose="030F0702030302020204" pitchFamily="66" charset="0"/>
              </a:rPr>
              <a:t>dumistes</a:t>
            </a:r>
            <a:r>
              <a:rPr lang="fr-FR" sz="1600" dirty="0" smtClean="0">
                <a:latin typeface="Comic Sans MS" panose="030F0702030302020204" pitchFamily="66" charset="0"/>
              </a:rPr>
              <a:t> pour l’animation de projets musique.</a:t>
            </a:r>
          </a:p>
          <a:p>
            <a:pPr marL="285750" indent="-285750">
              <a:buFont typeface="Wingdings"/>
              <a:buChar char="Ä"/>
            </a:pPr>
            <a:endParaRPr lang="fr-FR" sz="1600" dirty="0">
              <a:latin typeface="Comic Sans MS" panose="030F0702030302020204" pitchFamily="66" charset="0"/>
            </a:endParaRPr>
          </a:p>
          <a:p>
            <a:r>
              <a:rPr lang="fr-FR" sz="1600" dirty="0">
                <a:latin typeface="Comic Sans MS" panose="030F0702030302020204" pitchFamily="66" charset="0"/>
                <a:sym typeface="Wingdings"/>
              </a:rPr>
              <a:t></a:t>
            </a:r>
            <a:r>
              <a:rPr lang="fr-FR" sz="1600" dirty="0">
                <a:latin typeface="Comic Sans MS" panose="030F0702030302020204" pitchFamily="66" charset="0"/>
              </a:rPr>
              <a:t> </a:t>
            </a:r>
            <a:r>
              <a:rPr lang="fr-FR" sz="1600" dirty="0" smtClean="0">
                <a:latin typeface="Comic Sans MS" panose="030F0702030302020204" pitchFamily="66" charset="0"/>
              </a:rPr>
              <a:t>Musées.</a:t>
            </a:r>
            <a:endParaRPr lang="fr-FR" sz="1600" dirty="0">
              <a:latin typeface="Comic Sans MS" panose="030F0702030302020204" pitchFamily="66" charset="0"/>
            </a:endParaRPr>
          </a:p>
          <a:p>
            <a:r>
              <a:rPr lang="fr-FR" sz="1600" dirty="0">
                <a:latin typeface="Comic Sans MS" panose="030F0702030302020204" pitchFamily="66" charset="0"/>
                <a:sym typeface="Wingdings"/>
              </a:rPr>
              <a:t></a:t>
            </a:r>
            <a:r>
              <a:rPr lang="fr-FR" sz="1600" dirty="0">
                <a:latin typeface="Comic Sans MS" panose="030F0702030302020204" pitchFamily="66" charset="0"/>
              </a:rPr>
              <a:t> Compagnies de </a:t>
            </a:r>
            <a:r>
              <a:rPr lang="fr-FR" sz="1600" dirty="0" smtClean="0">
                <a:latin typeface="Comic Sans MS" panose="030F0702030302020204" pitchFamily="66" charset="0"/>
              </a:rPr>
              <a:t>théâtre.</a:t>
            </a:r>
            <a:endParaRPr lang="fr-FR" sz="1600" dirty="0">
              <a:latin typeface="Comic Sans MS" panose="030F0702030302020204" pitchFamily="66" charset="0"/>
            </a:endParaRPr>
          </a:p>
          <a:p>
            <a:r>
              <a:rPr lang="fr-FR" sz="1600" dirty="0">
                <a:latin typeface="Comic Sans MS" panose="030F0702030302020204" pitchFamily="66" charset="0"/>
                <a:sym typeface="Wingdings"/>
              </a:rPr>
              <a:t></a:t>
            </a:r>
            <a:r>
              <a:rPr lang="fr-FR" sz="1600" dirty="0">
                <a:latin typeface="Comic Sans MS" panose="030F0702030302020204" pitchFamily="66" charset="0"/>
              </a:rPr>
              <a:t> </a:t>
            </a:r>
            <a:r>
              <a:rPr lang="fr-FR" sz="1600" dirty="0" smtClean="0">
                <a:latin typeface="Comic Sans MS" panose="030F0702030302020204" pitchFamily="66" charset="0"/>
              </a:rPr>
              <a:t>Salles </a:t>
            </a:r>
            <a:r>
              <a:rPr lang="fr-FR" sz="1600" dirty="0">
                <a:latin typeface="Comic Sans MS" panose="030F0702030302020204" pitchFamily="66" charset="0"/>
              </a:rPr>
              <a:t>de </a:t>
            </a:r>
            <a:r>
              <a:rPr lang="fr-FR" sz="1600" dirty="0" smtClean="0">
                <a:latin typeface="Comic Sans MS" panose="030F0702030302020204" pitchFamily="66" charset="0"/>
              </a:rPr>
              <a:t>concerts.</a:t>
            </a: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Intervenants artistiques.</a:t>
            </a:r>
          </a:p>
          <a:p>
            <a:pPr marL="285750" indent="-285750">
              <a:buFont typeface="Wingdings"/>
              <a:buChar char="r"/>
            </a:pPr>
            <a:r>
              <a:rPr lang="fr-FR" sz="1600" dirty="0" smtClean="0">
                <a:latin typeface="Comic Sans MS" panose="030F0702030302020204" pitchFamily="66" charset="0"/>
              </a:rPr>
              <a:t>FRAC  dans le cadre de l’EROA (Espace de Rencontre avec l’Œuvre d’Art)</a:t>
            </a:r>
          </a:p>
        </p:txBody>
      </p:sp>
    </p:spTree>
    <p:extLst>
      <p:ext uri="{BB962C8B-B14F-4D97-AF65-F5344CB8AC3E}">
        <p14:creationId xmlns:p14="http://schemas.microsoft.com/office/powerpoint/2010/main" val="2356050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2641" y="33505"/>
            <a:ext cx="8568952" cy="3293209"/>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CRITERES D’EVALUATION :</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 </a:t>
            </a:r>
            <a:r>
              <a:rPr lang="fr-FR" sz="1600" dirty="0">
                <a:latin typeface="Comic Sans MS" panose="030F0702030302020204" pitchFamily="66" charset="0"/>
              </a:rPr>
              <a:t>de PEAC </a:t>
            </a:r>
            <a:r>
              <a:rPr lang="fr-FR" sz="1600" dirty="0" smtClean="0">
                <a:latin typeface="Comic Sans MS" panose="030F0702030302020204" pitchFamily="66" charset="0"/>
              </a:rPr>
              <a:t>rédigés.</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Appropriation </a:t>
            </a:r>
            <a:r>
              <a:rPr lang="fr-FR" sz="1600" dirty="0">
                <a:latin typeface="Comic Sans MS" panose="030F0702030302020204" pitchFamily="66" charset="0"/>
              </a:rPr>
              <a:t>par les élèves du support du </a:t>
            </a:r>
            <a:r>
              <a:rPr lang="fr-FR" sz="1600" dirty="0" smtClean="0">
                <a:latin typeface="Comic Sans MS" panose="030F0702030302020204" pitchFamily="66" charset="0"/>
              </a:rPr>
              <a:t>PEAC.</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Variétés </a:t>
            </a:r>
            <a:r>
              <a:rPr lang="fr-FR" sz="1600" dirty="0">
                <a:latin typeface="Comic Sans MS" panose="030F0702030302020204" pitchFamily="66" charset="0"/>
              </a:rPr>
              <a:t>des domaines artistiques et culturels proposés aux élèves</a:t>
            </a:r>
            <a:r>
              <a:rPr lang="fr-FR" sz="1600" dirty="0" smtClean="0">
                <a:latin typeface="Comic Sans MS" panose="030F0702030302020204" pitchFamily="66" charset="0"/>
              </a:rPr>
              <a:t>.</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Nombres </a:t>
            </a:r>
            <a:r>
              <a:rPr lang="fr-FR" sz="1600" dirty="0">
                <a:latin typeface="Comic Sans MS" panose="030F0702030302020204" pitchFamily="66" charset="0"/>
              </a:rPr>
              <a:t>d’actions culturelles ayant eu lieu sur le </a:t>
            </a:r>
            <a:r>
              <a:rPr lang="fr-FR" sz="1600" dirty="0" smtClean="0">
                <a:latin typeface="Comic Sans MS" panose="030F0702030302020204" pitchFamily="66" charset="0"/>
              </a:rPr>
              <a:t>réseau par année.</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 </a:t>
            </a:r>
            <a:r>
              <a:rPr lang="fr-FR" sz="1600" dirty="0">
                <a:latin typeface="Comic Sans MS" panose="030F0702030302020204" pitchFamily="66" charset="0"/>
              </a:rPr>
              <a:t>de projets inter degrés dans le domaine </a:t>
            </a:r>
            <a:r>
              <a:rPr lang="fr-FR" sz="1600" dirty="0" smtClean="0">
                <a:latin typeface="Comic Sans MS" panose="030F0702030302020204" pitchFamily="66" charset="0"/>
              </a:rPr>
              <a:t>culturel par année.</a:t>
            </a:r>
          </a:p>
          <a:p>
            <a:pPr marL="285750" indent="-285750">
              <a:buFont typeface="Wingdings"/>
              <a:buChar char="r"/>
            </a:pPr>
            <a:endParaRPr lang="fr-FR" sz="1600" dirty="0">
              <a:latin typeface="Comic Sans MS" panose="030F0702030302020204" pitchFamily="66" charset="0"/>
            </a:endParaRPr>
          </a:p>
          <a:p>
            <a:r>
              <a:rPr lang="fr-FR" sz="1600" dirty="0">
                <a:latin typeface="Comic Sans MS" panose="030F0702030302020204" pitchFamily="66" charset="0"/>
                <a:sym typeface="Wingdings"/>
              </a:rPr>
              <a:t></a:t>
            </a:r>
            <a:r>
              <a:rPr lang="fr-FR" sz="1600" dirty="0">
                <a:latin typeface="Comic Sans MS" panose="030F0702030302020204" pitchFamily="66" charset="0"/>
              </a:rPr>
              <a:t> </a:t>
            </a:r>
            <a:r>
              <a:rPr lang="fr-FR" sz="1600" dirty="0" smtClean="0">
                <a:latin typeface="Comic Sans MS" panose="030F0702030302020204" pitchFamily="66" charset="0"/>
              </a:rPr>
              <a:t>Existence de </a:t>
            </a:r>
            <a:r>
              <a:rPr lang="fr-FR" sz="1600" dirty="0">
                <a:latin typeface="Comic Sans MS" panose="030F0702030302020204" pitchFamily="66" charset="0"/>
              </a:rPr>
              <a:t>l’outil de transmission. </a:t>
            </a:r>
            <a:endParaRPr lang="fr-FR" sz="1600" dirty="0" smtClean="0">
              <a:latin typeface="Comic Sans MS" panose="030F0702030302020204" pitchFamily="66" charset="0"/>
            </a:endParaRPr>
          </a:p>
        </p:txBody>
      </p:sp>
      <p:sp>
        <p:nvSpPr>
          <p:cNvPr id="3" name="ZoneTexte 2"/>
          <p:cNvSpPr txBox="1"/>
          <p:nvPr/>
        </p:nvSpPr>
        <p:spPr>
          <a:xfrm>
            <a:off x="231419" y="3318570"/>
            <a:ext cx="8568952" cy="3539430"/>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FORMATION ET ACCOMPAGNEMENT </a:t>
            </a:r>
            <a:r>
              <a:rPr lang="fr-FR" sz="1600" b="1" u="sng" dirty="0" smtClean="0">
                <a:solidFill>
                  <a:srgbClr val="FF0000"/>
                </a:solidFill>
                <a:latin typeface="Comic Sans MS" panose="030F0702030302020204" pitchFamily="66" charset="0"/>
              </a:rPr>
              <a:t>:</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Formation </a:t>
            </a:r>
            <a:r>
              <a:rPr lang="fr-FR" sz="1600" dirty="0">
                <a:latin typeface="Comic Sans MS" panose="030F0702030302020204" pitchFamily="66" charset="0"/>
              </a:rPr>
              <a:t>des directeurs d’école au PEAC</a:t>
            </a:r>
            <a:r>
              <a:rPr lang="fr-FR" sz="1600" dirty="0" smtClean="0">
                <a:latin typeface="Comic Sans MS" panose="030F0702030302020204" pitchFamily="66" charset="0"/>
              </a:rPr>
              <a:t>.</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Mise </a:t>
            </a:r>
            <a:r>
              <a:rPr lang="fr-FR" sz="1600" dirty="0">
                <a:latin typeface="Comic Sans MS" panose="030F0702030302020204" pitchFamily="66" charset="0"/>
              </a:rPr>
              <a:t>à disposition des ressources académiques : guide de mise en œuvre du projet d’éducation artistique et culturelle</a:t>
            </a:r>
            <a:r>
              <a:rPr lang="fr-FR" sz="1600" dirty="0" smtClean="0">
                <a:latin typeface="Comic Sans MS" panose="030F0702030302020204" pitchFamily="66" charset="0"/>
              </a:rPr>
              <a:t>.</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Mutualisation </a:t>
            </a:r>
            <a:r>
              <a:rPr lang="fr-FR" sz="1600" dirty="0">
                <a:latin typeface="Comic Sans MS" panose="030F0702030302020204" pitchFamily="66" charset="0"/>
              </a:rPr>
              <a:t>des documents </a:t>
            </a:r>
            <a:r>
              <a:rPr lang="fr-FR" sz="1600" dirty="0" smtClean="0">
                <a:latin typeface="Comic Sans MS" panose="030F0702030302020204" pitchFamily="66" charset="0"/>
              </a:rPr>
              <a:t>existants.</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Accompagnement </a:t>
            </a:r>
            <a:r>
              <a:rPr lang="fr-FR" sz="1600" dirty="0">
                <a:latin typeface="Comic Sans MS" panose="030F0702030302020204" pitchFamily="66" charset="0"/>
              </a:rPr>
              <a:t>des équipes  par les conseillers pédagogiques de la circonscription, pour la mise en œuvre du PEAC</a:t>
            </a:r>
            <a:r>
              <a:rPr lang="fr-FR" sz="1600" dirty="0" smtClean="0">
                <a:latin typeface="Comic Sans MS" panose="030F0702030302020204" pitchFamily="66" charset="0"/>
              </a:rPr>
              <a:t>.</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Formation sur le parcours d’éducation artistique et culturel dans le cadre de la réforme des collèges.</a:t>
            </a:r>
          </a:p>
        </p:txBody>
      </p:sp>
    </p:spTree>
    <p:extLst>
      <p:ext uri="{BB962C8B-B14F-4D97-AF65-F5344CB8AC3E}">
        <p14:creationId xmlns:p14="http://schemas.microsoft.com/office/powerpoint/2010/main" val="161590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2641" y="260648"/>
            <a:ext cx="8568952" cy="3046988"/>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CALENDRIER :</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2015-2016</a:t>
            </a:r>
            <a:r>
              <a:rPr lang="fr-FR" sz="1600" dirty="0">
                <a:latin typeface="Comic Sans MS" panose="030F0702030302020204" pitchFamily="66" charset="0"/>
              </a:rPr>
              <a:t> : </a:t>
            </a:r>
            <a:endParaRPr lang="fr-FR" sz="1600" dirty="0" smtClean="0">
              <a:latin typeface="Comic Sans MS" panose="030F0702030302020204" pitchFamily="66" charset="0"/>
            </a:endParaRPr>
          </a:p>
          <a:p>
            <a:pPr marL="285750" indent="-285750">
              <a:buFont typeface="Wingdings"/>
              <a:buChar char="Ä"/>
            </a:pPr>
            <a:r>
              <a:rPr lang="fr-FR" sz="1600" dirty="0" smtClean="0">
                <a:latin typeface="Comic Sans MS" panose="030F0702030302020204" pitchFamily="66" charset="0"/>
              </a:rPr>
              <a:t>Formation </a:t>
            </a:r>
            <a:r>
              <a:rPr lang="fr-FR" sz="1600" dirty="0">
                <a:latin typeface="Comic Sans MS" panose="030F0702030302020204" pitchFamily="66" charset="0"/>
              </a:rPr>
              <a:t>des directeurs au PEAC</a:t>
            </a:r>
            <a:r>
              <a:rPr lang="fr-FR" sz="1600" dirty="0" smtClean="0">
                <a:latin typeface="Comic Sans MS" panose="030F0702030302020204" pitchFamily="66" charset="0"/>
              </a:rPr>
              <a:t>.</a:t>
            </a:r>
          </a:p>
          <a:p>
            <a:pPr marL="285750" indent="-285750">
              <a:buFont typeface="Wingdings"/>
              <a:buChar char="Ä"/>
            </a:pPr>
            <a:r>
              <a:rPr lang="fr-FR" sz="1600" dirty="0" smtClean="0">
                <a:latin typeface="Comic Sans MS" panose="030F0702030302020204" pitchFamily="66" charset="0"/>
              </a:rPr>
              <a:t>Formation des professeurs de collège au PEAC dans le cadre du plan de formation de la réforme des collèges.</a:t>
            </a:r>
          </a:p>
          <a:p>
            <a:pPr marL="285750" indent="-285750">
              <a:buFont typeface="Wingdings"/>
              <a:buChar char="Ä"/>
            </a:pPr>
            <a:r>
              <a:rPr lang="fr-FR" sz="1600" dirty="0" smtClean="0">
                <a:latin typeface="Comic Sans MS" panose="030F0702030302020204" pitchFamily="66" charset="0"/>
              </a:rPr>
              <a:t>Animation pédagogique incluant une formation au PEAC dans le cadre du travail sur les nouveaux programmes de maternelle.</a:t>
            </a:r>
          </a:p>
          <a:p>
            <a:pPr marL="285750" indent="-285750">
              <a:buFont typeface="Wingdings"/>
              <a:buChar char="Ä"/>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2015-2017</a:t>
            </a:r>
            <a:r>
              <a:rPr lang="fr-FR" sz="1600" dirty="0">
                <a:latin typeface="Comic Sans MS" panose="030F0702030302020204" pitchFamily="66" charset="0"/>
              </a:rPr>
              <a:t> : Rédaction des PEAC pour toutes les écoles</a:t>
            </a:r>
            <a:r>
              <a:rPr lang="fr-FR" sz="1600" dirty="0" smtClean="0">
                <a:latin typeface="Comic Sans MS" panose="030F0702030302020204" pitchFamily="66" charset="0"/>
              </a:rPr>
              <a:t>.</a:t>
            </a:r>
          </a:p>
          <a:p>
            <a:pPr marL="285750" indent="-285750">
              <a:buFont typeface="Wingdings"/>
              <a:buChar char="r"/>
            </a:pPr>
            <a:endParaRPr lang="fr-FR" sz="1600" dirty="0">
              <a:latin typeface="Comic Sans MS" panose="030F0702030302020204" pitchFamily="66" charset="0"/>
            </a:endParaRPr>
          </a:p>
          <a:p>
            <a:r>
              <a:rPr lang="fr-FR" sz="1600" dirty="0">
                <a:latin typeface="Comic Sans MS" panose="030F0702030302020204" pitchFamily="66" charset="0"/>
                <a:sym typeface="Wingdings"/>
              </a:rPr>
              <a:t></a:t>
            </a:r>
            <a:r>
              <a:rPr lang="fr-FR" sz="1600" dirty="0">
                <a:latin typeface="Comic Sans MS" panose="030F0702030302020204" pitchFamily="66" charset="0"/>
              </a:rPr>
              <a:t> 2017-2019 : Mise en œuvre des PEAC et expérimentation.</a:t>
            </a:r>
            <a:endParaRPr lang="fr-FR" sz="1600" dirty="0" smtClean="0">
              <a:latin typeface="Comic Sans MS" panose="030F0702030302020204" pitchFamily="66" charset="0"/>
            </a:endParaRPr>
          </a:p>
        </p:txBody>
      </p:sp>
    </p:spTree>
    <p:extLst>
      <p:ext uri="{BB962C8B-B14F-4D97-AF65-F5344CB8AC3E}">
        <p14:creationId xmlns:p14="http://schemas.microsoft.com/office/powerpoint/2010/main" val="3205314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1772816"/>
            <a:ext cx="7992888" cy="1877437"/>
          </a:xfrm>
          <a:prstGeom prst="rect">
            <a:avLst/>
          </a:prstGeom>
          <a:noFill/>
        </p:spPr>
        <p:txBody>
          <a:bodyPr wrap="square" rtlCol="0">
            <a:spAutoFit/>
          </a:bodyPr>
          <a:lstStyle/>
          <a:p>
            <a:pPr algn="ctr"/>
            <a:r>
              <a:rPr lang="fr-FR" sz="3600" b="1" dirty="0" smtClean="0">
                <a:latin typeface="Comic Sans MS" panose="030F0702030302020204" pitchFamily="66" charset="0"/>
              </a:rPr>
              <a:t>PRIORITE 2</a:t>
            </a:r>
          </a:p>
          <a:p>
            <a:pPr algn="ctr"/>
            <a:endParaRPr lang="fr-FR" sz="2000" b="1" dirty="0"/>
          </a:p>
          <a:p>
            <a:pPr algn="ctr"/>
            <a:endParaRPr lang="fr-FR" sz="2000" b="1" dirty="0" smtClean="0"/>
          </a:p>
          <a:p>
            <a:pPr algn="ctr"/>
            <a:r>
              <a:rPr lang="fr-FR" sz="2000" b="1" dirty="0" smtClean="0">
                <a:latin typeface="Comic Sans MS" panose="030F0702030302020204" pitchFamily="66" charset="0"/>
                <a:sym typeface="Wingdings"/>
              </a:rPr>
              <a:t>CONFORTER UNE ECOLE BIENVEILLANTE ET EXIGEANTE.</a:t>
            </a:r>
            <a:endParaRPr lang="fr-FR" sz="2000" b="1" dirty="0" smtClean="0">
              <a:latin typeface="Comic Sans MS" panose="030F0702030302020204" pitchFamily="66" charset="0"/>
            </a:endParaRPr>
          </a:p>
          <a:p>
            <a:pPr algn="ctr"/>
            <a:endParaRPr lang="fr-FR" sz="2000" b="1" dirty="0"/>
          </a:p>
        </p:txBody>
      </p:sp>
    </p:spTree>
    <p:extLst>
      <p:ext uri="{BB962C8B-B14F-4D97-AF65-F5344CB8AC3E}">
        <p14:creationId xmlns:p14="http://schemas.microsoft.com/office/powerpoint/2010/main" val="4246330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7841" y="42450"/>
            <a:ext cx="8064896" cy="1107996"/>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AXE RETENU N°1 </a:t>
            </a:r>
            <a:r>
              <a:rPr lang="fr-FR" sz="1600" dirty="0" smtClean="0">
                <a:latin typeface="Comic Sans MS" panose="030F0702030302020204" pitchFamily="66" charset="0"/>
              </a:rPr>
              <a:t>:</a:t>
            </a:r>
          </a:p>
          <a:p>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 </a:t>
            </a:r>
            <a:r>
              <a:rPr lang="fr-FR" sz="1600" dirty="0">
                <a:latin typeface="Comic Sans MS" panose="030F0702030302020204" pitchFamily="66" charset="0"/>
              </a:rPr>
              <a:t>Suivi des élèves en difficulté en priorité dans la classe</a:t>
            </a:r>
            <a:r>
              <a:rPr lang="fr-FR" sz="1600" dirty="0" smtClean="0">
                <a:latin typeface="Comic Sans MS" panose="030F0702030302020204" pitchFamily="66" charset="0"/>
              </a:rPr>
              <a:t>.</a:t>
            </a:r>
            <a:endParaRPr lang="fr-FR" sz="1600" dirty="0">
              <a:latin typeface="Comic Sans MS" panose="030F0702030302020204" pitchFamily="66" charset="0"/>
            </a:endParaRPr>
          </a:p>
          <a:p>
            <a:endParaRPr lang="fr-FR" sz="1600" dirty="0">
              <a:latin typeface="Comic Sans MS" panose="030F0702030302020204" pitchFamily="66" charset="0"/>
            </a:endParaRPr>
          </a:p>
        </p:txBody>
      </p:sp>
      <p:sp>
        <p:nvSpPr>
          <p:cNvPr id="3" name="ZoneTexte 2"/>
          <p:cNvSpPr txBox="1"/>
          <p:nvPr/>
        </p:nvSpPr>
        <p:spPr>
          <a:xfrm>
            <a:off x="251698" y="836711"/>
            <a:ext cx="8568952" cy="6340197"/>
          </a:xfrm>
          <a:prstGeom prst="rect">
            <a:avLst/>
          </a:prstGeom>
          <a:noFill/>
        </p:spPr>
        <p:txBody>
          <a:bodyPr wrap="square" rtlCol="0">
            <a:spAutoFit/>
          </a:bodyPr>
          <a:lstStyle/>
          <a:p>
            <a:r>
              <a:rPr lang="fr-FR" sz="1400" b="1" u="sng" dirty="0" smtClean="0">
                <a:solidFill>
                  <a:srgbClr val="FF0000"/>
                </a:solidFill>
                <a:latin typeface="Comic Sans MS" panose="030F0702030302020204" pitchFamily="66" charset="0"/>
                <a:sym typeface="Wingdings"/>
              </a:rPr>
              <a:t> </a:t>
            </a:r>
            <a:r>
              <a:rPr lang="fr-FR" sz="1400" b="1" u="sng" dirty="0" smtClean="0">
                <a:solidFill>
                  <a:srgbClr val="FF0000"/>
                </a:solidFill>
                <a:latin typeface="Comic Sans MS" panose="030F0702030302020204" pitchFamily="66" charset="0"/>
              </a:rPr>
              <a:t>PLAN D’ACTIONS :</a:t>
            </a:r>
          </a:p>
          <a:p>
            <a:pPr marL="285750" indent="-285750">
              <a:buFont typeface="Wingdings"/>
              <a:buChar char="r"/>
            </a:pPr>
            <a:endParaRPr lang="fr-FR" sz="1400" dirty="0" smtClean="0">
              <a:latin typeface="Comic Sans MS" panose="030F0702030302020204" pitchFamily="66" charset="0"/>
            </a:endParaRPr>
          </a:p>
          <a:p>
            <a:r>
              <a:rPr lang="fr-FR" sz="1400" b="1" u="sng" dirty="0">
                <a:latin typeface="Comic Sans MS" panose="030F0702030302020204" pitchFamily="66" charset="0"/>
                <a:sym typeface="Wingdings"/>
              </a:rPr>
              <a:t></a:t>
            </a:r>
            <a:r>
              <a:rPr lang="fr-FR" sz="1400" b="1" u="sng" dirty="0">
                <a:latin typeface="Comic Sans MS" panose="030F0702030302020204" pitchFamily="66" charset="0"/>
              </a:rPr>
              <a:t> Action 1</a:t>
            </a:r>
            <a:r>
              <a:rPr lang="fr-FR" sz="1400" dirty="0">
                <a:latin typeface="Comic Sans MS" panose="030F0702030302020204" pitchFamily="66" charset="0"/>
              </a:rPr>
              <a:t> : </a:t>
            </a:r>
          </a:p>
          <a:p>
            <a:r>
              <a:rPr lang="fr-FR" sz="1400" dirty="0">
                <a:latin typeface="Comic Sans MS" panose="030F0702030302020204" pitchFamily="66" charset="0"/>
                <a:sym typeface="Wingdings"/>
              </a:rPr>
              <a:t></a:t>
            </a:r>
            <a:r>
              <a:rPr lang="fr-FR" sz="1400" dirty="0">
                <a:latin typeface="Comic Sans MS" panose="030F0702030302020204" pitchFamily="66" charset="0"/>
              </a:rPr>
              <a:t> Qualifier la mise en place du tutorat </a:t>
            </a:r>
            <a:r>
              <a:rPr lang="fr-FR" sz="1400" dirty="0" smtClean="0">
                <a:latin typeface="Comic Sans MS" panose="030F0702030302020204" pitchFamily="66" charset="0"/>
              </a:rPr>
              <a:t>Elève-Elève : se former à la démarche et expérimenter. Démarche d’expérimentation sur deux classes de 6</a:t>
            </a:r>
            <a:r>
              <a:rPr lang="fr-FR" sz="1400" baseline="30000" dirty="0" smtClean="0">
                <a:latin typeface="Comic Sans MS" panose="030F0702030302020204" pitchFamily="66" charset="0"/>
              </a:rPr>
              <a:t>ème</a:t>
            </a:r>
            <a:r>
              <a:rPr lang="fr-FR" sz="1400" dirty="0" smtClean="0">
                <a:latin typeface="Comic Sans MS" panose="030F0702030302020204" pitchFamily="66" charset="0"/>
              </a:rPr>
              <a:t> du collège, plus classe de SEGPA en vue de généraliser à l’ensemble des 6</a:t>
            </a:r>
            <a:r>
              <a:rPr lang="fr-FR" sz="1400" baseline="30000" dirty="0" smtClean="0">
                <a:latin typeface="Comic Sans MS" panose="030F0702030302020204" pitchFamily="66" charset="0"/>
              </a:rPr>
              <a:t>ème</a:t>
            </a:r>
            <a:r>
              <a:rPr lang="fr-FR" sz="1400" dirty="0" smtClean="0">
                <a:latin typeface="Comic Sans MS" panose="030F0702030302020204" pitchFamily="66" charset="0"/>
              </a:rPr>
              <a:t> sur plusieurs années.</a:t>
            </a:r>
            <a:endParaRPr lang="fr-FR" sz="1400" dirty="0">
              <a:latin typeface="Comic Sans MS" panose="030F0702030302020204" pitchFamily="66" charset="0"/>
            </a:endParaRPr>
          </a:p>
          <a:p>
            <a:r>
              <a:rPr lang="fr-FR" sz="1400" b="1" dirty="0">
                <a:latin typeface="Comic Sans MS" panose="030F0702030302020204" pitchFamily="66" charset="0"/>
              </a:rPr>
              <a:t> </a:t>
            </a:r>
            <a:endParaRPr lang="fr-FR" sz="1400" dirty="0">
              <a:latin typeface="Comic Sans MS" panose="030F0702030302020204" pitchFamily="66" charset="0"/>
            </a:endParaRPr>
          </a:p>
          <a:p>
            <a:r>
              <a:rPr lang="fr-FR" sz="1400" b="1" u="sng" dirty="0">
                <a:latin typeface="Comic Sans MS" panose="030F0702030302020204" pitchFamily="66" charset="0"/>
                <a:sym typeface="Wingdings"/>
              </a:rPr>
              <a:t></a:t>
            </a:r>
            <a:r>
              <a:rPr lang="fr-FR" sz="1400" b="1" u="sng" dirty="0">
                <a:latin typeface="Comic Sans MS" panose="030F0702030302020204" pitchFamily="66" charset="0"/>
              </a:rPr>
              <a:t> Action 2</a:t>
            </a:r>
            <a:r>
              <a:rPr lang="fr-FR" sz="1400" dirty="0">
                <a:latin typeface="Comic Sans MS" panose="030F0702030302020204" pitchFamily="66" charset="0"/>
              </a:rPr>
              <a:t> :</a:t>
            </a:r>
          </a:p>
          <a:p>
            <a:r>
              <a:rPr lang="fr-FR" sz="1400" dirty="0">
                <a:latin typeface="Comic Sans MS" panose="030F0702030302020204" pitchFamily="66" charset="0"/>
                <a:sym typeface="Wingdings"/>
              </a:rPr>
              <a:t></a:t>
            </a:r>
            <a:r>
              <a:rPr lang="fr-FR" sz="1400" dirty="0">
                <a:latin typeface="Comic Sans MS" panose="030F0702030302020204" pitchFamily="66" charset="0"/>
              </a:rPr>
              <a:t> Favoriser des stratégies de cycle et « aligner » les emplois du temps pour avoir des plages horaires communes par domaine : mettre en place des groupes de besoins, du décloisonnement, de la </a:t>
            </a:r>
            <a:r>
              <a:rPr lang="fr-FR" sz="1400" dirty="0" err="1">
                <a:latin typeface="Comic Sans MS" panose="030F0702030302020204" pitchFamily="66" charset="0"/>
              </a:rPr>
              <a:t>co</a:t>
            </a:r>
            <a:r>
              <a:rPr lang="fr-FR" sz="1400" dirty="0">
                <a:latin typeface="Comic Sans MS" panose="030F0702030302020204" pitchFamily="66" charset="0"/>
              </a:rPr>
              <a:t>-intervention</a:t>
            </a:r>
            <a:r>
              <a:rPr lang="fr-FR" sz="1400" dirty="0" smtClean="0">
                <a:latin typeface="Comic Sans MS" panose="030F0702030302020204" pitchFamily="66" charset="0"/>
              </a:rPr>
              <a:t>. Mise en place sur  deux classes de 6</a:t>
            </a:r>
            <a:r>
              <a:rPr lang="fr-FR" sz="1400" baseline="30000" dirty="0" smtClean="0">
                <a:latin typeface="Comic Sans MS" panose="030F0702030302020204" pitchFamily="66" charset="0"/>
              </a:rPr>
              <a:t>ème</a:t>
            </a:r>
            <a:r>
              <a:rPr lang="fr-FR" sz="1400" dirty="0" smtClean="0">
                <a:latin typeface="Comic Sans MS" panose="030F0702030302020204" pitchFamily="66" charset="0"/>
              </a:rPr>
              <a:t> dans le cadre de la démarche d’expérimentation.</a:t>
            </a:r>
            <a:endParaRPr lang="fr-FR" sz="1400" dirty="0">
              <a:latin typeface="Comic Sans MS" panose="030F0702030302020204" pitchFamily="66" charset="0"/>
            </a:endParaRPr>
          </a:p>
          <a:p>
            <a:r>
              <a:rPr lang="fr-FR" sz="1400" dirty="0">
                <a:latin typeface="Comic Sans MS" panose="030F0702030302020204" pitchFamily="66" charset="0"/>
              </a:rPr>
              <a:t> </a:t>
            </a:r>
          </a:p>
          <a:p>
            <a:r>
              <a:rPr lang="fr-FR" sz="1400" b="1" u="sng" dirty="0">
                <a:latin typeface="Comic Sans MS" panose="030F0702030302020204" pitchFamily="66" charset="0"/>
                <a:sym typeface="Wingdings"/>
              </a:rPr>
              <a:t></a:t>
            </a:r>
            <a:r>
              <a:rPr lang="fr-FR" sz="1400" b="1" u="sng" dirty="0">
                <a:latin typeface="Comic Sans MS" panose="030F0702030302020204" pitchFamily="66" charset="0"/>
              </a:rPr>
              <a:t> Action 3 </a:t>
            </a:r>
            <a:r>
              <a:rPr lang="fr-FR" sz="1400" dirty="0">
                <a:latin typeface="Comic Sans MS" panose="030F0702030302020204" pitchFamily="66" charset="0"/>
              </a:rPr>
              <a:t>:</a:t>
            </a:r>
          </a:p>
          <a:p>
            <a:r>
              <a:rPr lang="fr-FR" sz="1400" dirty="0">
                <a:latin typeface="Comic Sans MS" panose="030F0702030302020204" pitchFamily="66" charset="0"/>
                <a:sym typeface="Wingdings"/>
              </a:rPr>
              <a:t></a:t>
            </a:r>
            <a:r>
              <a:rPr lang="fr-FR" sz="1400" dirty="0">
                <a:latin typeface="Comic Sans MS" panose="030F0702030302020204" pitchFamily="66" charset="0"/>
              </a:rPr>
              <a:t> Favoriser au cycle 2 la </a:t>
            </a:r>
            <a:r>
              <a:rPr lang="fr-FR" sz="1400" dirty="0" err="1">
                <a:latin typeface="Comic Sans MS" panose="030F0702030302020204" pitchFamily="66" charset="0"/>
              </a:rPr>
              <a:t>co</a:t>
            </a:r>
            <a:r>
              <a:rPr lang="fr-FR" sz="1400" dirty="0">
                <a:latin typeface="Comic Sans MS" panose="030F0702030302020204" pitchFamily="66" charset="0"/>
              </a:rPr>
              <a:t>-intervention avec les enseignants du RASED</a:t>
            </a:r>
            <a:r>
              <a:rPr lang="fr-FR" sz="1400" dirty="0" smtClean="0">
                <a:latin typeface="Comic Sans MS" panose="030F0702030302020204" pitchFamily="66" charset="0"/>
              </a:rPr>
              <a:t>. Avec la réforme des collèges, mettre en place la </a:t>
            </a:r>
            <a:r>
              <a:rPr lang="fr-FR" sz="1400" dirty="0" err="1" smtClean="0">
                <a:latin typeface="Comic Sans MS" panose="030F0702030302020204" pitchFamily="66" charset="0"/>
              </a:rPr>
              <a:t>co</a:t>
            </a:r>
            <a:r>
              <a:rPr lang="fr-FR" sz="1400" dirty="0" smtClean="0">
                <a:latin typeface="Comic Sans MS" panose="030F0702030302020204" pitchFamily="66" charset="0"/>
              </a:rPr>
              <a:t>-animation et le dédoublement.</a:t>
            </a:r>
            <a:endParaRPr lang="fr-FR" sz="1400" dirty="0">
              <a:latin typeface="Comic Sans MS" panose="030F0702030302020204" pitchFamily="66" charset="0"/>
            </a:endParaRPr>
          </a:p>
          <a:p>
            <a:r>
              <a:rPr lang="fr-FR" sz="1400" dirty="0">
                <a:latin typeface="Comic Sans MS" panose="030F0702030302020204" pitchFamily="66" charset="0"/>
              </a:rPr>
              <a:t> </a:t>
            </a:r>
          </a:p>
          <a:p>
            <a:r>
              <a:rPr lang="fr-FR" sz="1400" b="1" u="sng" dirty="0">
                <a:latin typeface="Comic Sans MS" panose="030F0702030302020204" pitchFamily="66" charset="0"/>
                <a:sym typeface="Wingdings"/>
              </a:rPr>
              <a:t></a:t>
            </a:r>
            <a:r>
              <a:rPr lang="fr-FR" sz="1400" b="1" u="sng" dirty="0">
                <a:latin typeface="Comic Sans MS" panose="030F0702030302020204" pitchFamily="66" charset="0"/>
              </a:rPr>
              <a:t> Action 4 </a:t>
            </a:r>
            <a:r>
              <a:rPr lang="fr-FR" sz="1400" dirty="0">
                <a:latin typeface="Comic Sans MS" panose="030F0702030302020204" pitchFamily="66" charset="0"/>
              </a:rPr>
              <a:t>:</a:t>
            </a:r>
          </a:p>
          <a:p>
            <a:r>
              <a:rPr lang="fr-FR" sz="1400" dirty="0">
                <a:latin typeface="Comic Sans MS" panose="030F0702030302020204" pitchFamily="66" charset="0"/>
                <a:sym typeface="Wingdings"/>
              </a:rPr>
              <a:t></a:t>
            </a:r>
            <a:r>
              <a:rPr lang="fr-FR" sz="1400" dirty="0">
                <a:latin typeface="Comic Sans MS" panose="030F0702030302020204" pitchFamily="66" charset="0"/>
              </a:rPr>
              <a:t> Qualifier l’aide personnalisée. Au collège, intégrer la notion de prise en charge de la difficulté dans le cadre des 3H d’accompagnement personnalisé (Autonomie).</a:t>
            </a:r>
          </a:p>
          <a:p>
            <a:r>
              <a:rPr lang="fr-FR" sz="1400" dirty="0">
                <a:latin typeface="Comic Sans MS" panose="030F0702030302020204" pitchFamily="66" charset="0"/>
              </a:rPr>
              <a:t> </a:t>
            </a:r>
          </a:p>
          <a:p>
            <a:r>
              <a:rPr lang="fr-FR" sz="1400" b="1" u="sng" dirty="0">
                <a:latin typeface="Comic Sans MS" panose="030F0702030302020204" pitchFamily="66" charset="0"/>
                <a:sym typeface="Wingdings"/>
              </a:rPr>
              <a:t></a:t>
            </a:r>
            <a:r>
              <a:rPr lang="fr-FR" sz="1400" b="1" u="sng" dirty="0">
                <a:latin typeface="Comic Sans MS" panose="030F0702030302020204" pitchFamily="66" charset="0"/>
              </a:rPr>
              <a:t> Action 5 </a:t>
            </a:r>
            <a:r>
              <a:rPr lang="fr-FR" sz="1400" dirty="0">
                <a:latin typeface="Comic Sans MS" panose="030F0702030302020204" pitchFamily="66" charset="0"/>
              </a:rPr>
              <a:t>:</a:t>
            </a:r>
          </a:p>
          <a:p>
            <a:r>
              <a:rPr lang="fr-FR" sz="1400" dirty="0">
                <a:latin typeface="Comic Sans MS" panose="030F0702030302020204" pitchFamily="66" charset="0"/>
                <a:sym typeface="Wingdings"/>
              </a:rPr>
              <a:t></a:t>
            </a:r>
            <a:r>
              <a:rPr lang="fr-FR" sz="1400" dirty="0">
                <a:latin typeface="Comic Sans MS" panose="030F0702030302020204" pitchFamily="66" charset="0"/>
              </a:rPr>
              <a:t> Développer l’utilisation du numérique pour différencier les apprentissages</a:t>
            </a:r>
            <a:r>
              <a:rPr lang="fr-FR" sz="1400" dirty="0" smtClean="0">
                <a:latin typeface="Comic Sans MS" panose="030F0702030302020204" pitchFamily="66" charset="0"/>
              </a:rPr>
              <a:t>. Au collège, à faire dans le cadre de la réforme.</a:t>
            </a:r>
            <a:endParaRPr lang="fr-FR" sz="1400" dirty="0">
              <a:latin typeface="Comic Sans MS" panose="030F0702030302020204" pitchFamily="66" charset="0"/>
            </a:endParaRPr>
          </a:p>
          <a:p>
            <a:r>
              <a:rPr lang="fr-FR" sz="1400" dirty="0">
                <a:latin typeface="Comic Sans MS" panose="030F0702030302020204" pitchFamily="66" charset="0"/>
              </a:rPr>
              <a:t>  </a:t>
            </a:r>
          </a:p>
          <a:p>
            <a:r>
              <a:rPr lang="fr-FR" sz="1400" b="1" u="sng" dirty="0">
                <a:latin typeface="Comic Sans MS" panose="030F0702030302020204" pitchFamily="66" charset="0"/>
                <a:sym typeface="Wingdings"/>
              </a:rPr>
              <a:t></a:t>
            </a:r>
            <a:r>
              <a:rPr lang="fr-FR" sz="1400" b="1" u="sng" dirty="0">
                <a:latin typeface="Comic Sans MS" panose="030F0702030302020204" pitchFamily="66" charset="0"/>
              </a:rPr>
              <a:t> Action </a:t>
            </a:r>
            <a:r>
              <a:rPr lang="fr-FR" sz="1400" b="1" u="sng" dirty="0" smtClean="0">
                <a:latin typeface="Comic Sans MS" panose="030F0702030302020204" pitchFamily="66" charset="0"/>
              </a:rPr>
              <a:t>6</a:t>
            </a:r>
            <a:r>
              <a:rPr lang="fr-FR" sz="1400" b="1" u="sng" dirty="0">
                <a:latin typeface="Comic Sans MS" panose="030F0702030302020204" pitchFamily="66" charset="0"/>
              </a:rPr>
              <a:t> </a:t>
            </a:r>
            <a:r>
              <a:rPr lang="fr-FR" sz="1400" dirty="0">
                <a:latin typeface="Comic Sans MS" panose="030F0702030302020204" pitchFamily="66" charset="0"/>
              </a:rPr>
              <a:t>:</a:t>
            </a:r>
          </a:p>
          <a:p>
            <a:r>
              <a:rPr lang="fr-FR" sz="1400" dirty="0">
                <a:latin typeface="Comic Sans MS" panose="030F0702030302020204" pitchFamily="66" charset="0"/>
                <a:sym typeface="Wingdings"/>
              </a:rPr>
              <a:t></a:t>
            </a:r>
            <a:r>
              <a:rPr lang="fr-FR" sz="1400" dirty="0">
                <a:latin typeface="Comic Sans MS" panose="030F0702030302020204" pitchFamily="66" charset="0"/>
              </a:rPr>
              <a:t> Favoriser la </a:t>
            </a:r>
            <a:r>
              <a:rPr lang="fr-FR" sz="1400" dirty="0" err="1">
                <a:latin typeface="Comic Sans MS" panose="030F0702030302020204" pitchFamily="66" charset="0"/>
              </a:rPr>
              <a:t>co</a:t>
            </a:r>
            <a:r>
              <a:rPr lang="fr-FR" sz="1400" dirty="0">
                <a:latin typeface="Comic Sans MS" panose="030F0702030302020204" pitchFamily="66" charset="0"/>
              </a:rPr>
              <a:t>-intervention dans le cadre du dispositif « Plus de maîtres que de classes » pour les écoles qui en disposent.</a:t>
            </a:r>
          </a:p>
          <a:p>
            <a:endParaRPr lang="fr-FR" sz="1400" dirty="0" smtClean="0">
              <a:latin typeface="Comic Sans MS" panose="030F0702030302020204" pitchFamily="66" charset="0"/>
            </a:endParaRPr>
          </a:p>
        </p:txBody>
      </p:sp>
    </p:spTree>
    <p:extLst>
      <p:ext uri="{BB962C8B-B14F-4D97-AF65-F5344CB8AC3E}">
        <p14:creationId xmlns:p14="http://schemas.microsoft.com/office/powerpoint/2010/main" val="2143237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7841" y="116632"/>
            <a:ext cx="8064896" cy="1077218"/>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PUBLIC CIBLE </a:t>
            </a:r>
            <a:r>
              <a:rPr lang="fr-FR" sz="1600" dirty="0" smtClean="0">
                <a:latin typeface="Comic Sans MS" panose="030F0702030302020204" pitchFamily="66" charset="0"/>
              </a:rPr>
              <a:t>:</a:t>
            </a:r>
          </a:p>
          <a:p>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 </a:t>
            </a:r>
            <a:r>
              <a:rPr lang="fr-FR" sz="1600" dirty="0">
                <a:latin typeface="Comic Sans MS" panose="030F0702030302020204" pitchFamily="66" charset="0"/>
              </a:rPr>
              <a:t>Les élèves scolarisés dans le secteur du collège </a:t>
            </a:r>
            <a:r>
              <a:rPr lang="fr-FR" sz="1600" dirty="0" smtClean="0">
                <a:latin typeface="Comic Sans MS" panose="030F0702030302020204" pitchFamily="66" charset="0"/>
              </a:rPr>
              <a:t>Nadaud </a:t>
            </a:r>
            <a:r>
              <a:rPr lang="fr-FR" sz="1600" dirty="0">
                <a:latin typeface="Comic Sans MS" panose="030F0702030302020204" pitchFamily="66" charset="0"/>
              </a:rPr>
              <a:t>de la petite section de maternelle à la 3</a:t>
            </a:r>
            <a:r>
              <a:rPr lang="fr-FR" sz="1600" baseline="30000" dirty="0">
                <a:latin typeface="Comic Sans MS" panose="030F0702030302020204" pitchFamily="66" charset="0"/>
              </a:rPr>
              <a:t>ème</a:t>
            </a:r>
            <a:r>
              <a:rPr lang="fr-FR" sz="1600" dirty="0">
                <a:latin typeface="Comic Sans MS" panose="030F0702030302020204" pitchFamily="66" charset="0"/>
              </a:rPr>
              <a:t>. </a:t>
            </a:r>
          </a:p>
        </p:txBody>
      </p:sp>
      <p:sp>
        <p:nvSpPr>
          <p:cNvPr id="3" name="ZoneTexte 2"/>
          <p:cNvSpPr txBox="1"/>
          <p:nvPr/>
        </p:nvSpPr>
        <p:spPr>
          <a:xfrm>
            <a:off x="281429" y="1556792"/>
            <a:ext cx="8568952" cy="3785652"/>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PARTENAIRES ASSOCIES </a:t>
            </a:r>
            <a:r>
              <a:rPr lang="fr-FR" sz="1600" b="1" u="sng" dirty="0" smtClean="0">
                <a:solidFill>
                  <a:srgbClr val="FF0000"/>
                </a:solidFill>
                <a:latin typeface="Comic Sans MS" panose="030F0702030302020204" pitchFamily="66" charset="0"/>
              </a:rPr>
              <a:t>:</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Association des Clubs Coup de Pouce : élèves de CP.</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pitchFamily="2" charset="2"/>
              <a:buChar char="r"/>
            </a:pPr>
            <a:r>
              <a:rPr lang="fr-FR" sz="1600" dirty="0" smtClean="0">
                <a:latin typeface="Comic Sans MS" panose="030F0702030302020204" pitchFamily="66" charset="0"/>
              </a:rPr>
              <a:t>Association des centres sociaux de </a:t>
            </a:r>
            <a:r>
              <a:rPr lang="fr-FR" sz="1600" dirty="0" err="1" smtClean="0">
                <a:latin typeface="Comic Sans MS" panose="030F0702030302020204" pitchFamily="66" charset="0"/>
              </a:rPr>
              <a:t>Wattelos</a:t>
            </a:r>
            <a:r>
              <a:rPr lang="fr-FR" sz="1600" dirty="0" smtClean="0">
                <a:latin typeface="Comic Sans MS" panose="030F0702030302020204" pitchFamily="66" charset="0"/>
              </a:rPr>
              <a:t> : CLAS école – CLAS collège (Contrat Local d’Accompagnement à la Scolarité.) – Aide à la préparation au Brevet des Collèges – Action « A chacun son Galop ».</a:t>
            </a:r>
          </a:p>
          <a:p>
            <a:pPr marL="285750" indent="-285750">
              <a:buFont typeface="Wingdings" pitchFamily="2" charset="2"/>
              <a:buChar char="r"/>
            </a:pPr>
            <a:endParaRPr lang="fr-FR" sz="1600" dirty="0">
              <a:latin typeface="Comic Sans MS" panose="030F0702030302020204" pitchFamily="66" charset="0"/>
            </a:endParaRPr>
          </a:p>
          <a:p>
            <a:pPr marL="285750" indent="-285750">
              <a:buFont typeface="Wingdings" pitchFamily="2" charset="2"/>
              <a:buChar char="r"/>
            </a:pPr>
            <a:r>
              <a:rPr lang="fr-FR" sz="1600" dirty="0" smtClean="0">
                <a:latin typeface="Comic Sans MS" panose="030F0702030302020204" pitchFamily="66" charset="0"/>
              </a:rPr>
              <a:t>Ajir.com : Aide aux devoirs pour les collégiens.</a:t>
            </a:r>
          </a:p>
          <a:p>
            <a:pPr marL="285750" indent="-285750">
              <a:buFont typeface="Wingdings" pitchFamily="2" charset="2"/>
              <a:buChar char="r"/>
            </a:pPr>
            <a:endParaRPr lang="fr-FR" sz="1600" dirty="0" smtClean="0">
              <a:latin typeface="Comic Sans MS" panose="030F0702030302020204" pitchFamily="66" charset="0"/>
            </a:endParaRPr>
          </a:p>
          <a:p>
            <a:pPr marL="285750" indent="-285750">
              <a:buFont typeface="Wingdings" pitchFamily="2" charset="2"/>
              <a:buChar char="r"/>
            </a:pPr>
            <a:r>
              <a:rPr lang="fr-FR" sz="1600" dirty="0" err="1" smtClean="0">
                <a:latin typeface="Comic Sans MS" panose="030F0702030302020204" pitchFamily="66" charset="0"/>
              </a:rPr>
              <a:t>Acti</a:t>
            </a:r>
            <a:r>
              <a:rPr lang="fr-FR" sz="1600" dirty="0" smtClean="0">
                <a:latin typeface="Comic Sans MS" panose="030F0702030302020204" pitchFamily="66" charset="0"/>
              </a:rPr>
              <a:t>-jeunes : Préparation au Brevet des Collèges.</a:t>
            </a:r>
          </a:p>
          <a:p>
            <a:pPr marL="285750" indent="-285750">
              <a:buFont typeface="Wingdings" pitchFamily="2" charset="2"/>
              <a:buChar char="r"/>
            </a:pPr>
            <a:endParaRPr lang="fr-FR" sz="1600" dirty="0">
              <a:latin typeface="Comic Sans MS" panose="030F0702030302020204" pitchFamily="66" charset="0"/>
            </a:endParaRPr>
          </a:p>
          <a:p>
            <a:r>
              <a:rPr lang="fr-FR" sz="1600" dirty="0">
                <a:latin typeface="Comic Sans MS" panose="030F0702030302020204" pitchFamily="66" charset="0"/>
                <a:sym typeface="Wingdings"/>
              </a:rPr>
              <a:t></a:t>
            </a:r>
            <a:r>
              <a:rPr lang="fr-FR" sz="1600" dirty="0">
                <a:latin typeface="Comic Sans MS" panose="030F0702030302020204" pitchFamily="66" charset="0"/>
              </a:rPr>
              <a:t> </a:t>
            </a:r>
            <a:r>
              <a:rPr lang="fr-FR" sz="1600" dirty="0" smtClean="0">
                <a:latin typeface="Comic Sans MS" panose="030F0702030302020204" pitchFamily="66" charset="0"/>
              </a:rPr>
              <a:t>DRE de la mairie de Wattrelos : Equipe de Réussite Educative (ERE) (Soutien psychomoteur, psychologique, action COM’ENS – orthophonie pour les élèves de maternelle fragiles en langage, intervention au sein de l’école.).</a:t>
            </a:r>
            <a:endParaRPr lang="fr-FR" sz="1600" dirty="0">
              <a:latin typeface="Comic Sans MS" panose="030F0702030302020204" pitchFamily="66" charset="0"/>
            </a:endParaRPr>
          </a:p>
        </p:txBody>
      </p:sp>
    </p:spTree>
    <p:extLst>
      <p:ext uri="{BB962C8B-B14F-4D97-AF65-F5344CB8AC3E}">
        <p14:creationId xmlns:p14="http://schemas.microsoft.com/office/powerpoint/2010/main" val="4026714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245" y="2276872"/>
            <a:ext cx="7704856" cy="3108543"/>
          </a:xfrm>
          <a:prstGeom prst="rect">
            <a:avLst/>
          </a:prstGeom>
        </p:spPr>
        <p:txBody>
          <a:bodyPr wrap="square">
            <a:spAutoFit/>
          </a:bodyPr>
          <a:lstStyle/>
          <a:p>
            <a:r>
              <a:rPr lang="fr-FR" sz="2800" b="1" dirty="0">
                <a:solidFill>
                  <a:schemeClr val="bg2">
                    <a:lumMod val="20000"/>
                    <a:lumOff val="80000"/>
                  </a:schemeClr>
                </a:solidFill>
                <a:latin typeface="Comic Sans MS" panose="030F0702030302020204" pitchFamily="66" charset="0"/>
              </a:rPr>
              <a:t>	</a:t>
            </a:r>
            <a:r>
              <a:rPr lang="fr-FR" sz="2800" b="1" dirty="0" smtClean="0">
                <a:solidFill>
                  <a:schemeClr val="bg2">
                    <a:lumMod val="20000"/>
                    <a:lumOff val="80000"/>
                  </a:schemeClr>
                </a:solidFill>
                <a:latin typeface="Comic Sans MS" panose="030F0702030302020204" pitchFamily="66" charset="0"/>
              </a:rPr>
              <a:t>- Introduction </a:t>
            </a:r>
          </a:p>
          <a:p>
            <a:r>
              <a:rPr lang="fr-FR" sz="2800" b="1" dirty="0" smtClean="0">
                <a:solidFill>
                  <a:schemeClr val="bg2">
                    <a:lumMod val="20000"/>
                    <a:lumOff val="80000"/>
                  </a:schemeClr>
                </a:solidFill>
                <a:latin typeface="Comic Sans MS" panose="030F0702030302020204" pitchFamily="66" charset="0"/>
              </a:rPr>
              <a:t>I	- Identification du réseau</a:t>
            </a:r>
          </a:p>
          <a:p>
            <a:r>
              <a:rPr lang="fr-FR" sz="2800" b="1" dirty="0" smtClean="0">
                <a:solidFill>
                  <a:schemeClr val="bg2">
                    <a:lumMod val="20000"/>
                    <a:lumOff val="80000"/>
                  </a:schemeClr>
                </a:solidFill>
                <a:latin typeface="Comic Sans MS" panose="030F0702030302020204" pitchFamily="66" charset="0"/>
              </a:rPr>
              <a:t>II	- Pilotage du réseau</a:t>
            </a:r>
          </a:p>
          <a:p>
            <a:r>
              <a:rPr lang="fr-FR" sz="2800" b="1" dirty="0" smtClean="0">
                <a:solidFill>
                  <a:schemeClr val="bg2">
                    <a:lumMod val="20000"/>
                    <a:lumOff val="80000"/>
                  </a:schemeClr>
                </a:solidFill>
                <a:latin typeface="Comic Sans MS" panose="030F0702030302020204" pitchFamily="66" charset="0"/>
              </a:rPr>
              <a:t>III</a:t>
            </a:r>
            <a:r>
              <a:rPr lang="fr-FR" sz="2800" b="1" dirty="0">
                <a:solidFill>
                  <a:schemeClr val="bg2">
                    <a:lumMod val="20000"/>
                    <a:lumOff val="80000"/>
                  </a:schemeClr>
                </a:solidFill>
                <a:latin typeface="Comic Sans MS" panose="030F0702030302020204" pitchFamily="66" charset="0"/>
              </a:rPr>
              <a:t>	- </a:t>
            </a:r>
            <a:r>
              <a:rPr lang="fr-FR" sz="2800" b="1" dirty="0" smtClean="0">
                <a:solidFill>
                  <a:schemeClr val="bg2">
                    <a:lumMod val="20000"/>
                    <a:lumOff val="80000"/>
                  </a:schemeClr>
                </a:solidFill>
                <a:latin typeface="Comic Sans MS" panose="030F0702030302020204" pitchFamily="66" charset="0"/>
              </a:rPr>
              <a:t>Diagnostic  </a:t>
            </a:r>
            <a:r>
              <a:rPr lang="fr-FR" sz="2800" b="1" dirty="0">
                <a:solidFill>
                  <a:schemeClr val="bg2">
                    <a:lumMod val="20000"/>
                    <a:lumOff val="80000"/>
                  </a:schemeClr>
                </a:solidFill>
                <a:latin typeface="Comic Sans MS" panose="030F0702030302020204" pitchFamily="66" charset="0"/>
              </a:rPr>
              <a:t>du </a:t>
            </a:r>
            <a:r>
              <a:rPr lang="fr-FR" sz="2800" b="1" dirty="0" smtClean="0">
                <a:solidFill>
                  <a:schemeClr val="bg2">
                    <a:lumMod val="20000"/>
                    <a:lumOff val="80000"/>
                  </a:schemeClr>
                </a:solidFill>
                <a:latin typeface="Comic Sans MS" panose="030F0702030302020204" pitchFamily="66" charset="0"/>
              </a:rPr>
              <a:t>réseau</a:t>
            </a:r>
          </a:p>
          <a:p>
            <a:r>
              <a:rPr lang="fr-FR" sz="2800" b="1" dirty="0" smtClean="0">
                <a:solidFill>
                  <a:schemeClr val="bg2">
                    <a:lumMod val="20000"/>
                    <a:lumOff val="80000"/>
                  </a:schemeClr>
                </a:solidFill>
                <a:latin typeface="Comic Sans MS" panose="030F0702030302020204" pitchFamily="66" charset="0"/>
              </a:rPr>
              <a:t>IV	- Axes retenus, plan d’actions, </a:t>
            </a:r>
          </a:p>
          <a:p>
            <a:r>
              <a:rPr lang="fr-FR" sz="2800" b="1" dirty="0">
                <a:solidFill>
                  <a:schemeClr val="bg2">
                    <a:lumMod val="20000"/>
                    <a:lumOff val="80000"/>
                  </a:schemeClr>
                </a:solidFill>
                <a:latin typeface="Comic Sans MS" panose="030F0702030302020204" pitchFamily="66" charset="0"/>
              </a:rPr>
              <a:t> </a:t>
            </a:r>
            <a:r>
              <a:rPr lang="fr-FR" sz="2800" b="1" dirty="0" smtClean="0">
                <a:solidFill>
                  <a:schemeClr val="bg2">
                    <a:lumMod val="20000"/>
                    <a:lumOff val="80000"/>
                  </a:schemeClr>
                </a:solidFill>
                <a:latin typeface="Comic Sans MS" panose="030F0702030302020204" pitchFamily="66" charset="0"/>
              </a:rPr>
              <a:t>       partenaires associés, formation et </a:t>
            </a:r>
          </a:p>
          <a:p>
            <a:r>
              <a:rPr lang="fr-FR" sz="2800" b="1" dirty="0">
                <a:solidFill>
                  <a:schemeClr val="bg2">
                    <a:lumMod val="20000"/>
                    <a:lumOff val="80000"/>
                  </a:schemeClr>
                </a:solidFill>
                <a:latin typeface="Comic Sans MS" panose="030F0702030302020204" pitchFamily="66" charset="0"/>
              </a:rPr>
              <a:t> </a:t>
            </a:r>
            <a:r>
              <a:rPr lang="fr-FR" sz="2800" b="1" dirty="0" smtClean="0">
                <a:solidFill>
                  <a:schemeClr val="bg2">
                    <a:lumMod val="20000"/>
                    <a:lumOff val="80000"/>
                  </a:schemeClr>
                </a:solidFill>
                <a:latin typeface="Comic Sans MS" panose="030F0702030302020204" pitchFamily="66" charset="0"/>
              </a:rPr>
              <a:t>       calendrier.</a:t>
            </a:r>
          </a:p>
        </p:txBody>
      </p:sp>
      <p:sp>
        <p:nvSpPr>
          <p:cNvPr id="3" name="Titre 1"/>
          <p:cNvSpPr txBox="1">
            <a:spLocks/>
          </p:cNvSpPr>
          <p:nvPr/>
        </p:nvSpPr>
        <p:spPr>
          <a:xfrm>
            <a:off x="457200" y="274638"/>
            <a:ext cx="7467600" cy="1143000"/>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fr-FR" sz="2800" b="1" dirty="0" smtClean="0">
                <a:solidFill>
                  <a:srgbClr val="FF0066"/>
                </a:solidFill>
                <a:latin typeface="Comic Sans MS" panose="030F0702030302020204" pitchFamily="66" charset="0"/>
              </a:rPr>
              <a:t>PLAN</a:t>
            </a:r>
            <a:endParaRPr lang="fr-FR" sz="2800" b="1"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14082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2641" y="116632"/>
            <a:ext cx="8568952" cy="4524315"/>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CRITERES D’EVALUATION :</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 </a:t>
            </a:r>
            <a:r>
              <a:rPr lang="fr-FR" sz="1600" dirty="0">
                <a:latin typeface="Comic Sans MS" panose="030F0702030302020204" pitchFamily="66" charset="0"/>
              </a:rPr>
              <a:t>de </a:t>
            </a:r>
            <a:r>
              <a:rPr lang="fr-FR" sz="1600" dirty="0" smtClean="0">
                <a:latin typeface="Comic Sans MS" panose="030F0702030302020204" pitchFamily="66" charset="0"/>
              </a:rPr>
              <a:t>suivis RASED.</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 de PPRE (Projet Personnalisé de Réussite Educative).</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 de cas traités lors de la commission d’harmonisation.</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Nombres de sollicitations auprès des conseillers pédagogiques sur le thème du tutorat.</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 d’emplois du temps ayant des plages communes aménagées pour travailler en groupe de besoins.</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Evaluation du dispositif « Plus de maîtres que de classes ».</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 d’élèves suivis au sein des dispositifs partenariaux (CLAS école – CLAS collège – Aide à la préparation au Brevet des collèges – A chacun son Galop.</a:t>
            </a:r>
          </a:p>
        </p:txBody>
      </p:sp>
      <p:sp>
        <p:nvSpPr>
          <p:cNvPr id="3" name="ZoneTexte 2"/>
          <p:cNvSpPr txBox="1"/>
          <p:nvPr/>
        </p:nvSpPr>
        <p:spPr>
          <a:xfrm>
            <a:off x="202641" y="4688577"/>
            <a:ext cx="8568952" cy="2062103"/>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FORMATION ET ACCOMPAGNEMENT </a:t>
            </a:r>
            <a:r>
              <a:rPr lang="fr-FR" sz="1600" b="1" u="sng" dirty="0" smtClean="0">
                <a:solidFill>
                  <a:srgbClr val="FF0000"/>
                </a:solidFill>
                <a:latin typeface="Comic Sans MS" panose="030F0702030302020204" pitchFamily="66" charset="0"/>
              </a:rPr>
              <a:t>:</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Impulsion et accompagnement pédagogique des équipes d’encadrement pour les actions menées.</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Sujet à traiter à l’ordre du jour des réunions de directeurs.</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Formation dans le cadre du plan de formation de la réforme des collèges.</a:t>
            </a:r>
            <a:endParaRPr lang="fr-FR" sz="1600" dirty="0">
              <a:latin typeface="Comic Sans MS" panose="030F0702030302020204" pitchFamily="66" charset="0"/>
            </a:endParaRPr>
          </a:p>
        </p:txBody>
      </p:sp>
    </p:spTree>
    <p:extLst>
      <p:ext uri="{BB962C8B-B14F-4D97-AF65-F5344CB8AC3E}">
        <p14:creationId xmlns:p14="http://schemas.microsoft.com/office/powerpoint/2010/main" val="1295897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2641" y="260648"/>
            <a:ext cx="8568952" cy="1815882"/>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CALENDRIER :</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2015-2017</a:t>
            </a:r>
            <a:r>
              <a:rPr lang="fr-FR" sz="1600" dirty="0">
                <a:latin typeface="Comic Sans MS" panose="030F0702030302020204" pitchFamily="66" charset="0"/>
              </a:rPr>
              <a:t> : </a:t>
            </a:r>
            <a:endParaRPr lang="fr-FR" sz="1600" dirty="0" smtClean="0">
              <a:latin typeface="Comic Sans MS" panose="030F0702030302020204" pitchFamily="66" charset="0"/>
            </a:endParaRPr>
          </a:p>
          <a:p>
            <a:pPr marL="285750" indent="-285750">
              <a:buFont typeface="Wingdings"/>
              <a:buChar char="Ä"/>
            </a:pPr>
            <a:r>
              <a:rPr lang="fr-FR" sz="1600" dirty="0" smtClean="0">
                <a:latin typeface="Comic Sans MS" panose="030F0702030302020204" pitchFamily="66" charset="0"/>
              </a:rPr>
              <a:t>Aménagement des emplois du temps .</a:t>
            </a:r>
          </a:p>
          <a:p>
            <a:pPr marL="285750" indent="-285750">
              <a:buFont typeface="Wingdings"/>
              <a:buChar char="Ä"/>
            </a:pPr>
            <a:r>
              <a:rPr lang="fr-FR" sz="1600" dirty="0" smtClean="0">
                <a:latin typeface="Comic Sans MS" panose="030F0702030302020204" pitchFamily="66" charset="0"/>
              </a:rPr>
              <a:t>Formations sur les thèmes du tutorat, de la différenciation par l’usage du numérique.</a:t>
            </a:r>
          </a:p>
          <a:p>
            <a:endParaRPr lang="fr-FR" sz="1600" dirty="0">
              <a:latin typeface="Comic Sans MS" panose="030F0702030302020204" pitchFamily="66" charset="0"/>
            </a:endParaRPr>
          </a:p>
          <a:p>
            <a:r>
              <a:rPr lang="fr-FR" sz="1600" dirty="0">
                <a:latin typeface="Comic Sans MS" panose="030F0702030302020204" pitchFamily="66" charset="0"/>
                <a:sym typeface="Wingdings"/>
              </a:rPr>
              <a:t></a:t>
            </a:r>
            <a:r>
              <a:rPr lang="fr-FR" sz="1600" dirty="0">
                <a:latin typeface="Comic Sans MS" panose="030F0702030302020204" pitchFamily="66" charset="0"/>
              </a:rPr>
              <a:t> 2017-2019 : Mise en œuvre </a:t>
            </a:r>
            <a:r>
              <a:rPr lang="fr-FR" sz="1600" dirty="0" smtClean="0">
                <a:latin typeface="Comic Sans MS" panose="030F0702030302020204" pitchFamily="66" charset="0"/>
              </a:rPr>
              <a:t>,expérimentation et évaluation.</a:t>
            </a:r>
          </a:p>
        </p:txBody>
      </p:sp>
    </p:spTree>
    <p:extLst>
      <p:ext uri="{BB962C8B-B14F-4D97-AF65-F5344CB8AC3E}">
        <p14:creationId xmlns:p14="http://schemas.microsoft.com/office/powerpoint/2010/main" val="1197637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7841" y="42450"/>
            <a:ext cx="8064896" cy="1107996"/>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AXE RETENU N°2 </a:t>
            </a:r>
            <a:r>
              <a:rPr lang="fr-FR" sz="1600" dirty="0" smtClean="0">
                <a:latin typeface="Comic Sans MS" panose="030F0702030302020204" pitchFamily="66" charset="0"/>
              </a:rPr>
              <a:t>:</a:t>
            </a:r>
          </a:p>
          <a:p>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 </a:t>
            </a:r>
            <a:r>
              <a:rPr lang="fr-FR" sz="1600" dirty="0" smtClean="0">
                <a:latin typeface="Comic Sans MS" panose="030F0702030302020204" pitchFamily="66" charset="0"/>
              </a:rPr>
              <a:t>Accueil des moins de 3 ans.</a:t>
            </a:r>
            <a:endParaRPr lang="fr-FR" sz="1600" dirty="0">
              <a:latin typeface="Comic Sans MS" panose="030F0702030302020204" pitchFamily="66" charset="0"/>
            </a:endParaRPr>
          </a:p>
          <a:p>
            <a:endParaRPr lang="fr-FR" sz="1600" dirty="0">
              <a:latin typeface="Comic Sans MS" panose="030F0702030302020204" pitchFamily="66" charset="0"/>
            </a:endParaRPr>
          </a:p>
        </p:txBody>
      </p:sp>
      <p:sp>
        <p:nvSpPr>
          <p:cNvPr id="3" name="ZoneTexte 2"/>
          <p:cNvSpPr txBox="1"/>
          <p:nvPr/>
        </p:nvSpPr>
        <p:spPr>
          <a:xfrm>
            <a:off x="276315" y="1124744"/>
            <a:ext cx="8568952" cy="4524315"/>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PLAN D’ACTIONS :</a:t>
            </a:r>
          </a:p>
          <a:p>
            <a:pPr marL="285750" indent="-285750">
              <a:buFont typeface="Wingdings"/>
              <a:buChar char="r"/>
            </a:pPr>
            <a:endParaRPr lang="fr-FR" sz="1600" dirty="0" smtClean="0">
              <a:latin typeface="Comic Sans MS" panose="030F0702030302020204" pitchFamily="66" charset="0"/>
            </a:endParaRPr>
          </a:p>
          <a:p>
            <a:r>
              <a:rPr lang="fr-FR" sz="1600" b="1" u="sng" dirty="0">
                <a:latin typeface="Comic Sans MS" panose="030F0702030302020204" pitchFamily="66" charset="0"/>
                <a:sym typeface="Wingdings"/>
              </a:rPr>
              <a:t></a:t>
            </a:r>
            <a:r>
              <a:rPr lang="fr-FR" sz="1600" b="1" u="sng" dirty="0">
                <a:latin typeface="Comic Sans MS" panose="030F0702030302020204" pitchFamily="66" charset="0"/>
              </a:rPr>
              <a:t> Action 1</a:t>
            </a:r>
            <a:r>
              <a:rPr lang="fr-FR" sz="1600" dirty="0">
                <a:latin typeface="Comic Sans MS" panose="030F0702030302020204" pitchFamily="66" charset="0"/>
              </a:rPr>
              <a:t> : </a:t>
            </a:r>
          </a:p>
          <a:p>
            <a:r>
              <a:rPr lang="fr-FR" sz="1600" dirty="0">
                <a:latin typeface="Comic Sans MS" panose="030F0702030302020204" pitchFamily="66" charset="0"/>
                <a:sym typeface="Wingdings"/>
              </a:rPr>
              <a:t></a:t>
            </a:r>
            <a:r>
              <a:rPr lang="fr-FR" sz="1600" dirty="0">
                <a:latin typeface="Comic Sans MS" panose="030F0702030302020204" pitchFamily="66" charset="0"/>
              </a:rPr>
              <a:t> Etudier la possibilité </a:t>
            </a:r>
            <a:r>
              <a:rPr lang="fr-FR" sz="1600" dirty="0" smtClean="0">
                <a:latin typeface="Comic Sans MS" panose="030F0702030302020204" pitchFamily="66" charset="0"/>
              </a:rPr>
              <a:t> de l’ouverture </a:t>
            </a:r>
            <a:r>
              <a:rPr lang="fr-FR" sz="1600" dirty="0">
                <a:latin typeface="Comic Sans MS" panose="030F0702030302020204" pitchFamily="66" charset="0"/>
              </a:rPr>
              <a:t>d’une classe passerelle dans le cadre des REAPP.</a:t>
            </a:r>
          </a:p>
          <a:p>
            <a:r>
              <a:rPr lang="fr-FR" sz="1600" b="1" dirty="0">
                <a:latin typeface="Comic Sans MS" panose="030F0702030302020204" pitchFamily="66" charset="0"/>
              </a:rPr>
              <a:t> </a:t>
            </a:r>
            <a:endParaRPr lang="fr-FR" sz="1600" dirty="0">
              <a:latin typeface="Comic Sans MS" panose="030F0702030302020204" pitchFamily="66" charset="0"/>
            </a:endParaRPr>
          </a:p>
          <a:p>
            <a:r>
              <a:rPr lang="fr-FR" sz="1600" b="1" u="sng" dirty="0">
                <a:latin typeface="Comic Sans MS" panose="030F0702030302020204" pitchFamily="66" charset="0"/>
                <a:sym typeface="Wingdings"/>
              </a:rPr>
              <a:t></a:t>
            </a:r>
            <a:r>
              <a:rPr lang="fr-FR" sz="1600" b="1" u="sng" dirty="0">
                <a:latin typeface="Comic Sans MS" panose="030F0702030302020204" pitchFamily="66" charset="0"/>
              </a:rPr>
              <a:t> Action 2</a:t>
            </a:r>
            <a:r>
              <a:rPr lang="fr-FR" sz="1600" dirty="0">
                <a:latin typeface="Comic Sans MS" panose="030F0702030302020204" pitchFamily="66" charset="0"/>
              </a:rPr>
              <a:t> :</a:t>
            </a:r>
          </a:p>
          <a:p>
            <a:r>
              <a:rPr lang="fr-FR" sz="1600" dirty="0">
                <a:latin typeface="Comic Sans MS" panose="030F0702030302020204" pitchFamily="66" charset="0"/>
                <a:sym typeface="Wingdings"/>
              </a:rPr>
              <a:t></a:t>
            </a:r>
            <a:r>
              <a:rPr lang="fr-FR" sz="1600" dirty="0">
                <a:latin typeface="Comic Sans MS" panose="030F0702030302020204" pitchFamily="66" charset="0"/>
              </a:rPr>
              <a:t> Mettre en place des formations communes aux enseignants et aux personnels municipaux sur le thème de la petite enfance.</a:t>
            </a:r>
          </a:p>
          <a:p>
            <a:r>
              <a:rPr lang="fr-FR" sz="1600" dirty="0">
                <a:latin typeface="Comic Sans MS" panose="030F0702030302020204" pitchFamily="66" charset="0"/>
              </a:rPr>
              <a:t> </a:t>
            </a:r>
          </a:p>
          <a:p>
            <a:r>
              <a:rPr lang="fr-FR" sz="1600" b="1" u="sng" dirty="0">
                <a:latin typeface="Comic Sans MS" panose="030F0702030302020204" pitchFamily="66" charset="0"/>
                <a:sym typeface="Wingdings"/>
              </a:rPr>
              <a:t></a:t>
            </a:r>
            <a:r>
              <a:rPr lang="fr-FR" sz="1600" b="1" u="sng" dirty="0">
                <a:latin typeface="Comic Sans MS" panose="030F0702030302020204" pitchFamily="66" charset="0"/>
              </a:rPr>
              <a:t> Action 3 </a:t>
            </a:r>
            <a:r>
              <a:rPr lang="fr-FR" sz="1600" dirty="0">
                <a:latin typeface="Comic Sans MS" panose="030F0702030302020204" pitchFamily="66" charset="0"/>
              </a:rPr>
              <a:t>:</a:t>
            </a:r>
          </a:p>
          <a:p>
            <a:r>
              <a:rPr lang="fr-FR" sz="1600" dirty="0">
                <a:latin typeface="Comic Sans MS" panose="030F0702030302020204" pitchFamily="66" charset="0"/>
                <a:sym typeface="Wingdings"/>
              </a:rPr>
              <a:t></a:t>
            </a:r>
            <a:r>
              <a:rPr lang="fr-FR" sz="1600" dirty="0">
                <a:latin typeface="Comic Sans MS" panose="030F0702030302020204" pitchFamily="66" charset="0"/>
              </a:rPr>
              <a:t> Mettre en place au moins une réunion annuelle inter-catégorielle (ATSEM –enseignants</a:t>
            </a:r>
            <a:r>
              <a:rPr lang="fr-FR" sz="1600" dirty="0" smtClean="0">
                <a:latin typeface="Comic Sans MS" panose="030F0702030302020204" pitchFamily="66" charset="0"/>
              </a:rPr>
              <a:t>) au sein de l’école.</a:t>
            </a:r>
          </a:p>
          <a:p>
            <a:endParaRPr lang="fr-FR" sz="1600" dirty="0">
              <a:latin typeface="Comic Sans MS" panose="030F0702030302020204" pitchFamily="66" charset="0"/>
            </a:endParaRPr>
          </a:p>
          <a:p>
            <a:r>
              <a:rPr lang="fr-FR" sz="1600" b="1" u="sng" dirty="0">
                <a:latin typeface="Comic Sans MS" panose="030F0702030302020204" pitchFamily="66" charset="0"/>
                <a:sym typeface="Wingdings"/>
              </a:rPr>
              <a:t></a:t>
            </a:r>
            <a:r>
              <a:rPr lang="fr-FR" sz="1600" b="1" u="sng" dirty="0">
                <a:latin typeface="Comic Sans MS" panose="030F0702030302020204" pitchFamily="66" charset="0"/>
              </a:rPr>
              <a:t> Action 4</a:t>
            </a:r>
            <a:r>
              <a:rPr lang="fr-FR" sz="1600" dirty="0" smtClean="0">
                <a:latin typeface="Comic Sans MS" panose="030F0702030302020204" pitchFamily="66" charset="0"/>
              </a:rPr>
              <a:t>:</a:t>
            </a:r>
            <a:endParaRPr lang="fr-FR" sz="1600" dirty="0">
              <a:latin typeface="Comic Sans MS" panose="030F0702030302020204" pitchFamily="66" charset="0"/>
            </a:endParaRPr>
          </a:p>
          <a:p>
            <a:r>
              <a:rPr lang="fr-FR" sz="1600" dirty="0">
                <a:latin typeface="Comic Sans MS" panose="030F0702030302020204" pitchFamily="66" charset="0"/>
                <a:sym typeface="Wingdings"/>
              </a:rPr>
              <a:t></a:t>
            </a:r>
            <a:r>
              <a:rPr lang="fr-FR" sz="1600" dirty="0">
                <a:latin typeface="Comic Sans MS" panose="030F0702030302020204" pitchFamily="66" charset="0"/>
              </a:rPr>
              <a:t> </a:t>
            </a:r>
            <a:r>
              <a:rPr lang="fr-FR" sz="1600" dirty="0" smtClean="0">
                <a:latin typeface="Comic Sans MS" panose="030F0702030302020204" pitchFamily="66" charset="0"/>
              </a:rPr>
              <a:t>Développer les actions passerelles avec les crèches, les haltes garderie et la PMI.</a:t>
            </a:r>
            <a:endParaRPr lang="fr-FR" sz="1600" dirty="0">
              <a:latin typeface="Comic Sans MS" panose="030F0702030302020204" pitchFamily="66" charset="0"/>
            </a:endParaRPr>
          </a:p>
          <a:p>
            <a:endParaRPr lang="fr-FR" sz="1600" dirty="0">
              <a:latin typeface="Comic Sans MS" panose="030F0702030302020204" pitchFamily="66" charset="0"/>
            </a:endParaRPr>
          </a:p>
          <a:p>
            <a:endParaRPr lang="fr-FR" sz="1600" dirty="0">
              <a:latin typeface="Comic Sans MS" panose="030F0702030302020204" pitchFamily="66" charset="0"/>
            </a:endParaRPr>
          </a:p>
          <a:p>
            <a:endParaRPr lang="fr-FR" sz="1600" dirty="0" smtClean="0">
              <a:latin typeface="Comic Sans MS" panose="030F0702030302020204" pitchFamily="66" charset="0"/>
            </a:endParaRPr>
          </a:p>
        </p:txBody>
      </p:sp>
    </p:spTree>
    <p:extLst>
      <p:ext uri="{BB962C8B-B14F-4D97-AF65-F5344CB8AC3E}">
        <p14:creationId xmlns:p14="http://schemas.microsoft.com/office/powerpoint/2010/main" val="4027145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7841" y="0"/>
            <a:ext cx="8064896" cy="830997"/>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PUBLIC CIBLE </a:t>
            </a:r>
            <a:r>
              <a:rPr lang="fr-FR" sz="1600" dirty="0" smtClean="0">
                <a:latin typeface="Comic Sans MS" panose="030F0702030302020204" pitchFamily="66" charset="0"/>
              </a:rPr>
              <a:t>:</a:t>
            </a:r>
          </a:p>
          <a:p>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 </a:t>
            </a:r>
            <a:r>
              <a:rPr lang="fr-FR" sz="1600" dirty="0">
                <a:latin typeface="Comic Sans MS" panose="030F0702030302020204" pitchFamily="66" charset="0"/>
              </a:rPr>
              <a:t>Les </a:t>
            </a:r>
            <a:r>
              <a:rPr lang="fr-FR" sz="1600" dirty="0" smtClean="0">
                <a:latin typeface="Comic Sans MS" panose="030F0702030302020204" pitchFamily="66" charset="0"/>
              </a:rPr>
              <a:t>enfants de moins de trois ans scolarisés sur le secteur du collège Nadaud.</a:t>
            </a:r>
            <a:endParaRPr lang="fr-FR" sz="1600" dirty="0">
              <a:latin typeface="Comic Sans MS" panose="030F0702030302020204" pitchFamily="66" charset="0"/>
            </a:endParaRPr>
          </a:p>
        </p:txBody>
      </p:sp>
      <p:sp>
        <p:nvSpPr>
          <p:cNvPr id="3" name="ZoneTexte 2"/>
          <p:cNvSpPr txBox="1"/>
          <p:nvPr/>
        </p:nvSpPr>
        <p:spPr>
          <a:xfrm>
            <a:off x="281429" y="813891"/>
            <a:ext cx="8568952" cy="3293209"/>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PARTENAIRES ASSOCIES </a:t>
            </a:r>
            <a:r>
              <a:rPr lang="fr-FR" sz="1600" b="1" u="sng" dirty="0" smtClean="0">
                <a:solidFill>
                  <a:srgbClr val="FF0000"/>
                </a:solidFill>
                <a:latin typeface="Comic Sans MS" panose="030F0702030302020204" pitchFamily="66" charset="0"/>
              </a:rPr>
              <a:t>:</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Le service « Petite Enfance » de </a:t>
            </a:r>
            <a:r>
              <a:rPr lang="fr-FR" sz="1600" smtClean="0">
                <a:latin typeface="Comic Sans MS" panose="030F0702030302020204" pitchFamily="66" charset="0"/>
              </a:rPr>
              <a:t>la mairie - Les </a:t>
            </a:r>
            <a:r>
              <a:rPr lang="fr-FR" sz="1600" dirty="0" smtClean="0">
                <a:latin typeface="Comic Sans MS" panose="030F0702030302020204" pitchFamily="66" charset="0"/>
              </a:rPr>
              <a:t>crèches municipales </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pitchFamily="2" charset="2"/>
              <a:buChar char="r"/>
            </a:pPr>
            <a:r>
              <a:rPr lang="fr-FR" sz="1600" dirty="0" smtClean="0">
                <a:latin typeface="Comic Sans MS" panose="030F0702030302020204" pitchFamily="66" charset="0"/>
              </a:rPr>
              <a:t>La CAF</a:t>
            </a:r>
          </a:p>
          <a:p>
            <a:pPr marL="285750" indent="-285750">
              <a:buFont typeface="Wingdings" pitchFamily="2" charset="2"/>
              <a:buChar char="r"/>
            </a:pPr>
            <a:endParaRPr lang="fr-FR" sz="1600" dirty="0">
              <a:latin typeface="Comic Sans MS" panose="030F0702030302020204" pitchFamily="66" charset="0"/>
            </a:endParaRPr>
          </a:p>
          <a:p>
            <a:pPr marL="285750" indent="-285750">
              <a:buFont typeface="Wingdings" pitchFamily="2" charset="2"/>
              <a:buChar char="r"/>
            </a:pPr>
            <a:r>
              <a:rPr lang="fr-FR" sz="1600" dirty="0" smtClean="0">
                <a:latin typeface="Comic Sans MS" panose="030F0702030302020204" pitchFamily="66" charset="0"/>
              </a:rPr>
              <a:t>Le C.N.F.P.T (Centre National de la Fonction Publique Territoriale)</a:t>
            </a:r>
          </a:p>
          <a:p>
            <a:pPr marL="285750" indent="-285750">
              <a:buFont typeface="Wingdings" pitchFamily="2" charset="2"/>
              <a:buChar char="r"/>
            </a:pPr>
            <a:endParaRPr lang="fr-FR" sz="1600" dirty="0" smtClean="0">
              <a:latin typeface="Comic Sans MS" panose="030F0702030302020204" pitchFamily="66" charset="0"/>
            </a:endParaRPr>
          </a:p>
          <a:p>
            <a:pPr marL="285750" indent="-285750">
              <a:buFont typeface="Wingdings" pitchFamily="2" charset="2"/>
              <a:buChar char="r"/>
            </a:pPr>
            <a:r>
              <a:rPr lang="fr-FR" sz="1600" dirty="0" smtClean="0">
                <a:latin typeface="Comic Sans MS" panose="030F0702030302020204" pitchFamily="66" charset="0"/>
              </a:rPr>
              <a:t>L’association des centres sociaux de Wattrelos.</a:t>
            </a:r>
          </a:p>
          <a:p>
            <a:pPr marL="285750" indent="-285750">
              <a:buFont typeface="Wingdings" pitchFamily="2" charset="2"/>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Les psychologues scolaires</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La PMI</a:t>
            </a:r>
            <a:endParaRPr lang="fr-FR" sz="1600" dirty="0">
              <a:latin typeface="Comic Sans MS" panose="030F0702030302020204" pitchFamily="66" charset="0"/>
            </a:endParaRPr>
          </a:p>
        </p:txBody>
      </p:sp>
      <p:sp>
        <p:nvSpPr>
          <p:cNvPr id="4" name="ZoneTexte 3"/>
          <p:cNvSpPr txBox="1"/>
          <p:nvPr/>
        </p:nvSpPr>
        <p:spPr>
          <a:xfrm>
            <a:off x="202641" y="4005064"/>
            <a:ext cx="8568952" cy="3046988"/>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CRITERES D’EVALUATION :</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Pourcentage de moins de trois ans accueillis par rapport à l’académie, le département, le national et par  rapport à la population locale (INSEE).</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 de réunions inter-catégorielles.</a:t>
            </a: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Pourcentage d’ATSEM diplômée dans les classes de section de </a:t>
            </a:r>
            <a:r>
              <a:rPr lang="fr-FR" sz="1600" dirty="0" err="1" smtClean="0">
                <a:latin typeface="Comic Sans MS" panose="030F0702030302020204" pitchFamily="66" charset="0"/>
              </a:rPr>
              <a:t>Touts-Petits</a:t>
            </a:r>
            <a:r>
              <a:rPr lang="fr-FR" sz="1600" dirty="0">
                <a:latin typeface="Comic Sans MS" panose="030F0702030302020204" pitchFamily="66" charset="0"/>
              </a:rPr>
              <a:t> </a:t>
            </a:r>
            <a:r>
              <a:rPr lang="fr-FR" sz="1600" dirty="0" smtClean="0">
                <a:latin typeface="Comic Sans MS" panose="030F0702030302020204" pitchFamily="66" charset="0"/>
              </a:rPr>
              <a:t>/ Petits.</a:t>
            </a:r>
          </a:p>
          <a:p>
            <a:r>
              <a:rPr lang="fr-FR" sz="1600" dirty="0">
                <a:sym typeface="Wingdings"/>
              </a:rPr>
              <a:t></a:t>
            </a:r>
            <a:r>
              <a:rPr lang="fr-FR" sz="1600" dirty="0"/>
              <a:t> Nombre de formations dispensées pour le personnel municipal (Avec ou sans le CNFPT)</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 d’actions menées dans le cadre de la liaison avec les crèches, haltes garderie et PMI.</a:t>
            </a:r>
          </a:p>
          <a:p>
            <a:endParaRPr lang="fr-FR" sz="1600" dirty="0">
              <a:latin typeface="Comic Sans MS" panose="030F0702030302020204" pitchFamily="66" charset="0"/>
            </a:endParaRPr>
          </a:p>
        </p:txBody>
      </p:sp>
    </p:spTree>
    <p:extLst>
      <p:ext uri="{BB962C8B-B14F-4D97-AF65-F5344CB8AC3E}">
        <p14:creationId xmlns:p14="http://schemas.microsoft.com/office/powerpoint/2010/main" val="3840674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5236" y="332656"/>
            <a:ext cx="8568952" cy="2308324"/>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FORMATION ET ACCOMPAGNEMENT </a:t>
            </a:r>
            <a:r>
              <a:rPr lang="fr-FR" sz="1600" b="1" u="sng" dirty="0" smtClean="0">
                <a:solidFill>
                  <a:srgbClr val="FF0000"/>
                </a:solidFill>
                <a:latin typeface="Comic Sans MS" panose="030F0702030302020204" pitchFamily="66" charset="0"/>
              </a:rPr>
              <a:t>:</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Réflexion avec les partenaires associés  sur la classe passerelle (Mairie, Département, CAF…)</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Formation par le CNFPT pour les ATSEM et le personnel municipal (sommeil, psychologie du jeune enfant…).</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Impulsion et accompagnement pédagogiques des équipes sur les actions menées.</a:t>
            </a:r>
          </a:p>
        </p:txBody>
      </p:sp>
      <p:sp>
        <p:nvSpPr>
          <p:cNvPr id="4" name="ZoneTexte 3"/>
          <p:cNvSpPr txBox="1"/>
          <p:nvPr/>
        </p:nvSpPr>
        <p:spPr>
          <a:xfrm>
            <a:off x="238137" y="3140968"/>
            <a:ext cx="8568952" cy="2862322"/>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CALENDRIER :</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2015-2016</a:t>
            </a:r>
            <a:r>
              <a:rPr lang="fr-FR" sz="1600" dirty="0">
                <a:latin typeface="Comic Sans MS" panose="030F0702030302020204" pitchFamily="66" charset="0"/>
              </a:rPr>
              <a:t> : </a:t>
            </a:r>
            <a:r>
              <a:rPr lang="fr-FR" sz="1600" dirty="0" smtClean="0">
                <a:latin typeface="Comic Sans MS" panose="030F0702030302020204" pitchFamily="66" charset="0"/>
              </a:rPr>
              <a:t>Etude du dossier pour la classe passerelle.</a:t>
            </a:r>
          </a:p>
          <a:p>
            <a:endParaRPr lang="fr-FR" sz="1000" dirty="0" smtClean="0">
              <a:latin typeface="Comic Sans MS" panose="030F0702030302020204" pitchFamily="66" charset="0"/>
              <a:sym typeface="Wingdings"/>
            </a:endParaRPr>
          </a:p>
          <a:p>
            <a:pPr marL="285750" indent="-285750">
              <a:buFont typeface="Wingdings" pitchFamily="2" charset="2"/>
              <a:buChar char="r"/>
            </a:pPr>
            <a:r>
              <a:rPr lang="fr-FR" sz="1600" dirty="0" smtClean="0">
                <a:latin typeface="Comic Sans MS" panose="030F0702030302020204" pitchFamily="66" charset="0"/>
              </a:rPr>
              <a:t>2015-2017</a:t>
            </a:r>
            <a:r>
              <a:rPr lang="fr-FR" sz="1600" dirty="0">
                <a:latin typeface="Comic Sans MS" panose="030F0702030302020204" pitchFamily="66" charset="0"/>
              </a:rPr>
              <a:t> : </a:t>
            </a:r>
            <a:r>
              <a:rPr lang="fr-FR" sz="1600" dirty="0" smtClean="0">
                <a:latin typeface="Comic Sans MS" panose="030F0702030302020204" pitchFamily="66" charset="0"/>
              </a:rPr>
              <a:t>Etablissement d’un planning de formations communes enseignants-ATSEM.</a:t>
            </a:r>
          </a:p>
          <a:p>
            <a:pPr marL="285750" indent="-285750">
              <a:buFont typeface="Wingdings" pitchFamily="2" charset="2"/>
              <a:buChar char="r"/>
            </a:pPr>
            <a:endParaRPr lang="fr-FR" sz="1000" dirty="0">
              <a:latin typeface="Comic Sans MS" panose="030F0702030302020204" pitchFamily="66" charset="0"/>
            </a:endParaRPr>
          </a:p>
          <a:p>
            <a:pPr marL="285750" indent="-285750">
              <a:buFont typeface="Wingdings" pitchFamily="2" charset="2"/>
              <a:buChar char="r"/>
            </a:pPr>
            <a:r>
              <a:rPr lang="fr-FR" sz="1600" dirty="0" smtClean="0">
                <a:latin typeface="Comic Sans MS" panose="030F0702030302020204" pitchFamily="66" charset="0"/>
              </a:rPr>
              <a:t>2015-2019 : Développer le partenariat et les actions de passerelle avec les crèches.</a:t>
            </a:r>
          </a:p>
          <a:p>
            <a:pPr marL="285750" indent="-285750">
              <a:buFont typeface="Wingdings" pitchFamily="2" charset="2"/>
              <a:buChar char="r"/>
            </a:pPr>
            <a:endParaRPr lang="fr-FR" sz="1000" dirty="0" smtClean="0">
              <a:latin typeface="Comic Sans MS" panose="030F0702030302020204" pitchFamily="66" charset="0"/>
            </a:endParaRPr>
          </a:p>
          <a:p>
            <a:pPr marL="285750" indent="-285750">
              <a:buFont typeface="Wingdings" pitchFamily="2" charset="2"/>
              <a:buChar char="r"/>
            </a:pPr>
            <a:r>
              <a:rPr lang="fr-FR" sz="1600" dirty="0" smtClean="0">
                <a:latin typeface="Comic Sans MS" panose="030F0702030302020204" pitchFamily="66" charset="0"/>
              </a:rPr>
              <a:t>2016-2019 : Actions de formation du personnel municipal – 1 réunion inter catégorielle par an.</a:t>
            </a:r>
          </a:p>
          <a:p>
            <a:endParaRPr lang="fr-FR" sz="1600" dirty="0" smtClean="0">
              <a:latin typeface="Comic Sans MS" panose="030F0702030302020204" pitchFamily="66" charset="0"/>
            </a:endParaRPr>
          </a:p>
        </p:txBody>
      </p:sp>
    </p:spTree>
    <p:extLst>
      <p:ext uri="{BB962C8B-B14F-4D97-AF65-F5344CB8AC3E}">
        <p14:creationId xmlns:p14="http://schemas.microsoft.com/office/powerpoint/2010/main" val="1840982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1772816"/>
            <a:ext cx="8280920" cy="3046988"/>
          </a:xfrm>
          <a:prstGeom prst="rect">
            <a:avLst/>
          </a:prstGeom>
          <a:noFill/>
        </p:spPr>
        <p:txBody>
          <a:bodyPr wrap="square" rtlCol="0">
            <a:spAutoFit/>
          </a:bodyPr>
          <a:lstStyle/>
          <a:p>
            <a:pPr algn="ctr"/>
            <a:r>
              <a:rPr lang="fr-FR" sz="2400" b="1" dirty="0" smtClean="0">
                <a:latin typeface="Comic Sans MS" panose="030F0702030302020204" pitchFamily="66" charset="0"/>
              </a:rPr>
              <a:t>PRIORITE 3</a:t>
            </a:r>
          </a:p>
          <a:p>
            <a:pPr algn="ctr"/>
            <a:endParaRPr lang="fr-FR" sz="2400" b="1" dirty="0" smtClean="0">
              <a:latin typeface="Comic Sans MS" panose="030F0702030302020204" pitchFamily="66" charset="0"/>
            </a:endParaRPr>
          </a:p>
          <a:p>
            <a:pPr algn="ctr"/>
            <a:endParaRPr lang="fr-FR" sz="2400" b="1" dirty="0" smtClean="0">
              <a:latin typeface="Comic Sans MS" panose="030F0702030302020204" pitchFamily="66" charset="0"/>
            </a:endParaRPr>
          </a:p>
          <a:p>
            <a:pPr algn="ctr"/>
            <a:r>
              <a:rPr lang="fr-FR" sz="2400" dirty="0" smtClean="0">
                <a:latin typeface="Comic Sans MS" panose="030F0702030302020204" pitchFamily="66" charset="0"/>
                <a:sym typeface="Wingdings"/>
              </a:rPr>
              <a:t>METTRE EN PLACE UNE ÉCOLE QUI COOPÈRE UTILEMENT AVEC LES PARENTS  ET LES PARTENAIRES POUR LA RÉUSSITE SCOLAIRE</a:t>
            </a:r>
            <a:endParaRPr lang="fr-FR" sz="2400" dirty="0" smtClean="0">
              <a:latin typeface="Comic Sans MS" panose="030F0702030302020204" pitchFamily="66" charset="0"/>
            </a:endParaRPr>
          </a:p>
          <a:p>
            <a:pPr algn="ctr"/>
            <a:r>
              <a:rPr lang="fr-FR" sz="2400" b="1" dirty="0" smtClean="0">
                <a:latin typeface="Comic Sans MS" panose="030F0702030302020204" pitchFamily="66" charset="0"/>
                <a:sym typeface="Wingdings"/>
              </a:rPr>
              <a:t>.</a:t>
            </a:r>
            <a:endParaRPr lang="fr-FR" sz="2400" b="1" dirty="0" smtClean="0">
              <a:latin typeface="Comic Sans MS" panose="030F0702030302020204" pitchFamily="66" charset="0"/>
            </a:endParaRPr>
          </a:p>
          <a:p>
            <a:pPr algn="ctr"/>
            <a:endParaRPr lang="fr-FR" sz="2400" b="1" dirty="0">
              <a:latin typeface="Comic Sans MS" panose="030F0702030302020204" pitchFamily="66" charset="0"/>
            </a:endParaRPr>
          </a:p>
        </p:txBody>
      </p:sp>
    </p:spTree>
    <p:extLst>
      <p:ext uri="{BB962C8B-B14F-4D97-AF65-F5344CB8AC3E}">
        <p14:creationId xmlns:p14="http://schemas.microsoft.com/office/powerpoint/2010/main" val="978136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7841" y="260648"/>
            <a:ext cx="8064896" cy="1077218"/>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AXE RETENU </a:t>
            </a:r>
            <a:r>
              <a:rPr lang="fr-FR" sz="1600" dirty="0" smtClean="0">
                <a:latin typeface="Comic Sans MS" panose="030F0702030302020204" pitchFamily="66" charset="0"/>
              </a:rPr>
              <a:t>:</a:t>
            </a:r>
          </a:p>
          <a:p>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 </a:t>
            </a:r>
            <a:r>
              <a:rPr lang="fr-FR" sz="1600" dirty="0">
                <a:latin typeface="Comic Sans MS" panose="030F0702030302020204" pitchFamily="66" charset="0"/>
              </a:rPr>
              <a:t>Coopération avec les parents : Journées portes ouvertes et « classes ouvertes en activité ».</a:t>
            </a:r>
          </a:p>
        </p:txBody>
      </p:sp>
      <p:sp>
        <p:nvSpPr>
          <p:cNvPr id="3" name="ZoneTexte 2"/>
          <p:cNvSpPr txBox="1"/>
          <p:nvPr/>
        </p:nvSpPr>
        <p:spPr>
          <a:xfrm>
            <a:off x="276315" y="1628800"/>
            <a:ext cx="8568952" cy="3785652"/>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PLAN D’ACTIONS :</a:t>
            </a:r>
          </a:p>
          <a:p>
            <a:pPr marL="285750" indent="-285750">
              <a:buFont typeface="Wingdings"/>
              <a:buChar char="r"/>
            </a:pPr>
            <a:endParaRPr lang="fr-FR" sz="1600" dirty="0" smtClean="0">
              <a:latin typeface="Comic Sans MS" panose="030F0702030302020204" pitchFamily="66" charset="0"/>
            </a:endParaRPr>
          </a:p>
          <a:p>
            <a:r>
              <a:rPr lang="fr-FR" sz="1600" b="1" u="sng" dirty="0">
                <a:latin typeface="Comic Sans MS" panose="030F0702030302020204" pitchFamily="66" charset="0"/>
                <a:sym typeface="Wingdings"/>
              </a:rPr>
              <a:t></a:t>
            </a:r>
            <a:r>
              <a:rPr lang="fr-FR" sz="1600" b="1" u="sng" dirty="0">
                <a:latin typeface="Comic Sans MS" panose="030F0702030302020204" pitchFamily="66" charset="0"/>
              </a:rPr>
              <a:t> Action 1</a:t>
            </a:r>
            <a:r>
              <a:rPr lang="fr-FR" sz="1600" dirty="0">
                <a:latin typeface="Comic Sans MS" panose="030F0702030302020204" pitchFamily="66" charset="0"/>
              </a:rPr>
              <a:t> : </a:t>
            </a:r>
          </a:p>
          <a:p>
            <a:r>
              <a:rPr lang="fr-FR" sz="1600" dirty="0">
                <a:latin typeface="Comic Sans MS" panose="030F0702030302020204" pitchFamily="66" charset="0"/>
                <a:sym typeface="Wingdings"/>
              </a:rPr>
              <a:t></a:t>
            </a:r>
            <a:r>
              <a:rPr lang="fr-FR" sz="1600" dirty="0">
                <a:latin typeface="Comic Sans MS" panose="030F0702030302020204" pitchFamily="66" charset="0"/>
              </a:rPr>
              <a:t> Développer le nombre d’actions d’ouverture : journées portes ouvertes, classes ouvertes « en activité », accompagnement de sorties.</a:t>
            </a:r>
          </a:p>
          <a:p>
            <a:r>
              <a:rPr lang="fr-FR" sz="1600" dirty="0">
                <a:latin typeface="Comic Sans MS" panose="030F0702030302020204" pitchFamily="66" charset="0"/>
              </a:rPr>
              <a:t> </a:t>
            </a:r>
          </a:p>
          <a:p>
            <a:r>
              <a:rPr lang="fr-FR" sz="1600" b="1" u="sng" dirty="0">
                <a:latin typeface="Comic Sans MS" panose="030F0702030302020204" pitchFamily="66" charset="0"/>
                <a:sym typeface="Wingdings"/>
              </a:rPr>
              <a:t></a:t>
            </a:r>
            <a:r>
              <a:rPr lang="fr-FR" sz="1600" b="1" u="sng" dirty="0">
                <a:latin typeface="Comic Sans MS" panose="030F0702030302020204" pitchFamily="66" charset="0"/>
              </a:rPr>
              <a:t> Action 2</a:t>
            </a:r>
            <a:r>
              <a:rPr lang="fr-FR" sz="1600" dirty="0">
                <a:latin typeface="Comic Sans MS" panose="030F0702030302020204" pitchFamily="66" charset="0"/>
              </a:rPr>
              <a:t> :</a:t>
            </a:r>
          </a:p>
          <a:p>
            <a:pPr marL="285750" indent="-285750">
              <a:buFont typeface="Wingdings"/>
              <a:buChar char="Ä"/>
            </a:pPr>
            <a:r>
              <a:rPr lang="fr-FR" sz="1600" dirty="0" smtClean="0">
                <a:latin typeface="Comic Sans MS" panose="030F0702030302020204" pitchFamily="66" charset="0"/>
              </a:rPr>
              <a:t>développer </a:t>
            </a:r>
            <a:r>
              <a:rPr lang="fr-FR" sz="1600" dirty="0">
                <a:latin typeface="Comic Sans MS" panose="030F0702030302020204" pitchFamily="66" charset="0"/>
              </a:rPr>
              <a:t>l’organisation de rallyes</a:t>
            </a:r>
            <a:r>
              <a:rPr lang="fr-FR" sz="1600" dirty="0" smtClean="0">
                <a:latin typeface="Comic Sans MS" panose="030F0702030302020204" pitchFamily="66" charset="0"/>
              </a:rPr>
              <a:t>.</a:t>
            </a:r>
          </a:p>
          <a:p>
            <a:pPr marL="285750" indent="-285750">
              <a:buFont typeface="Wingdings"/>
              <a:buChar char="Ä"/>
            </a:pPr>
            <a:endParaRPr lang="fr-FR" sz="1600" dirty="0">
              <a:latin typeface="Comic Sans MS" panose="030F0702030302020204" pitchFamily="66" charset="0"/>
            </a:endParaRPr>
          </a:p>
          <a:p>
            <a:r>
              <a:rPr lang="fr-FR" sz="1600" b="1" u="sng" dirty="0">
                <a:latin typeface="Comic Sans MS" panose="030F0702030302020204" pitchFamily="66" charset="0"/>
                <a:sym typeface="Wingdings"/>
              </a:rPr>
              <a:t></a:t>
            </a:r>
            <a:r>
              <a:rPr lang="fr-FR" sz="1600" b="1" u="sng" dirty="0">
                <a:latin typeface="Comic Sans MS" panose="030F0702030302020204" pitchFamily="66" charset="0"/>
              </a:rPr>
              <a:t> Action </a:t>
            </a:r>
            <a:r>
              <a:rPr lang="fr-FR" sz="1600" b="1" u="sng" dirty="0" smtClean="0">
                <a:latin typeface="Comic Sans MS" panose="030F0702030302020204" pitchFamily="66" charset="0"/>
              </a:rPr>
              <a:t>3</a:t>
            </a:r>
            <a:r>
              <a:rPr lang="fr-FR" sz="1600" dirty="0">
                <a:latin typeface="Comic Sans MS" panose="030F0702030302020204" pitchFamily="66" charset="0"/>
              </a:rPr>
              <a:t> :</a:t>
            </a:r>
          </a:p>
          <a:p>
            <a:r>
              <a:rPr lang="fr-FR" sz="1600" dirty="0">
                <a:latin typeface="Comic Sans MS" panose="030F0702030302020204" pitchFamily="66" charset="0"/>
                <a:sym typeface="Wingdings"/>
              </a:rPr>
              <a:t></a:t>
            </a:r>
            <a:r>
              <a:rPr lang="fr-FR" sz="1600" dirty="0">
                <a:latin typeface="Comic Sans MS" panose="030F0702030302020204" pitchFamily="66" charset="0"/>
              </a:rPr>
              <a:t> </a:t>
            </a:r>
            <a:r>
              <a:rPr lang="fr-FR" sz="1600" dirty="0" smtClean="0">
                <a:latin typeface="Comic Sans MS" panose="030F0702030302020204" pitchFamily="66" charset="0"/>
              </a:rPr>
              <a:t>Etudier la possibilité d’un partenariat avec les associations sur le territoire (Centres Sociaux – Ajir.com- </a:t>
            </a:r>
            <a:r>
              <a:rPr lang="fr-FR" sz="1600" dirty="0" err="1" smtClean="0">
                <a:latin typeface="Comic Sans MS" panose="030F0702030302020204" pitchFamily="66" charset="0"/>
              </a:rPr>
              <a:t>Actijeunes</a:t>
            </a:r>
            <a:r>
              <a:rPr lang="fr-FR" sz="1600" dirty="0" smtClean="0">
                <a:latin typeface="Comic Sans MS" panose="030F0702030302020204" pitchFamily="66" charset="0"/>
              </a:rPr>
              <a:t> – Horizon 9) pour l’organisation de journées d’intégration, d’actions d’aide au financement de manifestations pour les écoles et le collège qui intègrent la participation des parents.</a:t>
            </a:r>
            <a:endParaRPr lang="fr-FR" sz="1600" dirty="0">
              <a:latin typeface="Comic Sans MS" panose="030F0702030302020204" pitchFamily="66" charset="0"/>
            </a:endParaRPr>
          </a:p>
          <a:p>
            <a:endParaRPr lang="fr-FR" sz="1600" dirty="0" smtClean="0">
              <a:latin typeface="Comic Sans MS" panose="030F0702030302020204" pitchFamily="66" charset="0"/>
            </a:endParaRPr>
          </a:p>
        </p:txBody>
      </p:sp>
      <p:sp>
        <p:nvSpPr>
          <p:cNvPr id="4" name="ZoneTexte 3"/>
          <p:cNvSpPr txBox="1"/>
          <p:nvPr/>
        </p:nvSpPr>
        <p:spPr>
          <a:xfrm>
            <a:off x="297841" y="5414452"/>
            <a:ext cx="8064896" cy="1077218"/>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PUBLIC CIBLE </a:t>
            </a:r>
            <a:r>
              <a:rPr lang="fr-FR" sz="1600" dirty="0" smtClean="0">
                <a:latin typeface="Comic Sans MS" panose="030F0702030302020204" pitchFamily="66" charset="0"/>
              </a:rPr>
              <a:t>:</a:t>
            </a:r>
          </a:p>
          <a:p>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 </a:t>
            </a:r>
            <a:r>
              <a:rPr lang="fr-FR" sz="1600" dirty="0" smtClean="0">
                <a:latin typeface="Comic Sans MS" panose="030F0702030302020204" pitchFamily="66" charset="0"/>
              </a:rPr>
              <a:t>Les parents des élèves de la section de Petits à la 3</a:t>
            </a:r>
            <a:r>
              <a:rPr lang="fr-FR" sz="1600" baseline="30000" dirty="0" smtClean="0">
                <a:latin typeface="Comic Sans MS" panose="030F0702030302020204" pitchFamily="66" charset="0"/>
              </a:rPr>
              <a:t>ème</a:t>
            </a:r>
            <a:r>
              <a:rPr lang="fr-FR" sz="1600" dirty="0" smtClean="0">
                <a:latin typeface="Comic Sans MS" panose="030F0702030302020204" pitchFamily="66" charset="0"/>
              </a:rPr>
              <a:t> du secteur du collège NADAUD.</a:t>
            </a:r>
            <a:endParaRPr lang="fr-FR" sz="1600" dirty="0">
              <a:latin typeface="Comic Sans MS" panose="030F0702030302020204" pitchFamily="66" charset="0"/>
            </a:endParaRPr>
          </a:p>
        </p:txBody>
      </p:sp>
    </p:spTree>
    <p:extLst>
      <p:ext uri="{BB962C8B-B14F-4D97-AF65-F5344CB8AC3E}">
        <p14:creationId xmlns:p14="http://schemas.microsoft.com/office/powerpoint/2010/main" val="1859074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2591" y="317822"/>
            <a:ext cx="8568952" cy="2062103"/>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PARTENAIRES ASSOCIES </a:t>
            </a:r>
            <a:r>
              <a:rPr lang="fr-FR" sz="1600" b="1" u="sng" dirty="0" smtClean="0">
                <a:solidFill>
                  <a:srgbClr val="FF0000"/>
                </a:solidFill>
                <a:latin typeface="Comic Sans MS" panose="030F0702030302020204" pitchFamily="66" charset="0"/>
              </a:rPr>
              <a:t>:</a:t>
            </a:r>
          </a:p>
          <a:p>
            <a:endParaRPr lang="fr-FR" sz="1600" dirty="0" smtClean="0">
              <a:latin typeface="Comic Sans MS" panose="030F0702030302020204" pitchFamily="66" charset="0"/>
            </a:endParaRPr>
          </a:p>
          <a:p>
            <a:pPr marL="285750" indent="-285750">
              <a:buFont typeface="Wingdings" pitchFamily="2" charset="2"/>
              <a:buChar char="r"/>
            </a:pPr>
            <a:r>
              <a:rPr lang="fr-FR" sz="1600" dirty="0" smtClean="0">
                <a:latin typeface="Comic Sans MS" panose="030F0702030302020204" pitchFamily="66" charset="0"/>
              </a:rPr>
              <a:t>L’association des centres sociaux de Wattrelos.</a:t>
            </a:r>
          </a:p>
          <a:p>
            <a:pPr marL="285750" indent="-285750">
              <a:buFont typeface="Wingdings" pitchFamily="2" charset="2"/>
              <a:buChar char="r"/>
            </a:pPr>
            <a:endParaRPr lang="fr-FR" sz="1600" dirty="0">
              <a:latin typeface="Comic Sans MS" panose="030F0702030302020204" pitchFamily="66" charset="0"/>
            </a:endParaRPr>
          </a:p>
          <a:p>
            <a:pPr marL="285750" indent="-285750">
              <a:buFont typeface="Wingdings" pitchFamily="2" charset="2"/>
              <a:buChar char="r"/>
            </a:pPr>
            <a:r>
              <a:rPr lang="fr-FR" sz="1600" dirty="0" err="1" smtClean="0">
                <a:latin typeface="Comic Sans MS" panose="030F0702030302020204" pitchFamily="66" charset="0"/>
              </a:rPr>
              <a:t>Actijeunes</a:t>
            </a:r>
            <a:endParaRPr lang="fr-FR" sz="1600" dirty="0" smtClean="0">
              <a:latin typeface="Comic Sans MS" panose="030F0702030302020204" pitchFamily="66" charset="0"/>
            </a:endParaRPr>
          </a:p>
          <a:p>
            <a:pPr marL="285750" indent="-285750">
              <a:buFont typeface="Wingdings" pitchFamily="2" charset="2"/>
              <a:buChar char="r"/>
            </a:pPr>
            <a:endParaRPr lang="fr-FR" sz="1600" dirty="0">
              <a:latin typeface="Comic Sans MS" panose="030F0702030302020204" pitchFamily="66" charset="0"/>
            </a:endParaRPr>
          </a:p>
          <a:p>
            <a:pPr marL="285750" indent="-285750">
              <a:buFont typeface="Wingdings" pitchFamily="2" charset="2"/>
              <a:buChar char="r"/>
            </a:pPr>
            <a:r>
              <a:rPr lang="fr-FR" sz="1600" dirty="0" smtClean="0">
                <a:latin typeface="Comic Sans MS" panose="030F0702030302020204" pitchFamily="66" charset="0"/>
              </a:rPr>
              <a:t>Ajir.com</a:t>
            </a:r>
          </a:p>
          <a:p>
            <a:pPr marL="285750" indent="-285750">
              <a:buFont typeface="Wingdings" pitchFamily="2" charset="2"/>
              <a:buChar char="r"/>
            </a:pPr>
            <a:endParaRPr lang="fr-FR" sz="1600" dirty="0">
              <a:latin typeface="Comic Sans MS" panose="030F0702030302020204" pitchFamily="66" charset="0"/>
            </a:endParaRPr>
          </a:p>
        </p:txBody>
      </p:sp>
      <p:sp>
        <p:nvSpPr>
          <p:cNvPr id="4" name="ZoneTexte 3"/>
          <p:cNvSpPr txBox="1"/>
          <p:nvPr/>
        </p:nvSpPr>
        <p:spPr>
          <a:xfrm>
            <a:off x="202641" y="2380313"/>
            <a:ext cx="8568952" cy="2062103"/>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CRITERES D’EVALUATION :</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Evolution du climat scolaire.</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Taux de fréquentation des parents aux manifestations.</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 de manifestations.</a:t>
            </a:r>
          </a:p>
          <a:p>
            <a:endParaRPr lang="fr-FR" sz="1600" dirty="0">
              <a:latin typeface="Comic Sans MS" panose="030F0702030302020204" pitchFamily="66" charset="0"/>
            </a:endParaRPr>
          </a:p>
        </p:txBody>
      </p:sp>
      <p:sp>
        <p:nvSpPr>
          <p:cNvPr id="5" name="ZoneTexte 4"/>
          <p:cNvSpPr txBox="1"/>
          <p:nvPr/>
        </p:nvSpPr>
        <p:spPr>
          <a:xfrm>
            <a:off x="225236" y="4388331"/>
            <a:ext cx="8568952" cy="830997"/>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FORMATION ET ACCOMPAGNEMENT </a:t>
            </a:r>
            <a:r>
              <a:rPr lang="fr-FR" sz="1600" b="1" u="sng" dirty="0" smtClean="0">
                <a:solidFill>
                  <a:srgbClr val="FF0000"/>
                </a:solidFill>
                <a:latin typeface="Comic Sans MS" panose="030F0702030302020204" pitchFamily="66" charset="0"/>
              </a:rPr>
              <a:t>:</a:t>
            </a:r>
          </a:p>
          <a:p>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Impulsion et accompagnement pédagogiques des équipes sur les actions menées.</a:t>
            </a:r>
          </a:p>
        </p:txBody>
      </p:sp>
      <p:sp>
        <p:nvSpPr>
          <p:cNvPr id="6" name="ZoneTexte 5"/>
          <p:cNvSpPr txBox="1"/>
          <p:nvPr/>
        </p:nvSpPr>
        <p:spPr>
          <a:xfrm>
            <a:off x="202641" y="5468451"/>
            <a:ext cx="8568952" cy="984885"/>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CALENDRIER :</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2016-2019</a:t>
            </a:r>
            <a:r>
              <a:rPr lang="fr-FR" sz="1600" dirty="0">
                <a:latin typeface="Comic Sans MS" panose="030F0702030302020204" pitchFamily="66" charset="0"/>
              </a:rPr>
              <a:t> : </a:t>
            </a:r>
            <a:r>
              <a:rPr lang="fr-FR" sz="1600" dirty="0" smtClean="0">
                <a:latin typeface="Comic Sans MS" panose="030F0702030302020204" pitchFamily="66" charset="0"/>
              </a:rPr>
              <a:t>Mise en œuvre des actions d’ouverture.</a:t>
            </a:r>
          </a:p>
          <a:p>
            <a:endParaRPr lang="fr-FR" sz="1000" dirty="0" smtClean="0">
              <a:latin typeface="Comic Sans MS" panose="030F0702030302020204" pitchFamily="66" charset="0"/>
              <a:sym typeface="Wingdings"/>
            </a:endParaRPr>
          </a:p>
        </p:txBody>
      </p:sp>
    </p:spTree>
    <p:extLst>
      <p:ext uri="{BB962C8B-B14F-4D97-AF65-F5344CB8AC3E}">
        <p14:creationId xmlns:p14="http://schemas.microsoft.com/office/powerpoint/2010/main" val="1685489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3394" y="1772816"/>
            <a:ext cx="8280920" cy="2431435"/>
          </a:xfrm>
          <a:prstGeom prst="rect">
            <a:avLst/>
          </a:prstGeom>
          <a:noFill/>
        </p:spPr>
        <p:txBody>
          <a:bodyPr wrap="square" rtlCol="0">
            <a:spAutoFit/>
          </a:bodyPr>
          <a:lstStyle/>
          <a:p>
            <a:pPr algn="ctr"/>
            <a:r>
              <a:rPr lang="fr-FR" sz="2400" b="1" dirty="0" smtClean="0">
                <a:latin typeface="Comic Sans MS" panose="030F0702030302020204" pitchFamily="66" charset="0"/>
              </a:rPr>
              <a:t>PRIORITE </a:t>
            </a:r>
            <a:r>
              <a:rPr lang="fr-FR" sz="2400" b="1" dirty="0">
                <a:latin typeface="Comic Sans MS" panose="030F0702030302020204" pitchFamily="66" charset="0"/>
              </a:rPr>
              <a:t>4</a:t>
            </a:r>
            <a:endParaRPr lang="fr-FR" sz="2400" b="1" dirty="0" smtClean="0">
              <a:latin typeface="Comic Sans MS" panose="030F0702030302020204" pitchFamily="66" charset="0"/>
            </a:endParaRPr>
          </a:p>
          <a:p>
            <a:pPr algn="ctr"/>
            <a:endParaRPr lang="fr-FR" sz="2400" b="1" dirty="0" smtClean="0">
              <a:latin typeface="Comic Sans MS" panose="030F0702030302020204" pitchFamily="66" charset="0"/>
            </a:endParaRPr>
          </a:p>
          <a:p>
            <a:pPr algn="ctr"/>
            <a:r>
              <a:rPr lang="fr-FR" sz="2800" b="1" dirty="0" smtClean="0">
                <a:latin typeface="Comic Sans MS" panose="030F0702030302020204" pitchFamily="66" charset="0"/>
                <a:sym typeface="Wingdings"/>
              </a:rPr>
              <a:t>FAVORISER LE TRAVAIL COLLECTIF DE L’ÉQUIPE ÉDUCATIVE</a:t>
            </a:r>
            <a:endParaRPr lang="fr-FR" sz="2800" b="1" dirty="0" smtClean="0">
              <a:latin typeface="Comic Sans MS" panose="030F0702030302020204" pitchFamily="66" charset="0"/>
            </a:endParaRPr>
          </a:p>
          <a:p>
            <a:pPr algn="ctr"/>
            <a:endParaRPr lang="fr-FR" sz="2400" b="1" dirty="0" smtClean="0">
              <a:latin typeface="Comic Sans MS" panose="030F0702030302020204" pitchFamily="66" charset="0"/>
            </a:endParaRPr>
          </a:p>
          <a:p>
            <a:pPr algn="ctr"/>
            <a:endParaRPr lang="fr-FR" sz="2400" b="1" dirty="0">
              <a:latin typeface="Comic Sans MS" panose="030F0702030302020204" pitchFamily="66" charset="0"/>
            </a:endParaRPr>
          </a:p>
        </p:txBody>
      </p:sp>
    </p:spTree>
    <p:extLst>
      <p:ext uri="{BB962C8B-B14F-4D97-AF65-F5344CB8AC3E}">
        <p14:creationId xmlns:p14="http://schemas.microsoft.com/office/powerpoint/2010/main" val="2076713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7841" y="260648"/>
            <a:ext cx="8064896" cy="1077218"/>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AXE RETENU </a:t>
            </a:r>
            <a:r>
              <a:rPr lang="fr-FR" sz="1600" dirty="0" smtClean="0">
                <a:latin typeface="Comic Sans MS" panose="030F0702030302020204" pitchFamily="66" charset="0"/>
              </a:rPr>
              <a:t>:</a:t>
            </a:r>
          </a:p>
          <a:p>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 </a:t>
            </a:r>
            <a:r>
              <a:rPr lang="fr-FR" sz="1600" dirty="0">
                <a:latin typeface="Comic Sans MS" panose="030F0702030302020204" pitchFamily="66" charset="0"/>
              </a:rPr>
              <a:t>Temps de travail consacré entre le 1</a:t>
            </a:r>
            <a:r>
              <a:rPr lang="fr-FR" sz="1600" baseline="30000" dirty="0">
                <a:latin typeface="Comic Sans MS" panose="030F0702030302020204" pitchFamily="66" charset="0"/>
              </a:rPr>
              <a:t>er</a:t>
            </a:r>
            <a:r>
              <a:rPr lang="fr-FR" sz="1600" dirty="0">
                <a:latin typeface="Comic Sans MS" panose="030F0702030302020204" pitchFamily="66" charset="0"/>
              </a:rPr>
              <a:t> et le 2</a:t>
            </a:r>
            <a:r>
              <a:rPr lang="fr-FR" sz="1600" baseline="30000" dirty="0">
                <a:latin typeface="Comic Sans MS" panose="030F0702030302020204" pitchFamily="66" charset="0"/>
              </a:rPr>
              <a:t>nd</a:t>
            </a:r>
            <a:r>
              <a:rPr lang="fr-FR" sz="1600" dirty="0">
                <a:latin typeface="Comic Sans MS" panose="030F0702030302020204" pitchFamily="66" charset="0"/>
              </a:rPr>
              <a:t> degré pour une meilleure continuité pédagogique et un meilleur suivi des élèves</a:t>
            </a:r>
          </a:p>
        </p:txBody>
      </p:sp>
      <p:sp>
        <p:nvSpPr>
          <p:cNvPr id="3" name="ZoneTexte 2"/>
          <p:cNvSpPr txBox="1"/>
          <p:nvPr/>
        </p:nvSpPr>
        <p:spPr>
          <a:xfrm>
            <a:off x="276315" y="1628800"/>
            <a:ext cx="8568952" cy="3570208"/>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PLAN D’ACTIONS :</a:t>
            </a:r>
          </a:p>
          <a:p>
            <a:pPr marL="285750" indent="-285750">
              <a:buFont typeface="Wingdings"/>
              <a:buChar char="r"/>
            </a:pPr>
            <a:endParaRPr lang="fr-FR" sz="1600" dirty="0" smtClean="0">
              <a:latin typeface="Comic Sans MS" panose="030F0702030302020204" pitchFamily="66" charset="0"/>
            </a:endParaRPr>
          </a:p>
          <a:p>
            <a:r>
              <a:rPr lang="fr-FR" sz="1600" b="1" u="sng" dirty="0">
                <a:latin typeface="Comic Sans MS" panose="030F0702030302020204" pitchFamily="66" charset="0"/>
                <a:sym typeface="Wingdings"/>
              </a:rPr>
              <a:t></a:t>
            </a:r>
            <a:r>
              <a:rPr lang="fr-FR" sz="1600" b="1" u="sng" dirty="0">
                <a:latin typeface="Comic Sans MS" panose="030F0702030302020204" pitchFamily="66" charset="0"/>
              </a:rPr>
              <a:t> Action 1</a:t>
            </a:r>
            <a:r>
              <a:rPr lang="fr-FR" sz="1600" dirty="0">
                <a:latin typeface="Comic Sans MS" panose="030F0702030302020204" pitchFamily="66" charset="0"/>
              </a:rPr>
              <a:t> : </a:t>
            </a:r>
          </a:p>
          <a:p>
            <a:r>
              <a:rPr lang="fr-FR" sz="1600" dirty="0">
                <a:latin typeface="Comic Sans MS" panose="030F0702030302020204" pitchFamily="66" charset="0"/>
                <a:sym typeface="Wingdings"/>
              </a:rPr>
              <a:t></a:t>
            </a:r>
            <a:r>
              <a:rPr lang="fr-FR" sz="1600" dirty="0">
                <a:latin typeface="Comic Sans MS" panose="030F0702030302020204" pitchFamily="66" charset="0"/>
              </a:rPr>
              <a:t> Organiser des rencontres individuelles d’observation entre enseignants du 1</a:t>
            </a:r>
            <a:r>
              <a:rPr lang="fr-FR" sz="1600" baseline="30000" dirty="0">
                <a:latin typeface="Comic Sans MS" panose="030F0702030302020204" pitchFamily="66" charset="0"/>
              </a:rPr>
              <a:t>er</a:t>
            </a:r>
            <a:r>
              <a:rPr lang="fr-FR" sz="1600" dirty="0">
                <a:latin typeface="Comic Sans MS" panose="030F0702030302020204" pitchFamily="66" charset="0"/>
              </a:rPr>
              <a:t> et du 2</a:t>
            </a:r>
            <a:r>
              <a:rPr lang="fr-FR" sz="1600" baseline="30000" dirty="0">
                <a:latin typeface="Comic Sans MS" panose="030F0702030302020204" pitchFamily="66" charset="0"/>
              </a:rPr>
              <a:t>nd</a:t>
            </a:r>
            <a:r>
              <a:rPr lang="fr-FR" sz="1600" dirty="0">
                <a:latin typeface="Comic Sans MS" panose="030F0702030302020204" pitchFamily="66" charset="0"/>
              </a:rPr>
              <a:t> degré.</a:t>
            </a:r>
          </a:p>
          <a:p>
            <a:r>
              <a:rPr lang="fr-FR" sz="1600" dirty="0">
                <a:latin typeface="Comic Sans MS" panose="030F0702030302020204" pitchFamily="66" charset="0"/>
              </a:rPr>
              <a:t> </a:t>
            </a:r>
          </a:p>
          <a:p>
            <a:r>
              <a:rPr lang="fr-FR" sz="1600" b="1" u="sng" dirty="0">
                <a:latin typeface="Comic Sans MS" panose="030F0702030302020204" pitchFamily="66" charset="0"/>
                <a:sym typeface="Wingdings"/>
              </a:rPr>
              <a:t></a:t>
            </a:r>
            <a:r>
              <a:rPr lang="fr-FR" sz="1600" b="1" u="sng" dirty="0">
                <a:latin typeface="Comic Sans MS" panose="030F0702030302020204" pitchFamily="66" charset="0"/>
              </a:rPr>
              <a:t> Action 2</a:t>
            </a:r>
            <a:r>
              <a:rPr lang="fr-FR" sz="1600" dirty="0">
                <a:latin typeface="Comic Sans MS" panose="030F0702030302020204" pitchFamily="66" charset="0"/>
              </a:rPr>
              <a:t> :</a:t>
            </a:r>
          </a:p>
          <a:p>
            <a:r>
              <a:rPr lang="fr-FR" sz="1600" dirty="0">
                <a:latin typeface="Comic Sans MS" panose="030F0702030302020204" pitchFamily="66" charset="0"/>
                <a:sym typeface="Wingdings"/>
              </a:rPr>
              <a:t></a:t>
            </a:r>
            <a:r>
              <a:rPr lang="fr-FR" sz="1600" dirty="0">
                <a:latin typeface="Comic Sans MS" panose="030F0702030302020204" pitchFamily="66" charset="0"/>
              </a:rPr>
              <a:t> développer les projets </a:t>
            </a:r>
            <a:r>
              <a:rPr lang="fr-FR" sz="1600" dirty="0" smtClean="0">
                <a:latin typeface="Comic Sans MS" panose="030F0702030302020204" pitchFamily="66" charset="0"/>
              </a:rPr>
              <a:t>inter degrés</a:t>
            </a:r>
            <a:r>
              <a:rPr lang="fr-FR" sz="1600" dirty="0">
                <a:latin typeface="Comic Sans MS" panose="030F0702030302020204" pitchFamily="66" charset="0"/>
              </a:rPr>
              <a:t>.</a:t>
            </a:r>
          </a:p>
          <a:p>
            <a:r>
              <a:rPr lang="fr-FR" sz="1600" dirty="0">
                <a:latin typeface="Comic Sans MS" panose="030F0702030302020204" pitchFamily="66" charset="0"/>
              </a:rPr>
              <a:t> </a:t>
            </a:r>
          </a:p>
          <a:p>
            <a:r>
              <a:rPr lang="fr-FR" sz="1600" dirty="0">
                <a:latin typeface="Comic Sans MS" panose="030F0702030302020204" pitchFamily="66" charset="0"/>
              </a:rPr>
              <a:t> </a:t>
            </a:r>
          </a:p>
          <a:p>
            <a:r>
              <a:rPr lang="fr-FR" sz="1600" b="1" u="sng" dirty="0">
                <a:latin typeface="Comic Sans MS" panose="030F0702030302020204" pitchFamily="66" charset="0"/>
                <a:sym typeface="Wingdings"/>
              </a:rPr>
              <a:t></a:t>
            </a:r>
            <a:r>
              <a:rPr lang="fr-FR" sz="1600" b="1" u="sng" dirty="0">
                <a:latin typeface="Comic Sans MS" panose="030F0702030302020204" pitchFamily="66" charset="0"/>
              </a:rPr>
              <a:t> Action 3</a:t>
            </a:r>
            <a:r>
              <a:rPr lang="fr-FR" sz="1600" dirty="0">
                <a:latin typeface="Comic Sans MS" panose="030F0702030302020204" pitchFamily="66" charset="0"/>
              </a:rPr>
              <a:t> :</a:t>
            </a:r>
          </a:p>
          <a:p>
            <a:r>
              <a:rPr lang="fr-FR" sz="1600" dirty="0">
                <a:latin typeface="Comic Sans MS" panose="030F0702030302020204" pitchFamily="66" charset="0"/>
                <a:sym typeface="Wingdings"/>
              </a:rPr>
              <a:t></a:t>
            </a:r>
            <a:r>
              <a:rPr lang="fr-FR" sz="1600" dirty="0">
                <a:latin typeface="Comic Sans MS" panose="030F0702030302020204" pitchFamily="66" charset="0"/>
              </a:rPr>
              <a:t> Réaliser des programmations communes dans le cadre du nouveau cycle 3.</a:t>
            </a:r>
          </a:p>
          <a:p>
            <a:r>
              <a:rPr lang="fr-FR" sz="1600" dirty="0"/>
              <a:t> </a:t>
            </a:r>
          </a:p>
          <a:p>
            <a:endParaRPr lang="fr-FR" sz="1600" dirty="0" smtClean="0">
              <a:latin typeface="Comic Sans MS" panose="030F0702030302020204" pitchFamily="66" charset="0"/>
            </a:endParaRPr>
          </a:p>
        </p:txBody>
      </p:sp>
    </p:spTree>
    <p:extLst>
      <p:ext uri="{BB962C8B-B14F-4D97-AF65-F5344CB8AC3E}">
        <p14:creationId xmlns:p14="http://schemas.microsoft.com/office/powerpoint/2010/main" val="3548506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591" y="1124744"/>
            <a:ext cx="7704856" cy="2246769"/>
          </a:xfrm>
          <a:prstGeom prst="rect">
            <a:avLst/>
          </a:prstGeom>
        </p:spPr>
        <p:txBody>
          <a:bodyPr wrap="square">
            <a:spAutoFit/>
          </a:bodyPr>
          <a:lstStyle/>
          <a:p>
            <a:r>
              <a:rPr lang="fr-FR" sz="2800" b="1" dirty="0" smtClean="0">
                <a:solidFill>
                  <a:schemeClr val="bg2">
                    <a:lumMod val="20000"/>
                    <a:lumOff val="80000"/>
                  </a:schemeClr>
                </a:solidFill>
                <a:latin typeface="Comic Sans MS" panose="030F0702030302020204" pitchFamily="66" charset="0"/>
              </a:rPr>
              <a:t>Le projet de réseau, conformément aux orientations nationales et académiques, vise :</a:t>
            </a:r>
          </a:p>
          <a:p>
            <a:endParaRPr lang="fr-FR" sz="2800" b="1" dirty="0">
              <a:solidFill>
                <a:schemeClr val="bg2">
                  <a:lumMod val="20000"/>
                  <a:lumOff val="80000"/>
                </a:schemeClr>
              </a:solidFill>
              <a:latin typeface="Comic Sans MS" panose="030F0702030302020204" pitchFamily="66" charset="0"/>
            </a:endParaRPr>
          </a:p>
          <a:p>
            <a:endParaRPr lang="fr-FR" sz="2800" b="1" dirty="0">
              <a:solidFill>
                <a:schemeClr val="bg2">
                  <a:lumMod val="20000"/>
                  <a:lumOff val="80000"/>
                </a:schemeClr>
              </a:solidFill>
              <a:latin typeface="Comic Sans MS" panose="030F0702030302020204" pitchFamily="66" charset="0"/>
            </a:endParaRPr>
          </a:p>
        </p:txBody>
      </p:sp>
      <p:sp>
        <p:nvSpPr>
          <p:cNvPr id="3" name="Titre 1"/>
          <p:cNvSpPr txBox="1">
            <a:spLocks/>
          </p:cNvSpPr>
          <p:nvPr/>
        </p:nvSpPr>
        <p:spPr>
          <a:xfrm>
            <a:off x="457200" y="274638"/>
            <a:ext cx="7467600" cy="1143000"/>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fr-FR" sz="2800" b="1" dirty="0" smtClean="0">
                <a:solidFill>
                  <a:srgbClr val="FF0066"/>
                </a:solidFill>
                <a:latin typeface="Comic Sans MS" panose="030F0702030302020204" pitchFamily="66" charset="0"/>
              </a:rPr>
              <a:t>INTRODUCTION</a:t>
            </a:r>
            <a:endParaRPr lang="fr-FR" sz="2800" b="1" dirty="0">
              <a:solidFill>
                <a:srgbClr val="FF0066"/>
              </a:solidFill>
              <a:latin typeface="Comic Sans MS" panose="030F0702030302020204" pitchFamily="66" charset="0"/>
            </a:endParaRPr>
          </a:p>
        </p:txBody>
      </p:sp>
      <p:sp>
        <p:nvSpPr>
          <p:cNvPr id="4" name="ZoneTexte 3"/>
          <p:cNvSpPr txBox="1"/>
          <p:nvPr/>
        </p:nvSpPr>
        <p:spPr>
          <a:xfrm>
            <a:off x="827584" y="2996952"/>
            <a:ext cx="7097216" cy="954107"/>
          </a:xfrm>
          <a:prstGeom prst="rect">
            <a:avLst/>
          </a:prstGeom>
          <a:noFill/>
        </p:spPr>
        <p:txBody>
          <a:bodyPr wrap="square" rtlCol="0">
            <a:spAutoFit/>
          </a:bodyPr>
          <a:lstStyle/>
          <a:p>
            <a:pPr marL="457200" indent="-457200">
              <a:buFont typeface="Wingdings"/>
              <a:buChar char="Ä"/>
            </a:pPr>
            <a:r>
              <a:rPr lang="fr-FR" sz="2800" b="1" dirty="0" smtClean="0">
                <a:solidFill>
                  <a:schemeClr val="bg2">
                    <a:lumMod val="20000"/>
                    <a:lumOff val="80000"/>
                  </a:schemeClr>
                </a:solidFill>
                <a:latin typeface="Comic Sans MS" panose="030F0702030302020204" pitchFamily="66" charset="0"/>
                <a:sym typeface="Wingdings"/>
              </a:rPr>
              <a:t>A améliorer les résultats et parcours des élèves,</a:t>
            </a:r>
          </a:p>
        </p:txBody>
      </p:sp>
      <p:sp>
        <p:nvSpPr>
          <p:cNvPr id="5" name="ZoneTexte 4"/>
          <p:cNvSpPr txBox="1"/>
          <p:nvPr/>
        </p:nvSpPr>
        <p:spPr>
          <a:xfrm>
            <a:off x="790626" y="3891646"/>
            <a:ext cx="7344816" cy="954107"/>
          </a:xfrm>
          <a:prstGeom prst="rect">
            <a:avLst/>
          </a:prstGeom>
          <a:noFill/>
        </p:spPr>
        <p:txBody>
          <a:bodyPr wrap="square" rtlCol="0">
            <a:spAutoFit/>
          </a:bodyPr>
          <a:lstStyle/>
          <a:p>
            <a:pPr marL="457200" indent="-457200">
              <a:buFont typeface="Wingdings"/>
              <a:buChar char="Ä"/>
            </a:pPr>
            <a:r>
              <a:rPr lang="fr-FR" sz="2800" b="1" dirty="0" smtClean="0">
                <a:solidFill>
                  <a:schemeClr val="bg2">
                    <a:lumMod val="20000"/>
                    <a:lumOff val="80000"/>
                  </a:schemeClr>
                </a:solidFill>
                <a:latin typeface="Comic Sans MS" panose="030F0702030302020204" pitchFamily="66" charset="0"/>
              </a:rPr>
              <a:t>A réduire les écarts de réussite avec le hors éducation prioritaire.</a:t>
            </a:r>
          </a:p>
        </p:txBody>
      </p:sp>
      <p:sp>
        <p:nvSpPr>
          <p:cNvPr id="6" name="ZoneTexte 5"/>
          <p:cNvSpPr txBox="1"/>
          <p:nvPr/>
        </p:nvSpPr>
        <p:spPr>
          <a:xfrm>
            <a:off x="549298" y="5157192"/>
            <a:ext cx="8027556" cy="1384995"/>
          </a:xfrm>
          <a:prstGeom prst="rect">
            <a:avLst/>
          </a:prstGeom>
          <a:noFill/>
        </p:spPr>
        <p:txBody>
          <a:bodyPr wrap="square" rtlCol="0">
            <a:spAutoFit/>
          </a:bodyPr>
          <a:lstStyle/>
          <a:p>
            <a:r>
              <a:rPr lang="fr-FR" sz="2800" b="1" i="1" dirty="0" smtClean="0">
                <a:solidFill>
                  <a:srgbClr val="00B0F0"/>
                </a:solidFill>
                <a:latin typeface="Comic Sans MS" panose="030F0702030302020204" pitchFamily="66" charset="0"/>
              </a:rPr>
              <a:t>Il est mis en œuvre pour une durée de 4 ans et pourra faire l’objet d’ajustements annuels.</a:t>
            </a:r>
          </a:p>
        </p:txBody>
      </p:sp>
    </p:spTree>
    <p:extLst>
      <p:ext uri="{BB962C8B-B14F-4D97-AF65-F5344CB8AC3E}">
        <p14:creationId xmlns:p14="http://schemas.microsoft.com/office/powerpoint/2010/main" val="204635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7841" y="19650"/>
            <a:ext cx="8064896" cy="830997"/>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PUBLIC CIBLE </a:t>
            </a:r>
            <a:r>
              <a:rPr lang="fr-FR" sz="1600" dirty="0" smtClean="0">
                <a:latin typeface="Comic Sans MS" panose="030F0702030302020204" pitchFamily="66" charset="0"/>
              </a:rPr>
              <a:t>:</a:t>
            </a:r>
          </a:p>
          <a:p>
            <a:endParaRPr lang="fr-FR" sz="1600" dirty="0">
              <a:latin typeface="Comic Sans MS" panose="030F0702030302020204" pitchFamily="66" charset="0"/>
            </a:endParaRPr>
          </a:p>
          <a:p>
            <a:r>
              <a:rPr lang="fr-FR" sz="1600" dirty="0" smtClean="0">
                <a:latin typeface="Comic Sans MS" panose="030F0702030302020204" pitchFamily="66" charset="0"/>
                <a:sym typeface="Wingdings"/>
              </a:rPr>
              <a:t> </a:t>
            </a:r>
            <a:r>
              <a:rPr lang="fr-FR" sz="1600" dirty="0" smtClean="0">
                <a:latin typeface="Comic Sans MS" panose="030F0702030302020204" pitchFamily="66" charset="0"/>
              </a:rPr>
              <a:t>Enseignants du 1</a:t>
            </a:r>
            <a:r>
              <a:rPr lang="fr-FR" sz="1600" baseline="30000" dirty="0" smtClean="0">
                <a:latin typeface="Comic Sans MS" panose="030F0702030302020204" pitchFamily="66" charset="0"/>
              </a:rPr>
              <a:t>er</a:t>
            </a:r>
            <a:r>
              <a:rPr lang="fr-FR" sz="1600" dirty="0" smtClean="0">
                <a:latin typeface="Comic Sans MS" panose="030F0702030302020204" pitchFamily="66" charset="0"/>
              </a:rPr>
              <a:t> et du 2</a:t>
            </a:r>
            <a:r>
              <a:rPr lang="fr-FR" sz="1600" baseline="30000" dirty="0" smtClean="0">
                <a:latin typeface="Comic Sans MS" panose="030F0702030302020204" pitchFamily="66" charset="0"/>
              </a:rPr>
              <a:t>nd</a:t>
            </a:r>
            <a:r>
              <a:rPr lang="fr-FR" sz="1600" dirty="0" smtClean="0">
                <a:latin typeface="Comic Sans MS" panose="030F0702030302020204" pitchFamily="66" charset="0"/>
              </a:rPr>
              <a:t> degré.</a:t>
            </a:r>
            <a:endParaRPr lang="fr-FR" sz="1600" dirty="0">
              <a:latin typeface="Comic Sans MS" panose="030F0702030302020204" pitchFamily="66" charset="0"/>
            </a:endParaRPr>
          </a:p>
        </p:txBody>
      </p:sp>
      <p:sp>
        <p:nvSpPr>
          <p:cNvPr id="3" name="ZoneTexte 2"/>
          <p:cNvSpPr txBox="1"/>
          <p:nvPr/>
        </p:nvSpPr>
        <p:spPr>
          <a:xfrm>
            <a:off x="281429" y="850647"/>
            <a:ext cx="8568952" cy="1077218"/>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PARTENAIRES ASSOCIES </a:t>
            </a:r>
            <a:r>
              <a:rPr lang="fr-FR" sz="1600" b="1" u="sng" dirty="0" smtClean="0">
                <a:solidFill>
                  <a:srgbClr val="FF0000"/>
                </a:solidFill>
                <a:latin typeface="Comic Sans MS" panose="030F0702030302020204" pitchFamily="66" charset="0"/>
              </a:rPr>
              <a:t>:</a:t>
            </a:r>
          </a:p>
          <a:p>
            <a:endParaRPr lang="fr-FR" sz="1600" dirty="0" smtClean="0">
              <a:latin typeface="Comic Sans MS" panose="030F0702030302020204" pitchFamily="66" charset="0"/>
            </a:endParaRPr>
          </a:p>
          <a:p>
            <a:pPr marL="285750" indent="-285750">
              <a:buFont typeface="Wingdings" pitchFamily="2" charset="2"/>
              <a:buChar char="r"/>
            </a:pPr>
            <a:r>
              <a:rPr lang="fr-FR" sz="1600" dirty="0" smtClean="0">
                <a:latin typeface="Comic Sans MS" panose="030F0702030302020204" pitchFamily="66" charset="0"/>
              </a:rPr>
              <a:t>Au sein des équipes de l’Education Nationale.</a:t>
            </a:r>
          </a:p>
          <a:p>
            <a:pPr marL="285750" indent="-285750">
              <a:buFont typeface="Wingdings" pitchFamily="2" charset="2"/>
              <a:buChar char="r"/>
            </a:pPr>
            <a:endParaRPr lang="fr-FR" sz="1600" dirty="0">
              <a:latin typeface="Comic Sans MS" panose="030F0702030302020204" pitchFamily="66" charset="0"/>
            </a:endParaRPr>
          </a:p>
        </p:txBody>
      </p:sp>
      <p:sp>
        <p:nvSpPr>
          <p:cNvPr id="4" name="ZoneTexte 3"/>
          <p:cNvSpPr txBox="1"/>
          <p:nvPr/>
        </p:nvSpPr>
        <p:spPr>
          <a:xfrm>
            <a:off x="181650" y="1700808"/>
            <a:ext cx="8568952" cy="2062103"/>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CRITERES D’EVALUATION :</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 de rencontres d’observation.</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Nombre de projets inter degrés.</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Existence d’une programmation commune au cycle 3.</a:t>
            </a:r>
          </a:p>
          <a:p>
            <a:endParaRPr lang="fr-FR" sz="1600" dirty="0">
              <a:latin typeface="Comic Sans MS" panose="030F0702030302020204" pitchFamily="66" charset="0"/>
            </a:endParaRPr>
          </a:p>
        </p:txBody>
      </p:sp>
      <p:sp>
        <p:nvSpPr>
          <p:cNvPr id="5" name="ZoneTexte 4"/>
          <p:cNvSpPr txBox="1"/>
          <p:nvPr/>
        </p:nvSpPr>
        <p:spPr>
          <a:xfrm>
            <a:off x="191103" y="3596574"/>
            <a:ext cx="8568952" cy="1569660"/>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FORMATION ET ACCOMPAGNEMENT </a:t>
            </a:r>
            <a:r>
              <a:rPr lang="fr-FR" sz="1600" b="1" u="sng" dirty="0" smtClean="0">
                <a:solidFill>
                  <a:srgbClr val="FF0000"/>
                </a:solidFill>
                <a:latin typeface="Comic Sans MS" panose="030F0702030302020204" pitchFamily="66" charset="0"/>
              </a:rPr>
              <a:t>:</a:t>
            </a:r>
          </a:p>
          <a:p>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Les formateurs du réseau en accompagnement des projets.</a:t>
            </a:r>
          </a:p>
          <a:p>
            <a:pPr marL="285750" indent="-285750">
              <a:buFont typeface="Wingdings"/>
              <a:buChar char="r"/>
            </a:pPr>
            <a:endParaRPr lang="fr-FR" sz="1600" dirty="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Des intervenants extérieurs en fonction des sujets retenus dans le cadre de la liaison Ecole-Collège.</a:t>
            </a:r>
          </a:p>
        </p:txBody>
      </p:sp>
      <p:sp>
        <p:nvSpPr>
          <p:cNvPr id="6" name="ZoneTexte 5"/>
          <p:cNvSpPr txBox="1"/>
          <p:nvPr/>
        </p:nvSpPr>
        <p:spPr>
          <a:xfrm>
            <a:off x="191103" y="5042118"/>
            <a:ext cx="8568952" cy="1815882"/>
          </a:xfrm>
          <a:prstGeom prst="rect">
            <a:avLst/>
          </a:prstGeom>
          <a:noFill/>
        </p:spPr>
        <p:txBody>
          <a:bodyPr wrap="square" rtlCol="0">
            <a:spAutoFit/>
          </a:bodyPr>
          <a:lstStyle/>
          <a:p>
            <a:r>
              <a:rPr lang="fr-FR" sz="1600" b="1" u="sng" dirty="0" smtClean="0">
                <a:solidFill>
                  <a:srgbClr val="FF0000"/>
                </a:solidFill>
                <a:latin typeface="Comic Sans MS" panose="030F0702030302020204" pitchFamily="66" charset="0"/>
                <a:sym typeface="Wingdings"/>
              </a:rPr>
              <a:t> </a:t>
            </a:r>
            <a:r>
              <a:rPr lang="fr-FR" sz="1600" b="1" u="sng" dirty="0" smtClean="0">
                <a:solidFill>
                  <a:srgbClr val="FF0000"/>
                </a:solidFill>
                <a:latin typeface="Comic Sans MS" panose="030F0702030302020204" pitchFamily="66" charset="0"/>
              </a:rPr>
              <a:t>CALENDRIER :</a:t>
            </a:r>
          </a:p>
          <a:p>
            <a:pPr marL="285750" indent="-285750">
              <a:buFont typeface="Wingdings"/>
              <a:buChar char="r"/>
            </a:pPr>
            <a:endParaRPr lang="fr-FR" sz="1600" dirty="0" smtClean="0">
              <a:latin typeface="Comic Sans MS" panose="030F0702030302020204" pitchFamily="66" charset="0"/>
            </a:endParaRPr>
          </a:p>
          <a:p>
            <a:pPr marL="285750" indent="-285750">
              <a:buFont typeface="Wingdings"/>
              <a:buChar char="r"/>
            </a:pPr>
            <a:r>
              <a:rPr lang="fr-FR" sz="1600" dirty="0" smtClean="0">
                <a:latin typeface="Comic Sans MS" panose="030F0702030302020204" pitchFamily="66" charset="0"/>
              </a:rPr>
              <a:t>2015-2016</a:t>
            </a:r>
            <a:r>
              <a:rPr lang="fr-FR" sz="1600" dirty="0">
                <a:latin typeface="Comic Sans MS" panose="030F0702030302020204" pitchFamily="66" charset="0"/>
              </a:rPr>
              <a:t> : </a:t>
            </a:r>
            <a:r>
              <a:rPr lang="fr-FR" sz="1600" dirty="0" smtClean="0">
                <a:latin typeface="Comic Sans MS" panose="030F0702030302020204" pitchFamily="66" charset="0"/>
              </a:rPr>
              <a:t>Lancement des rencontres individuelles d’observation.</a:t>
            </a:r>
          </a:p>
          <a:p>
            <a:pPr marL="285750" indent="-285750">
              <a:buFont typeface="Wingdings"/>
              <a:buChar char="r"/>
            </a:pPr>
            <a:endParaRPr lang="fr-FR" sz="1600" dirty="0">
              <a:latin typeface="Comic Sans MS" panose="030F0702030302020204" pitchFamily="66" charset="0"/>
              <a:sym typeface="Wingdings"/>
            </a:endParaRPr>
          </a:p>
          <a:p>
            <a:pPr marL="285750" indent="-285750">
              <a:buFont typeface="Wingdings"/>
              <a:buChar char="r"/>
            </a:pPr>
            <a:r>
              <a:rPr lang="fr-FR" sz="1600" dirty="0" smtClean="0">
                <a:latin typeface="Comic Sans MS" panose="030F0702030302020204" pitchFamily="66" charset="0"/>
                <a:sym typeface="Wingdings"/>
              </a:rPr>
              <a:t>2015-2016 : Rédaction de la programmation nouveau cycle 3.</a:t>
            </a:r>
          </a:p>
          <a:p>
            <a:pPr marL="285750" indent="-285750">
              <a:buFont typeface="Wingdings"/>
              <a:buChar char="r"/>
            </a:pPr>
            <a:endParaRPr lang="fr-FR" sz="1600" dirty="0">
              <a:latin typeface="Comic Sans MS" panose="030F0702030302020204" pitchFamily="66" charset="0"/>
              <a:sym typeface="Wingdings"/>
            </a:endParaRPr>
          </a:p>
          <a:p>
            <a:pPr marL="285750" indent="-285750">
              <a:buFont typeface="Wingdings"/>
              <a:buChar char="r"/>
            </a:pPr>
            <a:r>
              <a:rPr lang="fr-FR" sz="1600" dirty="0" smtClean="0">
                <a:latin typeface="Comic Sans MS" panose="030F0702030302020204" pitchFamily="66" charset="0"/>
                <a:sym typeface="Wingdings"/>
              </a:rPr>
              <a:t>2016-2019 : Développement de la formation commune entre le 1</a:t>
            </a:r>
            <a:r>
              <a:rPr lang="fr-FR" sz="1600" baseline="30000" dirty="0" smtClean="0">
                <a:latin typeface="Comic Sans MS" panose="030F0702030302020204" pitchFamily="66" charset="0"/>
                <a:sym typeface="Wingdings"/>
              </a:rPr>
              <a:t>er</a:t>
            </a:r>
            <a:r>
              <a:rPr lang="fr-FR" sz="1600" dirty="0" smtClean="0">
                <a:latin typeface="Comic Sans MS" panose="030F0702030302020204" pitchFamily="66" charset="0"/>
                <a:sym typeface="Wingdings"/>
              </a:rPr>
              <a:t> et le 2</a:t>
            </a:r>
            <a:r>
              <a:rPr lang="fr-FR" sz="1600" baseline="30000" dirty="0" smtClean="0">
                <a:latin typeface="Comic Sans MS" panose="030F0702030302020204" pitchFamily="66" charset="0"/>
                <a:sym typeface="Wingdings"/>
              </a:rPr>
              <a:t>nd</a:t>
            </a:r>
            <a:r>
              <a:rPr lang="fr-FR" sz="1600" dirty="0" smtClean="0">
                <a:latin typeface="Comic Sans MS" panose="030F0702030302020204" pitchFamily="66" charset="0"/>
                <a:sym typeface="Wingdings"/>
              </a:rPr>
              <a:t> degré.</a:t>
            </a:r>
            <a:endParaRPr lang="fr-FR" sz="1000" dirty="0" smtClean="0">
              <a:latin typeface="Comic Sans MS" panose="030F0702030302020204" pitchFamily="66" charset="0"/>
              <a:sym typeface="Wingdings"/>
            </a:endParaRPr>
          </a:p>
        </p:txBody>
      </p:sp>
    </p:spTree>
    <p:extLst>
      <p:ext uri="{BB962C8B-B14F-4D97-AF65-F5344CB8AC3E}">
        <p14:creationId xmlns:p14="http://schemas.microsoft.com/office/powerpoint/2010/main" val="1818581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40967" y="1580929"/>
            <a:ext cx="8363272" cy="778098"/>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fr-FR" sz="2800" b="1" dirty="0" smtClean="0">
                <a:solidFill>
                  <a:srgbClr val="FF0066"/>
                </a:solidFill>
                <a:latin typeface="Comic Sans MS" panose="030F0702030302020204" pitchFamily="66" charset="0"/>
              </a:rPr>
              <a:t>ANNEXES</a:t>
            </a:r>
            <a:endParaRPr lang="fr-FR" sz="2800" b="1" dirty="0">
              <a:solidFill>
                <a:srgbClr val="FF0066"/>
              </a:solidFill>
              <a:latin typeface="Comic Sans MS" panose="030F0702030302020204" pitchFamily="66" charset="0"/>
            </a:endParaRPr>
          </a:p>
        </p:txBody>
      </p:sp>
      <p:sp>
        <p:nvSpPr>
          <p:cNvPr id="3" name="Titre 1"/>
          <p:cNvSpPr txBox="1">
            <a:spLocks/>
          </p:cNvSpPr>
          <p:nvPr/>
        </p:nvSpPr>
        <p:spPr>
          <a:xfrm>
            <a:off x="440967" y="2511426"/>
            <a:ext cx="8363272" cy="1709661"/>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fr-FR" sz="1800" b="1" dirty="0" smtClean="0">
                <a:latin typeface="Comic Sans MS" panose="030F0702030302020204" pitchFamily="66" charset="0"/>
              </a:rPr>
              <a:t>ANNEXE 1 : diagnostic quantitatif</a:t>
            </a:r>
          </a:p>
          <a:p>
            <a:pPr algn="ctr"/>
            <a:endParaRPr lang="fr-FR" sz="1800" b="1" dirty="0">
              <a:latin typeface="Comic Sans MS" panose="030F0702030302020204" pitchFamily="66" charset="0"/>
            </a:endParaRPr>
          </a:p>
          <a:p>
            <a:pPr algn="ctr"/>
            <a:r>
              <a:rPr lang="fr-FR" sz="1800" b="1" dirty="0" smtClean="0">
                <a:latin typeface="Comic Sans MS" panose="030F0702030302020204" pitchFamily="66" charset="0"/>
              </a:rPr>
              <a:t>ANNEXE 2 : diagnostic qualitatif</a:t>
            </a:r>
          </a:p>
          <a:p>
            <a:pPr algn="ctr"/>
            <a:endParaRPr lang="fr-FR" sz="1800" b="1" dirty="0">
              <a:latin typeface="Comic Sans MS" panose="030F0702030302020204" pitchFamily="66" charset="0"/>
            </a:endParaRPr>
          </a:p>
          <a:p>
            <a:pPr algn="ctr"/>
            <a:r>
              <a:rPr lang="fr-FR" sz="1800" b="1" dirty="0" smtClean="0">
                <a:latin typeface="Comic Sans MS" panose="030F0702030302020204" pitchFamily="66" charset="0"/>
              </a:rPr>
              <a:t>ANNEXE 3 : Référentiel de l’Education Prioritaire.</a:t>
            </a:r>
            <a:endParaRPr lang="fr-FR" sz="1800" b="1" dirty="0">
              <a:latin typeface="Comic Sans MS" panose="030F0702030302020204" pitchFamily="66" charset="0"/>
            </a:endParaRPr>
          </a:p>
        </p:txBody>
      </p:sp>
    </p:spTree>
    <p:extLst>
      <p:ext uri="{BB962C8B-B14F-4D97-AF65-F5344CB8AC3E}">
        <p14:creationId xmlns:p14="http://schemas.microsoft.com/office/powerpoint/2010/main" val="2067151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96" y="274638"/>
            <a:ext cx="7704856" cy="1292662"/>
          </a:xfrm>
          <a:prstGeom prst="rect">
            <a:avLst/>
          </a:prstGeom>
        </p:spPr>
        <p:txBody>
          <a:bodyPr wrap="square">
            <a:spAutoFit/>
          </a:bodyPr>
          <a:lstStyle/>
          <a:p>
            <a:r>
              <a:rPr lang="fr-FR" sz="2600" b="1" dirty="0" smtClean="0">
                <a:solidFill>
                  <a:srgbClr val="00B0F0"/>
                </a:solidFill>
                <a:latin typeface="Comic Sans MS" panose="030F0702030302020204" pitchFamily="66" charset="0"/>
              </a:rPr>
              <a:t>Le document accessible à tous les partenaires concernés fait apparaître :</a:t>
            </a:r>
          </a:p>
          <a:p>
            <a:endParaRPr lang="fr-FR" sz="2600" b="1" dirty="0" smtClean="0">
              <a:solidFill>
                <a:schemeClr val="bg2">
                  <a:lumMod val="20000"/>
                  <a:lumOff val="80000"/>
                </a:schemeClr>
              </a:solidFill>
              <a:latin typeface="Comic Sans MS" panose="030F0702030302020204" pitchFamily="66" charset="0"/>
            </a:endParaRPr>
          </a:p>
        </p:txBody>
      </p:sp>
      <p:sp>
        <p:nvSpPr>
          <p:cNvPr id="3" name="Titre 1"/>
          <p:cNvSpPr txBox="1">
            <a:spLocks/>
          </p:cNvSpPr>
          <p:nvPr/>
        </p:nvSpPr>
        <p:spPr>
          <a:xfrm>
            <a:off x="457200" y="274638"/>
            <a:ext cx="7467600" cy="1143000"/>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endParaRPr lang="fr-FR" b="1" dirty="0">
              <a:latin typeface="Comic Sans MS" panose="030F0702030302020204" pitchFamily="66" charset="0"/>
            </a:endParaRPr>
          </a:p>
        </p:txBody>
      </p:sp>
      <p:sp>
        <p:nvSpPr>
          <p:cNvPr id="4" name="ZoneTexte 3"/>
          <p:cNvSpPr txBox="1"/>
          <p:nvPr/>
        </p:nvSpPr>
        <p:spPr>
          <a:xfrm>
            <a:off x="728999" y="1413510"/>
            <a:ext cx="7411353" cy="892552"/>
          </a:xfrm>
          <a:prstGeom prst="rect">
            <a:avLst/>
          </a:prstGeom>
          <a:noFill/>
        </p:spPr>
        <p:txBody>
          <a:bodyPr wrap="square" rtlCol="0">
            <a:spAutoFit/>
          </a:bodyPr>
          <a:lstStyle/>
          <a:p>
            <a:pPr marL="457200" indent="-457200">
              <a:buFont typeface="Wingdings"/>
              <a:buChar char="Ä"/>
            </a:pPr>
            <a:r>
              <a:rPr lang="fr-FR" sz="2600" b="1" dirty="0" smtClean="0">
                <a:solidFill>
                  <a:schemeClr val="bg2">
                    <a:lumMod val="20000"/>
                    <a:lumOff val="80000"/>
                  </a:schemeClr>
                </a:solidFill>
                <a:latin typeface="Comic Sans MS" panose="030F0702030302020204" pitchFamily="66" charset="0"/>
                <a:sym typeface="Wingdings"/>
              </a:rPr>
              <a:t>Le diagnostic de départ et une détermination rigoureuse des objectifs ;</a:t>
            </a:r>
          </a:p>
        </p:txBody>
      </p:sp>
      <p:sp>
        <p:nvSpPr>
          <p:cNvPr id="7" name="ZoneTexte 6"/>
          <p:cNvSpPr txBox="1"/>
          <p:nvPr/>
        </p:nvSpPr>
        <p:spPr>
          <a:xfrm>
            <a:off x="290883" y="2357421"/>
            <a:ext cx="7281968" cy="892552"/>
          </a:xfrm>
          <a:prstGeom prst="rect">
            <a:avLst/>
          </a:prstGeom>
          <a:noFill/>
        </p:spPr>
        <p:txBody>
          <a:bodyPr wrap="square" rtlCol="0">
            <a:spAutoFit/>
          </a:bodyPr>
          <a:lstStyle/>
          <a:p>
            <a:pPr marL="914400" lvl="1" indent="-457200">
              <a:buFont typeface="Wingdings"/>
              <a:buChar char="Ä"/>
            </a:pPr>
            <a:r>
              <a:rPr lang="fr-FR" sz="2600" b="1" dirty="0" smtClean="0">
                <a:solidFill>
                  <a:schemeClr val="bg2">
                    <a:lumMod val="20000"/>
                    <a:lumOff val="80000"/>
                  </a:schemeClr>
                </a:solidFill>
                <a:latin typeface="Comic Sans MS" panose="030F0702030302020204" pitchFamily="66" charset="0"/>
                <a:sym typeface="Wingdings"/>
              </a:rPr>
              <a:t>Les actions retenues et les modalités de leur mise en œuvre ;</a:t>
            </a:r>
          </a:p>
        </p:txBody>
      </p:sp>
      <p:sp>
        <p:nvSpPr>
          <p:cNvPr id="8" name="ZoneTexte 7"/>
          <p:cNvSpPr txBox="1"/>
          <p:nvPr/>
        </p:nvSpPr>
        <p:spPr>
          <a:xfrm>
            <a:off x="739552" y="3303756"/>
            <a:ext cx="7096744" cy="892552"/>
          </a:xfrm>
          <a:prstGeom prst="rect">
            <a:avLst/>
          </a:prstGeom>
          <a:noFill/>
        </p:spPr>
        <p:txBody>
          <a:bodyPr wrap="square" rtlCol="0">
            <a:spAutoFit/>
          </a:bodyPr>
          <a:lstStyle/>
          <a:p>
            <a:pPr marL="457200" indent="-457200">
              <a:buFont typeface="Wingdings"/>
              <a:buChar char="Ä"/>
            </a:pPr>
            <a:r>
              <a:rPr lang="fr-FR" sz="2600" b="1" dirty="0" smtClean="0">
                <a:solidFill>
                  <a:schemeClr val="bg2">
                    <a:lumMod val="20000"/>
                    <a:lumOff val="80000"/>
                  </a:schemeClr>
                </a:solidFill>
                <a:latin typeface="Comic Sans MS" panose="030F0702030302020204" pitchFamily="66" charset="0"/>
              </a:rPr>
              <a:t>Les partenaires de l’action, les moyens mobilisés ;</a:t>
            </a:r>
          </a:p>
        </p:txBody>
      </p:sp>
      <p:sp>
        <p:nvSpPr>
          <p:cNvPr id="9" name="ZoneTexte 8"/>
          <p:cNvSpPr txBox="1"/>
          <p:nvPr/>
        </p:nvSpPr>
        <p:spPr>
          <a:xfrm>
            <a:off x="696176" y="4196308"/>
            <a:ext cx="6737177" cy="492443"/>
          </a:xfrm>
          <a:prstGeom prst="rect">
            <a:avLst/>
          </a:prstGeom>
          <a:noFill/>
        </p:spPr>
        <p:txBody>
          <a:bodyPr wrap="square" rtlCol="0">
            <a:spAutoFit/>
          </a:bodyPr>
          <a:lstStyle/>
          <a:p>
            <a:r>
              <a:rPr lang="fr-FR" sz="2600" dirty="0" smtClean="0">
                <a:solidFill>
                  <a:schemeClr val="bg2">
                    <a:lumMod val="20000"/>
                    <a:lumOff val="80000"/>
                  </a:schemeClr>
                </a:solidFill>
                <a:latin typeface="Comic Sans MS" panose="030F0702030302020204" pitchFamily="66" charset="0"/>
                <a:sym typeface="Wingdings"/>
              </a:rPr>
              <a:t></a:t>
            </a:r>
            <a:r>
              <a:rPr lang="fr-FR" sz="2600" b="1" dirty="0" smtClean="0">
                <a:solidFill>
                  <a:schemeClr val="bg2">
                    <a:lumMod val="20000"/>
                    <a:lumOff val="80000"/>
                  </a:schemeClr>
                </a:solidFill>
                <a:latin typeface="Comic Sans MS" panose="030F0702030302020204" pitchFamily="66" charset="0"/>
                <a:sym typeface="Wingdings"/>
              </a:rPr>
              <a:t> </a:t>
            </a:r>
            <a:r>
              <a:rPr lang="fr-FR" sz="2600" b="1" dirty="0" smtClean="0">
                <a:solidFill>
                  <a:schemeClr val="bg2">
                    <a:lumMod val="20000"/>
                    <a:lumOff val="80000"/>
                  </a:schemeClr>
                </a:solidFill>
                <a:latin typeface="Comic Sans MS" panose="030F0702030302020204" pitchFamily="66" charset="0"/>
              </a:rPr>
              <a:t>Le calendrier des mises en œuvre  ;</a:t>
            </a:r>
            <a:endParaRPr lang="fr-FR" sz="2600" dirty="0"/>
          </a:p>
        </p:txBody>
      </p:sp>
      <p:sp>
        <p:nvSpPr>
          <p:cNvPr id="10" name="ZoneTexte 9"/>
          <p:cNvSpPr txBox="1"/>
          <p:nvPr/>
        </p:nvSpPr>
        <p:spPr>
          <a:xfrm>
            <a:off x="696176" y="4748712"/>
            <a:ext cx="7360159" cy="1692771"/>
          </a:xfrm>
          <a:prstGeom prst="rect">
            <a:avLst/>
          </a:prstGeom>
          <a:noFill/>
        </p:spPr>
        <p:txBody>
          <a:bodyPr wrap="square" rtlCol="0">
            <a:spAutoFit/>
          </a:bodyPr>
          <a:lstStyle/>
          <a:p>
            <a:pPr marL="457200" indent="-457200" algn="just">
              <a:buFont typeface="Wingdings"/>
              <a:buChar char="Ä"/>
            </a:pPr>
            <a:r>
              <a:rPr lang="fr-FR" sz="2600" b="1" dirty="0" smtClean="0">
                <a:solidFill>
                  <a:schemeClr val="bg2">
                    <a:lumMod val="20000"/>
                    <a:lumOff val="80000"/>
                  </a:schemeClr>
                </a:solidFill>
                <a:latin typeface="Comic Sans MS" panose="030F0702030302020204" pitchFamily="66" charset="0"/>
              </a:rPr>
              <a:t>Les modalités d’évaluations prévues et la manière de les mettre en œuvre selon une périodicité adaptée aux besoins d’une régulation pertinente de l’action.</a:t>
            </a:r>
          </a:p>
        </p:txBody>
      </p:sp>
    </p:spTree>
    <p:extLst>
      <p:ext uri="{BB962C8B-B14F-4D97-AF65-F5344CB8AC3E}">
        <p14:creationId xmlns:p14="http://schemas.microsoft.com/office/powerpoint/2010/main" val="11605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27584" y="2060848"/>
            <a:ext cx="7467600" cy="1143000"/>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fr-FR" sz="2800" b="1" dirty="0" smtClean="0">
                <a:solidFill>
                  <a:srgbClr val="FF0066"/>
                </a:solidFill>
                <a:latin typeface="Comic Sans MS" panose="030F0702030302020204" pitchFamily="66" charset="0"/>
              </a:rPr>
              <a:t>I /   IDENTIFICATION DU RESEAU</a:t>
            </a:r>
            <a:endParaRPr lang="fr-FR" sz="2800" b="1"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1940687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741707904"/>
              </p:ext>
            </p:extLst>
          </p:nvPr>
        </p:nvGraphicFramePr>
        <p:xfrm>
          <a:off x="1216822" y="2281371"/>
          <a:ext cx="6794438" cy="4032450"/>
        </p:xfrm>
        <a:graphic>
          <a:graphicData uri="http://schemas.openxmlformats.org/drawingml/2006/table">
            <a:tbl>
              <a:tblPr firstRow="1" firstCol="1" bandRow="1">
                <a:tableStyleId>{5C22544A-7EE6-4342-B048-85BDC9FD1C3A}</a:tableStyleId>
              </a:tblPr>
              <a:tblGrid>
                <a:gridCol w="2865709"/>
                <a:gridCol w="3928729"/>
              </a:tblGrid>
              <a:tr h="334009">
                <a:tc>
                  <a:txBody>
                    <a:bodyPr/>
                    <a:lstStyle/>
                    <a:p>
                      <a:pPr>
                        <a:lnSpc>
                          <a:spcPct val="115000"/>
                        </a:lnSpc>
                        <a:spcAft>
                          <a:spcPts val="0"/>
                        </a:spcAft>
                      </a:pPr>
                      <a:r>
                        <a:rPr lang="fr-FR" sz="1400" dirty="0">
                          <a:effectLst/>
                          <a:latin typeface="Comic Sans MS" panose="030F0702030302020204" pitchFamily="66" charset="0"/>
                        </a:rPr>
                        <a:t>Nom de la circonscription</a:t>
                      </a:r>
                      <a:endParaRPr lang="fr-FR" sz="1400" dirty="0">
                        <a:effectLst/>
                        <a:latin typeface="Comic Sans MS" panose="030F0702030302020204" pitchFamily="66" charset="0"/>
                        <a:ea typeface="Calibri"/>
                        <a:cs typeface="Times New Roman"/>
                      </a:endParaRPr>
                    </a:p>
                  </a:txBody>
                  <a:tcPr marL="68580" marR="68580" marT="0" marB="0"/>
                </a:tc>
                <a:tc>
                  <a:txBody>
                    <a:bodyPr/>
                    <a:lstStyle/>
                    <a:p>
                      <a:pPr>
                        <a:lnSpc>
                          <a:spcPct val="115000"/>
                        </a:lnSpc>
                        <a:spcAft>
                          <a:spcPts val="0"/>
                        </a:spcAft>
                      </a:pPr>
                      <a:r>
                        <a:rPr lang="fr-FR" sz="1400" dirty="0">
                          <a:effectLst/>
                          <a:latin typeface="Comic Sans MS" panose="030F0702030302020204" pitchFamily="66" charset="0"/>
                        </a:rPr>
                        <a:t>Circonscription de Roubaix-Wattrelos</a:t>
                      </a:r>
                      <a:endParaRPr lang="fr-FR" sz="1400" dirty="0">
                        <a:effectLst/>
                        <a:latin typeface="Comic Sans MS" panose="030F0702030302020204" pitchFamily="66" charset="0"/>
                        <a:ea typeface="Calibri"/>
                        <a:cs typeface="Times New Roman"/>
                      </a:endParaRPr>
                    </a:p>
                  </a:txBody>
                  <a:tcPr marL="68580" marR="68580" marT="0" marB="0"/>
                </a:tc>
              </a:tr>
              <a:tr h="692360">
                <a:tc>
                  <a:txBody>
                    <a:bodyPr/>
                    <a:lstStyle/>
                    <a:p>
                      <a:pPr>
                        <a:lnSpc>
                          <a:spcPct val="115000"/>
                        </a:lnSpc>
                        <a:spcAft>
                          <a:spcPts val="0"/>
                        </a:spcAft>
                      </a:pPr>
                      <a:r>
                        <a:rPr lang="fr-FR" sz="1400" dirty="0">
                          <a:effectLst/>
                          <a:latin typeface="Comic Sans MS" panose="030F0702030302020204" pitchFamily="66" charset="0"/>
                        </a:rPr>
                        <a:t>Adresse</a:t>
                      </a:r>
                      <a:endParaRPr lang="fr-FR" sz="1400" dirty="0">
                        <a:effectLst/>
                        <a:latin typeface="Comic Sans MS" panose="030F0702030302020204" pitchFamily="66" charset="0"/>
                        <a:ea typeface="Calibri"/>
                        <a:cs typeface="Times New Roman"/>
                      </a:endParaRPr>
                    </a:p>
                  </a:txBody>
                  <a:tcPr marL="68580" marR="68580" marT="0" marB="0"/>
                </a:tc>
                <a:tc>
                  <a:txBody>
                    <a:bodyPr/>
                    <a:lstStyle/>
                    <a:p>
                      <a:pPr>
                        <a:lnSpc>
                          <a:spcPct val="115000"/>
                        </a:lnSpc>
                        <a:spcAft>
                          <a:spcPts val="0"/>
                        </a:spcAft>
                      </a:pPr>
                      <a:r>
                        <a:rPr lang="fr-FR" sz="1400" dirty="0">
                          <a:effectLst/>
                          <a:latin typeface="Comic Sans MS" panose="030F0702030302020204" pitchFamily="66" charset="0"/>
                        </a:rPr>
                        <a:t>27, rue de Stalingrad BP 80144 </a:t>
                      </a:r>
                    </a:p>
                    <a:p>
                      <a:pPr>
                        <a:lnSpc>
                          <a:spcPct val="115000"/>
                        </a:lnSpc>
                        <a:spcAft>
                          <a:spcPts val="0"/>
                        </a:spcAft>
                      </a:pPr>
                      <a:r>
                        <a:rPr lang="fr-FR" sz="1400" dirty="0">
                          <a:effectLst/>
                          <a:latin typeface="Comic Sans MS" panose="030F0702030302020204" pitchFamily="66" charset="0"/>
                        </a:rPr>
                        <a:t>59393 WATTRELOS cedex</a:t>
                      </a:r>
                      <a:endParaRPr lang="fr-FR" sz="1400" dirty="0">
                        <a:effectLst/>
                        <a:latin typeface="Comic Sans MS" panose="030F0702030302020204" pitchFamily="66" charset="0"/>
                        <a:ea typeface="Calibri"/>
                        <a:cs typeface="Times New Roman"/>
                      </a:endParaRPr>
                    </a:p>
                  </a:txBody>
                  <a:tcPr marL="68580" marR="68580" marT="0" marB="0"/>
                </a:tc>
              </a:tr>
              <a:tr h="334009">
                <a:tc>
                  <a:txBody>
                    <a:bodyPr/>
                    <a:lstStyle/>
                    <a:p>
                      <a:pPr>
                        <a:lnSpc>
                          <a:spcPct val="115000"/>
                        </a:lnSpc>
                        <a:spcAft>
                          <a:spcPts val="0"/>
                        </a:spcAft>
                      </a:pPr>
                      <a:r>
                        <a:rPr lang="fr-FR" sz="1400" dirty="0">
                          <a:effectLst/>
                          <a:latin typeface="Comic Sans MS" panose="030F0702030302020204" pitchFamily="66" charset="0"/>
                        </a:rPr>
                        <a:t>Téléphone</a:t>
                      </a:r>
                      <a:endParaRPr lang="fr-FR" sz="1400" dirty="0">
                        <a:effectLst/>
                        <a:latin typeface="Comic Sans MS" panose="030F0702030302020204" pitchFamily="66" charset="0"/>
                        <a:ea typeface="Calibri"/>
                        <a:cs typeface="Times New Roman"/>
                      </a:endParaRPr>
                    </a:p>
                  </a:txBody>
                  <a:tcPr marL="68580" marR="68580" marT="0" marB="0"/>
                </a:tc>
                <a:tc>
                  <a:txBody>
                    <a:bodyPr/>
                    <a:lstStyle/>
                    <a:p>
                      <a:pPr>
                        <a:lnSpc>
                          <a:spcPct val="115000"/>
                        </a:lnSpc>
                        <a:spcAft>
                          <a:spcPts val="0"/>
                        </a:spcAft>
                      </a:pPr>
                      <a:r>
                        <a:rPr lang="fr-FR" sz="1400" dirty="0">
                          <a:effectLst/>
                          <a:latin typeface="Comic Sans MS" panose="030F0702030302020204" pitchFamily="66" charset="0"/>
                        </a:rPr>
                        <a:t>03.20.75.73.88</a:t>
                      </a:r>
                      <a:endParaRPr lang="fr-FR" sz="1400" dirty="0">
                        <a:effectLst/>
                        <a:latin typeface="Comic Sans MS" panose="030F0702030302020204" pitchFamily="66" charset="0"/>
                        <a:ea typeface="Calibri"/>
                        <a:cs typeface="Times New Roman"/>
                      </a:endParaRPr>
                    </a:p>
                  </a:txBody>
                  <a:tcPr marL="68580" marR="68580" marT="0" marB="0"/>
                </a:tc>
              </a:tr>
              <a:tr h="334009">
                <a:tc>
                  <a:txBody>
                    <a:bodyPr/>
                    <a:lstStyle/>
                    <a:p>
                      <a:pPr>
                        <a:lnSpc>
                          <a:spcPct val="115000"/>
                        </a:lnSpc>
                        <a:spcAft>
                          <a:spcPts val="0"/>
                        </a:spcAft>
                      </a:pPr>
                      <a:r>
                        <a:rPr lang="fr-FR" sz="1400" dirty="0">
                          <a:effectLst/>
                          <a:latin typeface="Comic Sans MS" panose="030F0702030302020204" pitchFamily="66" charset="0"/>
                        </a:rPr>
                        <a:t>Fax : </a:t>
                      </a:r>
                      <a:endParaRPr lang="fr-FR" sz="1400" dirty="0">
                        <a:effectLst/>
                        <a:latin typeface="Comic Sans MS" panose="030F0702030302020204" pitchFamily="66" charset="0"/>
                        <a:ea typeface="Calibri"/>
                        <a:cs typeface="Times New Roman"/>
                      </a:endParaRPr>
                    </a:p>
                  </a:txBody>
                  <a:tcPr marL="68580" marR="68580" marT="0" marB="0"/>
                </a:tc>
                <a:tc>
                  <a:txBody>
                    <a:bodyPr/>
                    <a:lstStyle/>
                    <a:p>
                      <a:pPr>
                        <a:lnSpc>
                          <a:spcPct val="115000"/>
                        </a:lnSpc>
                        <a:spcAft>
                          <a:spcPts val="0"/>
                        </a:spcAft>
                      </a:pPr>
                      <a:r>
                        <a:rPr lang="fr-FR" sz="1400" dirty="0">
                          <a:effectLst/>
                          <a:latin typeface="Comic Sans MS" panose="030F0702030302020204" pitchFamily="66" charset="0"/>
                        </a:rPr>
                        <a:t>03.20.75.76.66</a:t>
                      </a:r>
                      <a:endParaRPr lang="fr-FR" sz="1400" dirty="0">
                        <a:effectLst/>
                        <a:latin typeface="Comic Sans MS" panose="030F0702030302020204" pitchFamily="66" charset="0"/>
                        <a:ea typeface="Calibri"/>
                        <a:cs typeface="Times New Roman"/>
                      </a:endParaRPr>
                    </a:p>
                  </a:txBody>
                  <a:tcPr marL="68580" marR="68580" marT="0" marB="0"/>
                </a:tc>
              </a:tr>
              <a:tr h="334009">
                <a:tc>
                  <a:txBody>
                    <a:bodyPr/>
                    <a:lstStyle/>
                    <a:p>
                      <a:pPr>
                        <a:lnSpc>
                          <a:spcPct val="115000"/>
                        </a:lnSpc>
                        <a:spcAft>
                          <a:spcPts val="0"/>
                        </a:spcAft>
                      </a:pPr>
                      <a:r>
                        <a:rPr lang="fr-FR" sz="1400" dirty="0">
                          <a:effectLst/>
                          <a:latin typeface="Comic Sans MS" panose="030F0702030302020204" pitchFamily="66" charset="0"/>
                        </a:rPr>
                        <a:t>Adresse mail</a:t>
                      </a:r>
                      <a:endParaRPr lang="fr-FR" sz="1400" dirty="0">
                        <a:effectLst/>
                        <a:latin typeface="Comic Sans MS" panose="030F0702030302020204" pitchFamily="66" charset="0"/>
                        <a:ea typeface="Calibri"/>
                        <a:cs typeface="Times New Roman"/>
                      </a:endParaRPr>
                    </a:p>
                  </a:txBody>
                  <a:tcPr marL="68580" marR="68580" marT="0" marB="0"/>
                </a:tc>
                <a:tc>
                  <a:txBody>
                    <a:bodyPr/>
                    <a:lstStyle/>
                    <a:p>
                      <a:pPr>
                        <a:lnSpc>
                          <a:spcPct val="115000"/>
                        </a:lnSpc>
                        <a:spcAft>
                          <a:spcPts val="0"/>
                        </a:spcAft>
                      </a:pPr>
                      <a:r>
                        <a:rPr lang="fr-FR" sz="1400" dirty="0">
                          <a:effectLst/>
                          <a:latin typeface="Comic Sans MS" panose="030F0702030302020204" pitchFamily="66" charset="0"/>
                        </a:rPr>
                        <a:t>ce.0592791n@ac-lille.fr</a:t>
                      </a:r>
                      <a:endParaRPr lang="fr-FR" sz="1400" dirty="0">
                        <a:effectLst/>
                        <a:latin typeface="Comic Sans MS" panose="030F0702030302020204" pitchFamily="66" charset="0"/>
                        <a:ea typeface="Calibri"/>
                        <a:cs typeface="Times New Roman"/>
                      </a:endParaRPr>
                    </a:p>
                  </a:txBody>
                  <a:tcPr marL="68580" marR="68580" marT="0" marB="0"/>
                </a:tc>
              </a:tr>
              <a:tr h="334009">
                <a:tc>
                  <a:txBody>
                    <a:bodyPr/>
                    <a:lstStyle/>
                    <a:p>
                      <a:pPr>
                        <a:lnSpc>
                          <a:spcPct val="115000"/>
                        </a:lnSpc>
                        <a:spcAft>
                          <a:spcPts val="0"/>
                        </a:spcAft>
                      </a:pPr>
                      <a:r>
                        <a:rPr lang="fr-FR" sz="1400" dirty="0">
                          <a:effectLst/>
                          <a:latin typeface="Comic Sans MS" panose="030F0702030302020204" pitchFamily="66" charset="0"/>
                        </a:rPr>
                        <a:t>Site de la circonscription</a:t>
                      </a:r>
                      <a:endParaRPr lang="fr-FR" sz="1400" dirty="0">
                        <a:effectLst/>
                        <a:latin typeface="Comic Sans MS" panose="030F0702030302020204" pitchFamily="66" charset="0"/>
                        <a:ea typeface="Calibri"/>
                        <a:cs typeface="Times New Roman"/>
                      </a:endParaRPr>
                    </a:p>
                  </a:txBody>
                  <a:tcPr marL="68580" marR="68580" marT="0" marB="0"/>
                </a:tc>
                <a:tc>
                  <a:txBody>
                    <a:bodyPr/>
                    <a:lstStyle/>
                    <a:p>
                      <a:pPr>
                        <a:lnSpc>
                          <a:spcPct val="115000"/>
                        </a:lnSpc>
                        <a:spcAft>
                          <a:spcPts val="0"/>
                        </a:spcAft>
                      </a:pPr>
                      <a:r>
                        <a:rPr lang="fr-FR" sz="1400" dirty="0">
                          <a:effectLst/>
                          <a:latin typeface="Comic Sans MS" panose="030F0702030302020204" pitchFamily="66" charset="0"/>
                        </a:rPr>
                        <a:t>http://ienwat.etab.ac-lille.fr/</a:t>
                      </a:r>
                      <a:endParaRPr lang="fr-FR" sz="1400" dirty="0">
                        <a:effectLst/>
                        <a:latin typeface="Comic Sans MS" panose="030F0702030302020204" pitchFamily="66" charset="0"/>
                        <a:ea typeface="Calibri"/>
                        <a:cs typeface="Times New Roman"/>
                      </a:endParaRPr>
                    </a:p>
                  </a:txBody>
                  <a:tcPr marL="68580" marR="68580" marT="0" marB="0"/>
                </a:tc>
              </a:tr>
              <a:tr h="334009">
                <a:tc>
                  <a:txBody>
                    <a:bodyPr/>
                    <a:lstStyle/>
                    <a:p>
                      <a:pPr>
                        <a:lnSpc>
                          <a:spcPct val="115000"/>
                        </a:lnSpc>
                        <a:spcAft>
                          <a:spcPts val="0"/>
                        </a:spcAft>
                      </a:pPr>
                      <a:r>
                        <a:rPr lang="fr-FR" sz="1400" dirty="0">
                          <a:effectLst/>
                          <a:latin typeface="Comic Sans MS" panose="030F0702030302020204" pitchFamily="66" charset="0"/>
                        </a:rPr>
                        <a:t>Nom de l’IEN</a:t>
                      </a:r>
                      <a:endParaRPr lang="fr-FR" sz="1400" dirty="0">
                        <a:effectLst/>
                        <a:latin typeface="Comic Sans MS" panose="030F0702030302020204" pitchFamily="66" charset="0"/>
                        <a:ea typeface="Calibri"/>
                        <a:cs typeface="Times New Roman"/>
                      </a:endParaRPr>
                    </a:p>
                  </a:txBody>
                  <a:tcPr marL="68580" marR="68580" marT="0" marB="0"/>
                </a:tc>
                <a:tc>
                  <a:txBody>
                    <a:bodyPr/>
                    <a:lstStyle/>
                    <a:p>
                      <a:pPr>
                        <a:lnSpc>
                          <a:spcPct val="115000"/>
                        </a:lnSpc>
                        <a:spcAft>
                          <a:spcPts val="0"/>
                        </a:spcAft>
                      </a:pPr>
                      <a:r>
                        <a:rPr lang="fr-FR" sz="1400" dirty="0">
                          <a:effectLst/>
                          <a:latin typeface="Comic Sans MS" panose="030F0702030302020204" pitchFamily="66" charset="0"/>
                        </a:rPr>
                        <a:t>Mr Jean-Pierre MOLLIERE</a:t>
                      </a:r>
                      <a:endParaRPr lang="fr-FR" sz="1400" dirty="0">
                        <a:effectLst/>
                        <a:latin typeface="Comic Sans MS" panose="030F0702030302020204" pitchFamily="66" charset="0"/>
                        <a:ea typeface="Calibri"/>
                        <a:cs typeface="Times New Roman"/>
                      </a:endParaRPr>
                    </a:p>
                  </a:txBody>
                  <a:tcPr marL="68580" marR="68580" marT="0" marB="0"/>
                </a:tc>
              </a:tr>
              <a:tr h="334009">
                <a:tc>
                  <a:txBody>
                    <a:bodyPr/>
                    <a:lstStyle/>
                    <a:p>
                      <a:pPr>
                        <a:lnSpc>
                          <a:spcPct val="115000"/>
                        </a:lnSpc>
                        <a:spcAft>
                          <a:spcPts val="0"/>
                        </a:spcAft>
                      </a:pPr>
                      <a:r>
                        <a:rPr lang="fr-FR" sz="1400" dirty="0">
                          <a:effectLst/>
                          <a:latin typeface="Comic Sans MS" panose="030F0702030302020204" pitchFamily="66" charset="0"/>
                        </a:rPr>
                        <a:t>Nombre d’écoles maternelles</a:t>
                      </a:r>
                      <a:endParaRPr lang="fr-FR" sz="1400" dirty="0">
                        <a:effectLst/>
                        <a:latin typeface="Comic Sans MS" panose="030F0702030302020204" pitchFamily="66" charset="0"/>
                        <a:ea typeface="Calibri"/>
                        <a:cs typeface="Times New Roman"/>
                      </a:endParaRPr>
                    </a:p>
                  </a:txBody>
                  <a:tcPr marL="68580" marR="68580" marT="0" marB="0"/>
                </a:tc>
                <a:tc>
                  <a:txBody>
                    <a:bodyPr/>
                    <a:lstStyle/>
                    <a:p>
                      <a:pPr>
                        <a:lnSpc>
                          <a:spcPct val="115000"/>
                        </a:lnSpc>
                        <a:spcAft>
                          <a:spcPts val="0"/>
                        </a:spcAft>
                      </a:pPr>
                      <a:r>
                        <a:rPr lang="fr-FR" sz="1400" dirty="0">
                          <a:effectLst/>
                          <a:latin typeface="Comic Sans MS" panose="030F0702030302020204" pitchFamily="66" charset="0"/>
                          <a:ea typeface="+mn-ea"/>
                          <a:cs typeface="+mn-cs"/>
                        </a:rPr>
                        <a:t>8</a:t>
                      </a:r>
                      <a:endParaRPr lang="fr-FR" sz="1400" dirty="0">
                        <a:effectLst/>
                        <a:latin typeface="Comic Sans MS" panose="030F0702030302020204" pitchFamily="66" charset="0"/>
                        <a:ea typeface="Calibri"/>
                        <a:cs typeface="Times New Roman"/>
                      </a:endParaRPr>
                    </a:p>
                  </a:txBody>
                  <a:tcPr marL="68580" marR="68580" marT="0" marB="0"/>
                </a:tc>
              </a:tr>
              <a:tr h="334009">
                <a:tc>
                  <a:txBody>
                    <a:bodyPr/>
                    <a:lstStyle/>
                    <a:p>
                      <a:pPr>
                        <a:lnSpc>
                          <a:spcPct val="115000"/>
                        </a:lnSpc>
                        <a:spcAft>
                          <a:spcPts val="0"/>
                        </a:spcAft>
                      </a:pPr>
                      <a:r>
                        <a:rPr lang="fr-FR" sz="1400" dirty="0">
                          <a:effectLst/>
                          <a:latin typeface="Comic Sans MS" panose="030F0702030302020204" pitchFamily="66" charset="0"/>
                        </a:rPr>
                        <a:t>Nombre d’écoles élémentaires</a:t>
                      </a:r>
                      <a:endParaRPr lang="fr-FR" sz="1400" dirty="0">
                        <a:effectLst/>
                        <a:latin typeface="Comic Sans MS" panose="030F0702030302020204" pitchFamily="66" charset="0"/>
                        <a:ea typeface="Calibri"/>
                        <a:cs typeface="Times New Roman"/>
                      </a:endParaRPr>
                    </a:p>
                  </a:txBody>
                  <a:tcPr marL="68580" marR="68580" marT="0" marB="0"/>
                </a:tc>
                <a:tc>
                  <a:txBody>
                    <a:bodyPr/>
                    <a:lstStyle/>
                    <a:p>
                      <a:pPr>
                        <a:lnSpc>
                          <a:spcPct val="115000"/>
                        </a:lnSpc>
                        <a:spcAft>
                          <a:spcPts val="0"/>
                        </a:spcAft>
                      </a:pPr>
                      <a:r>
                        <a:rPr lang="fr-FR" sz="1400" dirty="0">
                          <a:effectLst/>
                          <a:latin typeface="Comic Sans MS" panose="030F0702030302020204" pitchFamily="66" charset="0"/>
                        </a:rPr>
                        <a:t>7</a:t>
                      </a:r>
                      <a:endParaRPr lang="fr-FR" sz="1400" dirty="0">
                        <a:effectLst/>
                        <a:latin typeface="Comic Sans MS" panose="030F0702030302020204" pitchFamily="66" charset="0"/>
                        <a:ea typeface="Calibri"/>
                        <a:cs typeface="Times New Roman"/>
                      </a:endParaRPr>
                    </a:p>
                  </a:txBody>
                  <a:tcPr marL="68580" marR="68580" marT="0" marB="0"/>
                </a:tc>
              </a:tr>
              <a:tr h="334009">
                <a:tc>
                  <a:txBody>
                    <a:bodyPr/>
                    <a:lstStyle/>
                    <a:p>
                      <a:pPr>
                        <a:lnSpc>
                          <a:spcPct val="115000"/>
                        </a:lnSpc>
                        <a:spcAft>
                          <a:spcPts val="0"/>
                        </a:spcAft>
                      </a:pPr>
                      <a:r>
                        <a:rPr lang="fr-FR" sz="1400" dirty="0">
                          <a:effectLst/>
                          <a:latin typeface="Comic Sans MS" panose="030F0702030302020204" pitchFamily="66" charset="0"/>
                        </a:rPr>
                        <a:t>Nombre d’écoles primaires</a:t>
                      </a:r>
                      <a:endParaRPr lang="fr-FR" sz="1400" dirty="0">
                        <a:effectLst/>
                        <a:latin typeface="Comic Sans MS" panose="030F0702030302020204" pitchFamily="66" charset="0"/>
                        <a:ea typeface="Calibri"/>
                        <a:cs typeface="Times New Roman"/>
                      </a:endParaRPr>
                    </a:p>
                  </a:txBody>
                  <a:tcPr marL="68580" marR="68580" marT="0" marB="0"/>
                </a:tc>
                <a:tc>
                  <a:txBody>
                    <a:bodyPr/>
                    <a:lstStyle/>
                    <a:p>
                      <a:pPr>
                        <a:lnSpc>
                          <a:spcPct val="115000"/>
                        </a:lnSpc>
                        <a:spcAft>
                          <a:spcPts val="0"/>
                        </a:spcAft>
                      </a:pPr>
                      <a:r>
                        <a:rPr lang="fr-FR" sz="1400" dirty="0">
                          <a:effectLst/>
                          <a:latin typeface="Comic Sans MS" panose="030F0702030302020204" pitchFamily="66" charset="0"/>
                        </a:rPr>
                        <a:t>5</a:t>
                      </a:r>
                      <a:endParaRPr lang="fr-FR" sz="1400" dirty="0">
                        <a:effectLst/>
                        <a:latin typeface="Comic Sans MS" panose="030F0702030302020204" pitchFamily="66" charset="0"/>
                        <a:ea typeface="Calibri"/>
                        <a:cs typeface="Times New Roman"/>
                      </a:endParaRPr>
                    </a:p>
                  </a:txBody>
                  <a:tcPr marL="68580" marR="68580" marT="0" marB="0"/>
                </a:tc>
              </a:tr>
              <a:tr h="334009">
                <a:tc>
                  <a:txBody>
                    <a:bodyPr/>
                    <a:lstStyle/>
                    <a:p>
                      <a:pPr>
                        <a:lnSpc>
                          <a:spcPct val="115000"/>
                        </a:lnSpc>
                        <a:spcAft>
                          <a:spcPts val="0"/>
                        </a:spcAft>
                      </a:pPr>
                      <a:r>
                        <a:rPr lang="fr-FR" sz="1400" dirty="0">
                          <a:effectLst/>
                          <a:latin typeface="Comic Sans MS" panose="030F0702030302020204" pitchFamily="66" charset="0"/>
                        </a:rPr>
                        <a:t>Nombre de collèges</a:t>
                      </a:r>
                      <a:endParaRPr lang="fr-FR" sz="1400" dirty="0">
                        <a:effectLst/>
                        <a:latin typeface="Comic Sans MS" panose="030F0702030302020204" pitchFamily="66" charset="0"/>
                        <a:ea typeface="Calibri"/>
                        <a:cs typeface="Times New Roman"/>
                      </a:endParaRPr>
                    </a:p>
                  </a:txBody>
                  <a:tcPr marL="68580" marR="68580" marT="0" marB="0"/>
                </a:tc>
                <a:tc>
                  <a:txBody>
                    <a:bodyPr/>
                    <a:lstStyle/>
                    <a:p>
                      <a:pPr>
                        <a:lnSpc>
                          <a:spcPct val="115000"/>
                        </a:lnSpc>
                        <a:spcAft>
                          <a:spcPts val="0"/>
                        </a:spcAft>
                      </a:pPr>
                      <a:r>
                        <a:rPr lang="fr-FR" sz="1400" dirty="0">
                          <a:effectLst/>
                          <a:latin typeface="Comic Sans MS" panose="030F0702030302020204" pitchFamily="66" charset="0"/>
                        </a:rPr>
                        <a:t>3</a:t>
                      </a:r>
                      <a:endParaRPr lang="fr-FR" sz="1400" dirty="0">
                        <a:effectLst/>
                        <a:latin typeface="Comic Sans MS" panose="030F0702030302020204" pitchFamily="66" charset="0"/>
                        <a:ea typeface="Calibri"/>
                        <a:cs typeface="Times New Roman"/>
                      </a:endParaRPr>
                    </a:p>
                  </a:txBody>
                  <a:tcPr marL="68580" marR="68580" marT="0" marB="0"/>
                </a:tc>
              </a:tr>
            </a:tbl>
          </a:graphicData>
        </a:graphic>
      </p:graphicFrame>
      <p:sp>
        <p:nvSpPr>
          <p:cNvPr id="3" name="ZoneTexte 2"/>
          <p:cNvSpPr txBox="1"/>
          <p:nvPr/>
        </p:nvSpPr>
        <p:spPr>
          <a:xfrm>
            <a:off x="316213" y="476672"/>
            <a:ext cx="8280920" cy="923330"/>
          </a:xfrm>
          <a:prstGeom prst="rect">
            <a:avLst/>
          </a:prstGeom>
          <a:noFill/>
        </p:spPr>
        <p:txBody>
          <a:bodyPr wrap="square" rtlCol="0">
            <a:spAutoFit/>
          </a:bodyPr>
          <a:lstStyle/>
          <a:p>
            <a:r>
              <a:rPr lang="fr-FR" dirty="0">
                <a:latin typeface="Comic Sans MS" panose="030F0702030302020204" pitchFamily="66" charset="0"/>
              </a:rPr>
              <a:t>Le collège  </a:t>
            </a:r>
            <a:r>
              <a:rPr lang="fr-FR" dirty="0" smtClean="0">
                <a:latin typeface="Comic Sans MS" panose="030F0702030302020204" pitchFamily="66" charset="0"/>
              </a:rPr>
              <a:t>Gustave NADAUD appartient </a:t>
            </a:r>
            <a:r>
              <a:rPr lang="fr-FR" dirty="0">
                <a:latin typeface="Comic Sans MS" panose="030F0702030302020204" pitchFamily="66" charset="0"/>
              </a:rPr>
              <a:t>à la commune de Wattrelos (42000 </a:t>
            </a:r>
            <a:r>
              <a:rPr lang="fr-FR" dirty="0" smtClean="0">
                <a:latin typeface="Comic Sans MS" panose="030F0702030302020204" pitchFamily="66" charset="0"/>
              </a:rPr>
              <a:t>habitants).</a:t>
            </a:r>
            <a:endParaRPr lang="fr-FR" dirty="0">
              <a:latin typeface="Comic Sans MS" panose="030F0702030302020204" pitchFamily="66" charset="0"/>
            </a:endParaRPr>
          </a:p>
          <a:p>
            <a:endParaRPr lang="fr-FR" dirty="0"/>
          </a:p>
        </p:txBody>
      </p:sp>
      <p:sp>
        <p:nvSpPr>
          <p:cNvPr id="6" name="Rectangle 5"/>
          <p:cNvSpPr/>
          <p:nvPr/>
        </p:nvSpPr>
        <p:spPr>
          <a:xfrm>
            <a:off x="306404" y="1610988"/>
            <a:ext cx="7704856" cy="646331"/>
          </a:xfrm>
          <a:prstGeom prst="rect">
            <a:avLst/>
          </a:prstGeom>
        </p:spPr>
        <p:txBody>
          <a:bodyPr wrap="square">
            <a:spAutoFit/>
          </a:bodyPr>
          <a:lstStyle/>
          <a:p>
            <a:r>
              <a:rPr lang="fr-FR" b="1" i="1" u="sng" dirty="0" smtClean="0">
                <a:solidFill>
                  <a:srgbClr val="00B0F0"/>
                </a:solidFill>
                <a:latin typeface="Comic Sans MS" panose="030F0702030302020204" pitchFamily="66" charset="0"/>
              </a:rPr>
              <a:t>La circonscription </a:t>
            </a:r>
            <a:r>
              <a:rPr lang="fr-FR" b="1" i="1" dirty="0" smtClean="0">
                <a:solidFill>
                  <a:srgbClr val="00B0F0"/>
                </a:solidFill>
                <a:latin typeface="Comic Sans MS" panose="030F0702030302020204" pitchFamily="66" charset="0"/>
              </a:rPr>
              <a:t>:</a:t>
            </a:r>
          </a:p>
          <a:p>
            <a:endParaRPr lang="fr-FR" b="1" i="1" dirty="0" smtClean="0">
              <a:solidFill>
                <a:srgbClr val="00B0F0"/>
              </a:solidFill>
              <a:latin typeface="Comic Sans MS" panose="030F0702030302020204" pitchFamily="66" charset="0"/>
            </a:endParaRPr>
          </a:p>
        </p:txBody>
      </p:sp>
    </p:spTree>
    <p:extLst>
      <p:ext uri="{BB962C8B-B14F-4D97-AF65-F5344CB8AC3E}">
        <p14:creationId xmlns:p14="http://schemas.microsoft.com/office/powerpoint/2010/main" val="4271760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591" y="243896"/>
            <a:ext cx="7704856" cy="646331"/>
          </a:xfrm>
          <a:prstGeom prst="rect">
            <a:avLst/>
          </a:prstGeom>
        </p:spPr>
        <p:txBody>
          <a:bodyPr wrap="square">
            <a:spAutoFit/>
          </a:bodyPr>
          <a:lstStyle/>
          <a:p>
            <a:r>
              <a:rPr lang="fr-FR" b="1" i="1" dirty="0" smtClean="0">
                <a:solidFill>
                  <a:srgbClr val="00B0F0"/>
                </a:solidFill>
                <a:latin typeface="Comic Sans MS" panose="030F0702030302020204" pitchFamily="66" charset="0"/>
              </a:rPr>
              <a:t>Le réseau est composé :</a:t>
            </a:r>
          </a:p>
          <a:p>
            <a:endParaRPr lang="fr-FR" b="1" i="1" dirty="0" smtClean="0">
              <a:solidFill>
                <a:srgbClr val="00B0F0"/>
              </a:solidFill>
              <a:latin typeface="Comic Sans MS" panose="030F0702030302020204" pitchFamily="66"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606973025"/>
              </p:ext>
            </p:extLst>
          </p:nvPr>
        </p:nvGraphicFramePr>
        <p:xfrm>
          <a:off x="592591" y="764704"/>
          <a:ext cx="7920879" cy="5943600"/>
        </p:xfrm>
        <a:graphic>
          <a:graphicData uri="http://schemas.openxmlformats.org/drawingml/2006/table">
            <a:tbl>
              <a:tblPr firstRow="1" bandRow="1">
                <a:tableStyleId>{5C22544A-7EE6-4342-B048-85BDC9FD1C3A}</a:tableStyleId>
              </a:tblPr>
              <a:tblGrid>
                <a:gridCol w="3007301"/>
                <a:gridCol w="3456384"/>
                <a:gridCol w="1457194"/>
              </a:tblGrid>
              <a:tr h="356960">
                <a:tc>
                  <a:txBody>
                    <a:bodyPr/>
                    <a:lstStyle/>
                    <a:p>
                      <a:pPr algn="ctr"/>
                      <a:r>
                        <a:rPr lang="fr-FR" dirty="0" smtClean="0"/>
                        <a:t>Collège</a:t>
                      </a:r>
                      <a:endParaRPr lang="fr-FR" dirty="0"/>
                    </a:p>
                  </a:txBody>
                  <a:tcPr/>
                </a:tc>
                <a:tc>
                  <a:txBody>
                    <a:bodyPr/>
                    <a:lstStyle/>
                    <a:p>
                      <a:pPr algn="ctr"/>
                      <a:r>
                        <a:rPr lang="fr-FR" dirty="0" smtClean="0"/>
                        <a:t>Nom du principal</a:t>
                      </a:r>
                      <a:endParaRPr lang="fr-FR" dirty="0"/>
                    </a:p>
                  </a:txBody>
                  <a:tcPr/>
                </a:tc>
                <a:tc>
                  <a:txBody>
                    <a:bodyPr/>
                    <a:lstStyle/>
                    <a:p>
                      <a:pPr algn="ctr"/>
                      <a:r>
                        <a:rPr lang="fr-FR" dirty="0" smtClean="0"/>
                        <a:t>Effectif des élèves</a:t>
                      </a:r>
                      <a:endParaRPr lang="fr-FR" dirty="0"/>
                    </a:p>
                  </a:txBody>
                  <a:tcPr/>
                </a:tc>
              </a:tr>
              <a:tr h="356960">
                <a:tc>
                  <a:txBody>
                    <a:bodyPr/>
                    <a:lstStyle/>
                    <a:p>
                      <a:r>
                        <a:rPr lang="fr-FR" dirty="0" smtClean="0"/>
                        <a:t>Gustave</a:t>
                      </a:r>
                      <a:r>
                        <a:rPr lang="fr-FR" baseline="0" dirty="0" smtClean="0"/>
                        <a:t> NADAUD</a:t>
                      </a:r>
                      <a:endParaRPr lang="fr-FR" dirty="0"/>
                    </a:p>
                  </a:txBody>
                  <a:tcPr/>
                </a:tc>
                <a:tc>
                  <a:txBody>
                    <a:bodyPr/>
                    <a:lstStyle/>
                    <a:p>
                      <a:r>
                        <a:rPr lang="fr-FR" dirty="0" smtClean="0"/>
                        <a:t>Monsieur</a:t>
                      </a:r>
                      <a:r>
                        <a:rPr lang="fr-FR" baseline="0" dirty="0" smtClean="0"/>
                        <a:t> LALLEMENT</a:t>
                      </a:r>
                      <a:endParaRPr lang="fr-FR" dirty="0"/>
                    </a:p>
                  </a:txBody>
                  <a:tcPr/>
                </a:tc>
                <a:tc>
                  <a:txBody>
                    <a:bodyPr/>
                    <a:lstStyle/>
                    <a:p>
                      <a:pPr algn="ctr"/>
                      <a:r>
                        <a:rPr lang="fr-FR" dirty="0" smtClean="0"/>
                        <a:t>744</a:t>
                      </a:r>
                      <a:endParaRPr lang="fr-FR" dirty="0"/>
                    </a:p>
                  </a:txBody>
                  <a:tcPr/>
                </a:tc>
              </a:tr>
              <a:tr h="356960">
                <a:tc>
                  <a:txBody>
                    <a:bodyPr/>
                    <a:lstStyle/>
                    <a:p>
                      <a:pPr algn="ctr"/>
                      <a:r>
                        <a:rPr lang="fr-FR" b="1" dirty="0" smtClean="0">
                          <a:solidFill>
                            <a:schemeClr val="tx1"/>
                          </a:solidFill>
                        </a:rPr>
                        <a:t>Ecoles</a:t>
                      </a:r>
                      <a:endParaRPr lang="fr-FR" b="1" dirty="0">
                        <a:solidFill>
                          <a:schemeClr val="tx1"/>
                        </a:solidFill>
                      </a:endParaRPr>
                    </a:p>
                  </a:txBody>
                  <a:tcPr>
                    <a:solidFill>
                      <a:schemeClr val="accent1"/>
                    </a:solidFill>
                  </a:tcPr>
                </a:tc>
                <a:tc>
                  <a:txBody>
                    <a:bodyPr/>
                    <a:lstStyle/>
                    <a:p>
                      <a:pPr algn="ctr"/>
                      <a:r>
                        <a:rPr lang="fr-FR" b="1" dirty="0" smtClean="0">
                          <a:solidFill>
                            <a:schemeClr val="tx1"/>
                          </a:solidFill>
                        </a:rPr>
                        <a:t>Nom</a:t>
                      </a:r>
                      <a:r>
                        <a:rPr lang="fr-FR" b="1" baseline="0" dirty="0" smtClean="0">
                          <a:solidFill>
                            <a:schemeClr val="tx1"/>
                          </a:solidFill>
                        </a:rPr>
                        <a:t> du directeur</a:t>
                      </a:r>
                      <a:endParaRPr lang="fr-FR" b="1" dirty="0">
                        <a:solidFill>
                          <a:schemeClr val="tx1"/>
                        </a:solidFill>
                      </a:endParaRPr>
                    </a:p>
                  </a:txBody>
                  <a:tcPr>
                    <a:solidFill>
                      <a:schemeClr val="accent1"/>
                    </a:solidFill>
                  </a:tcPr>
                </a:tc>
                <a:tc>
                  <a:txBody>
                    <a:bodyPr/>
                    <a:lstStyle/>
                    <a:p>
                      <a:pPr algn="ctr"/>
                      <a:r>
                        <a:rPr lang="fr-FR" b="1" dirty="0" smtClean="0">
                          <a:solidFill>
                            <a:schemeClr val="tx1"/>
                          </a:solidFill>
                        </a:rPr>
                        <a:t>Effectif des élèves</a:t>
                      </a:r>
                      <a:endParaRPr lang="fr-FR" b="1" dirty="0">
                        <a:solidFill>
                          <a:schemeClr val="tx1"/>
                        </a:solidFill>
                      </a:endParaRPr>
                    </a:p>
                  </a:txBody>
                  <a:tcPr>
                    <a:solidFill>
                      <a:schemeClr val="accent1"/>
                    </a:solidFill>
                  </a:tcPr>
                </a:tc>
              </a:tr>
              <a:tr h="356960">
                <a:tc>
                  <a:txBody>
                    <a:bodyPr/>
                    <a:lstStyle/>
                    <a:p>
                      <a:r>
                        <a:rPr lang="fr-FR" dirty="0" smtClean="0"/>
                        <a:t>Maternelle</a:t>
                      </a:r>
                      <a:r>
                        <a:rPr lang="fr-FR" baseline="0" dirty="0" smtClean="0"/>
                        <a:t> Léo Lagrange</a:t>
                      </a:r>
                      <a:endParaRPr lang="fr-FR" dirty="0" smtClean="0"/>
                    </a:p>
                  </a:txBody>
                  <a:tcPr/>
                </a:tc>
                <a:tc>
                  <a:txBody>
                    <a:bodyPr/>
                    <a:lstStyle/>
                    <a:p>
                      <a:r>
                        <a:rPr lang="fr-FR" dirty="0" smtClean="0"/>
                        <a:t>Camille VOUTERS</a:t>
                      </a:r>
                      <a:endParaRPr lang="fr-FR" dirty="0"/>
                    </a:p>
                  </a:txBody>
                  <a:tcPr/>
                </a:tc>
                <a:tc>
                  <a:txBody>
                    <a:bodyPr/>
                    <a:lstStyle/>
                    <a:p>
                      <a:pPr algn="ctr"/>
                      <a:r>
                        <a:rPr lang="fr-FR" dirty="0" smtClean="0"/>
                        <a:t>137</a:t>
                      </a:r>
                      <a:endParaRPr lang="fr-FR" dirty="0"/>
                    </a:p>
                  </a:txBody>
                  <a:tcPr/>
                </a:tc>
              </a:tr>
              <a:tr h="356960">
                <a:tc>
                  <a:txBody>
                    <a:bodyPr/>
                    <a:lstStyle/>
                    <a:p>
                      <a:r>
                        <a:rPr lang="fr-FR" dirty="0" smtClean="0"/>
                        <a:t>Elémentaire</a:t>
                      </a:r>
                      <a:r>
                        <a:rPr lang="fr-FR" baseline="0" dirty="0" smtClean="0"/>
                        <a:t> </a:t>
                      </a:r>
                      <a:r>
                        <a:rPr lang="fr-FR" baseline="0" dirty="0" smtClean="0"/>
                        <a:t>Léo Lagrange</a:t>
                      </a:r>
                      <a:endParaRPr lang="fr-FR" dirty="0"/>
                    </a:p>
                  </a:txBody>
                  <a:tcPr/>
                </a:tc>
                <a:tc>
                  <a:txBody>
                    <a:bodyPr/>
                    <a:lstStyle/>
                    <a:p>
                      <a:r>
                        <a:rPr lang="fr-FR" dirty="0" smtClean="0"/>
                        <a:t>Delphine GRAVEZ</a:t>
                      </a:r>
                      <a:endParaRPr lang="fr-FR" dirty="0"/>
                    </a:p>
                  </a:txBody>
                  <a:tcPr/>
                </a:tc>
                <a:tc>
                  <a:txBody>
                    <a:bodyPr/>
                    <a:lstStyle/>
                    <a:p>
                      <a:pPr algn="ctr"/>
                      <a:r>
                        <a:rPr lang="fr-FR" dirty="0" smtClean="0"/>
                        <a:t>205</a:t>
                      </a:r>
                      <a:endParaRPr lang="fr-FR" dirty="0"/>
                    </a:p>
                  </a:txBody>
                  <a:tcPr/>
                </a:tc>
              </a:tr>
              <a:tr h="356960">
                <a:tc>
                  <a:txBody>
                    <a:bodyPr/>
                    <a:lstStyle/>
                    <a:p>
                      <a:r>
                        <a:rPr lang="fr-FR" dirty="0" err="1" smtClean="0"/>
                        <a:t>Prmaire</a:t>
                      </a:r>
                      <a:r>
                        <a:rPr lang="fr-FR" dirty="0" smtClean="0"/>
                        <a:t> Voltaire</a:t>
                      </a:r>
                      <a:endParaRPr lang="fr-FR" dirty="0"/>
                    </a:p>
                  </a:txBody>
                  <a:tcPr/>
                </a:tc>
                <a:tc>
                  <a:txBody>
                    <a:bodyPr/>
                    <a:lstStyle/>
                    <a:p>
                      <a:r>
                        <a:rPr lang="fr-FR" dirty="0" smtClean="0"/>
                        <a:t>Juliette KERAUDY</a:t>
                      </a:r>
                      <a:endParaRPr lang="fr-FR" dirty="0"/>
                    </a:p>
                  </a:txBody>
                  <a:tcPr/>
                </a:tc>
                <a:tc>
                  <a:txBody>
                    <a:bodyPr/>
                    <a:lstStyle/>
                    <a:p>
                      <a:pPr algn="ctr"/>
                      <a:r>
                        <a:rPr lang="fr-FR" dirty="0" smtClean="0"/>
                        <a:t>146</a:t>
                      </a:r>
                      <a:endParaRPr lang="fr-FR" dirty="0"/>
                    </a:p>
                  </a:txBody>
                  <a:tcPr/>
                </a:tc>
              </a:tr>
              <a:tr h="356960">
                <a:tc>
                  <a:txBody>
                    <a:bodyPr/>
                    <a:lstStyle/>
                    <a:p>
                      <a:r>
                        <a:rPr lang="fr-FR" dirty="0" smtClean="0"/>
                        <a:t>Primaire Condorcet</a:t>
                      </a:r>
                      <a:endParaRPr lang="fr-FR" dirty="0"/>
                    </a:p>
                  </a:txBody>
                  <a:tcPr/>
                </a:tc>
                <a:tc>
                  <a:txBody>
                    <a:bodyPr/>
                    <a:lstStyle/>
                    <a:p>
                      <a:r>
                        <a:rPr lang="fr-FR" dirty="0" smtClean="0"/>
                        <a:t>Mireille LYSCZARZ</a:t>
                      </a:r>
                      <a:endParaRPr lang="fr-FR" dirty="0"/>
                    </a:p>
                  </a:txBody>
                  <a:tcPr/>
                </a:tc>
                <a:tc>
                  <a:txBody>
                    <a:bodyPr/>
                    <a:lstStyle/>
                    <a:p>
                      <a:pPr algn="ctr"/>
                      <a:r>
                        <a:rPr lang="fr-FR" dirty="0" smtClean="0"/>
                        <a:t>253</a:t>
                      </a:r>
                      <a:endParaRPr lang="fr-FR" dirty="0"/>
                    </a:p>
                  </a:txBody>
                  <a:tcPr/>
                </a:tc>
              </a:tr>
              <a:tr h="356960">
                <a:tc>
                  <a:txBody>
                    <a:bodyPr/>
                    <a:lstStyle/>
                    <a:p>
                      <a:r>
                        <a:rPr lang="fr-FR" dirty="0" smtClean="0"/>
                        <a:t>Maternelle</a:t>
                      </a:r>
                      <a:r>
                        <a:rPr lang="fr-FR" baseline="0" dirty="0" smtClean="0"/>
                        <a:t> Lavoisier</a:t>
                      </a:r>
                      <a:endParaRPr lang="fr-FR" dirty="0"/>
                    </a:p>
                  </a:txBody>
                  <a:tcPr/>
                </a:tc>
                <a:tc>
                  <a:txBody>
                    <a:bodyPr/>
                    <a:lstStyle/>
                    <a:p>
                      <a:r>
                        <a:rPr lang="fr-FR" dirty="0" smtClean="0"/>
                        <a:t>Dominique SIMON</a:t>
                      </a:r>
                      <a:endParaRPr lang="fr-FR" dirty="0"/>
                    </a:p>
                  </a:txBody>
                  <a:tcPr/>
                </a:tc>
                <a:tc>
                  <a:txBody>
                    <a:bodyPr/>
                    <a:lstStyle/>
                    <a:p>
                      <a:pPr algn="ctr"/>
                      <a:r>
                        <a:rPr lang="fr-FR" dirty="0" smtClean="0"/>
                        <a:t>122</a:t>
                      </a:r>
                      <a:endParaRPr lang="fr-FR" dirty="0"/>
                    </a:p>
                  </a:txBody>
                  <a:tcPr/>
                </a:tc>
              </a:tr>
              <a:tr h="356960">
                <a:tc>
                  <a:txBody>
                    <a:bodyPr/>
                    <a:lstStyle/>
                    <a:p>
                      <a:r>
                        <a:rPr lang="fr-FR" dirty="0" smtClean="0"/>
                        <a:t>Elémentaire</a:t>
                      </a:r>
                      <a:r>
                        <a:rPr lang="fr-FR" baseline="0" dirty="0" smtClean="0"/>
                        <a:t> </a:t>
                      </a:r>
                      <a:r>
                        <a:rPr lang="fr-FR" baseline="0" dirty="0" smtClean="0"/>
                        <a:t>Lavoisier</a:t>
                      </a:r>
                      <a:endParaRPr lang="fr-FR" dirty="0"/>
                    </a:p>
                  </a:txBody>
                  <a:tcPr/>
                </a:tc>
                <a:tc>
                  <a:txBody>
                    <a:bodyPr/>
                    <a:lstStyle/>
                    <a:p>
                      <a:r>
                        <a:rPr lang="fr-FR" dirty="0" smtClean="0"/>
                        <a:t>Christelle</a:t>
                      </a:r>
                      <a:r>
                        <a:rPr lang="fr-FR" baseline="0" dirty="0" smtClean="0"/>
                        <a:t> </a:t>
                      </a:r>
                      <a:r>
                        <a:rPr lang="fr-FR" dirty="0" smtClean="0"/>
                        <a:t>VANDERMEIRSSCHE</a:t>
                      </a:r>
                      <a:endParaRPr lang="fr-FR" dirty="0"/>
                    </a:p>
                  </a:txBody>
                  <a:tcPr/>
                </a:tc>
                <a:tc>
                  <a:txBody>
                    <a:bodyPr/>
                    <a:lstStyle/>
                    <a:p>
                      <a:pPr algn="ctr"/>
                      <a:r>
                        <a:rPr lang="fr-FR" dirty="0" smtClean="0"/>
                        <a:t>231</a:t>
                      </a:r>
                      <a:endParaRPr lang="fr-FR" dirty="0"/>
                    </a:p>
                  </a:txBody>
                  <a:tcPr/>
                </a:tc>
              </a:tr>
              <a:tr h="356960">
                <a:tc>
                  <a:txBody>
                    <a:bodyPr/>
                    <a:lstStyle/>
                    <a:p>
                      <a:r>
                        <a:rPr lang="fr-FR" dirty="0" smtClean="0"/>
                        <a:t>Maternelle Buisson</a:t>
                      </a:r>
                      <a:endParaRPr lang="fr-FR" dirty="0"/>
                    </a:p>
                  </a:txBody>
                  <a:tcPr/>
                </a:tc>
                <a:tc>
                  <a:txBody>
                    <a:bodyPr/>
                    <a:lstStyle/>
                    <a:p>
                      <a:r>
                        <a:rPr lang="fr-FR" dirty="0" smtClean="0"/>
                        <a:t>Pamela</a:t>
                      </a:r>
                      <a:r>
                        <a:rPr lang="fr-FR" baseline="0" dirty="0" smtClean="0"/>
                        <a:t> GUILBERT</a:t>
                      </a:r>
                      <a:endParaRPr lang="fr-FR" dirty="0"/>
                    </a:p>
                  </a:txBody>
                  <a:tcPr/>
                </a:tc>
                <a:tc>
                  <a:txBody>
                    <a:bodyPr/>
                    <a:lstStyle/>
                    <a:p>
                      <a:pPr algn="ctr"/>
                      <a:r>
                        <a:rPr lang="fr-FR" dirty="0" smtClean="0"/>
                        <a:t>116</a:t>
                      </a:r>
                      <a:endParaRPr lang="fr-FR" dirty="0"/>
                    </a:p>
                  </a:txBody>
                  <a:tcPr/>
                </a:tc>
              </a:tr>
              <a:tr h="356960">
                <a:tc>
                  <a:txBody>
                    <a:bodyPr/>
                    <a:lstStyle/>
                    <a:p>
                      <a:r>
                        <a:rPr lang="fr-FR" dirty="0" smtClean="0"/>
                        <a:t>Elémentaire Lakanal</a:t>
                      </a:r>
                      <a:endParaRPr lang="fr-FR" dirty="0"/>
                    </a:p>
                  </a:txBody>
                  <a:tcPr/>
                </a:tc>
                <a:tc>
                  <a:txBody>
                    <a:bodyPr/>
                    <a:lstStyle/>
                    <a:p>
                      <a:r>
                        <a:rPr lang="fr-FR" dirty="0" smtClean="0"/>
                        <a:t>Virginie ALBA</a:t>
                      </a:r>
                      <a:endParaRPr lang="fr-FR" dirty="0"/>
                    </a:p>
                  </a:txBody>
                  <a:tcPr/>
                </a:tc>
                <a:tc>
                  <a:txBody>
                    <a:bodyPr/>
                    <a:lstStyle/>
                    <a:p>
                      <a:pPr algn="ctr"/>
                      <a:r>
                        <a:rPr lang="fr-FR" dirty="0" smtClean="0"/>
                        <a:t>208</a:t>
                      </a:r>
                      <a:endParaRPr lang="fr-FR" dirty="0"/>
                    </a:p>
                  </a:txBody>
                  <a:tcPr/>
                </a:tc>
              </a:tr>
              <a:tr h="356960">
                <a:tc>
                  <a:txBody>
                    <a:bodyPr/>
                    <a:lstStyle/>
                    <a:p>
                      <a:r>
                        <a:rPr lang="fr-FR" dirty="0" smtClean="0"/>
                        <a:t>Maternelle</a:t>
                      </a:r>
                      <a:r>
                        <a:rPr lang="fr-FR" baseline="0" dirty="0" smtClean="0"/>
                        <a:t> Jean Zay</a:t>
                      </a:r>
                      <a:endParaRPr lang="fr-FR" dirty="0"/>
                    </a:p>
                  </a:txBody>
                  <a:tcPr/>
                </a:tc>
                <a:tc>
                  <a:txBody>
                    <a:bodyPr/>
                    <a:lstStyle/>
                    <a:p>
                      <a:r>
                        <a:rPr lang="fr-FR" dirty="0" smtClean="0"/>
                        <a:t>Brigitte MARTINAGE</a:t>
                      </a:r>
                      <a:endParaRPr lang="fr-FR" dirty="0"/>
                    </a:p>
                  </a:txBody>
                  <a:tcPr/>
                </a:tc>
                <a:tc>
                  <a:txBody>
                    <a:bodyPr/>
                    <a:lstStyle/>
                    <a:p>
                      <a:pPr algn="ctr"/>
                      <a:r>
                        <a:rPr lang="fr-FR" dirty="0" smtClean="0"/>
                        <a:t>113</a:t>
                      </a:r>
                      <a:endParaRPr lang="fr-FR" dirty="0"/>
                    </a:p>
                  </a:txBody>
                  <a:tcPr/>
                </a:tc>
              </a:tr>
              <a:tr h="356960">
                <a:tc>
                  <a:txBody>
                    <a:bodyPr/>
                    <a:lstStyle/>
                    <a:p>
                      <a:r>
                        <a:rPr lang="fr-FR" dirty="0" smtClean="0"/>
                        <a:t>Elémentaire </a:t>
                      </a:r>
                      <a:r>
                        <a:rPr lang="fr-FR" dirty="0" smtClean="0"/>
                        <a:t>Jean Zay</a:t>
                      </a:r>
                      <a:endParaRPr lang="fr-FR" dirty="0"/>
                    </a:p>
                  </a:txBody>
                  <a:tcPr/>
                </a:tc>
                <a:tc>
                  <a:txBody>
                    <a:bodyPr/>
                    <a:lstStyle/>
                    <a:p>
                      <a:r>
                        <a:rPr lang="fr-FR" dirty="0" smtClean="0"/>
                        <a:t>Pierre</a:t>
                      </a:r>
                      <a:r>
                        <a:rPr lang="fr-FR" baseline="0" dirty="0" smtClean="0"/>
                        <a:t>  </a:t>
                      </a:r>
                      <a:r>
                        <a:rPr lang="fr-FR" dirty="0" smtClean="0"/>
                        <a:t>DEREGNAUCOURT</a:t>
                      </a:r>
                      <a:endParaRPr lang="fr-FR" dirty="0"/>
                    </a:p>
                  </a:txBody>
                  <a:tcPr/>
                </a:tc>
                <a:tc>
                  <a:txBody>
                    <a:bodyPr/>
                    <a:lstStyle/>
                    <a:p>
                      <a:pPr algn="ctr"/>
                      <a:r>
                        <a:rPr lang="fr-FR" dirty="0" smtClean="0"/>
                        <a:t>163</a:t>
                      </a:r>
                      <a:endParaRPr lang="fr-FR" dirty="0"/>
                    </a:p>
                  </a:txBody>
                  <a:tcPr/>
                </a:tc>
              </a:tr>
              <a:tr h="356960">
                <a:tc gridSpan="2">
                  <a:txBody>
                    <a:bodyPr/>
                    <a:lstStyle/>
                    <a:p>
                      <a:pPr algn="r"/>
                      <a:r>
                        <a:rPr lang="fr-FR" b="1" dirty="0" smtClean="0">
                          <a:solidFill>
                            <a:srgbClr val="FFFF00"/>
                          </a:solidFill>
                        </a:rPr>
                        <a:t>TOTAL DES EFFECTIFS</a:t>
                      </a:r>
                      <a:endParaRPr lang="fr-FR" b="1" dirty="0">
                        <a:solidFill>
                          <a:srgbClr val="FFFF00"/>
                        </a:solidFill>
                      </a:endParaRPr>
                    </a:p>
                  </a:txBody>
                  <a:tcPr>
                    <a:solidFill>
                      <a:schemeClr val="accent1"/>
                    </a:solidFill>
                  </a:tcPr>
                </a:tc>
                <a:tc hMerge="1">
                  <a:txBody>
                    <a:bodyPr/>
                    <a:lstStyle/>
                    <a:p>
                      <a:endParaRPr lang="fr-FR" dirty="0"/>
                    </a:p>
                  </a:txBody>
                  <a:tcPr/>
                </a:tc>
                <a:tc>
                  <a:txBody>
                    <a:bodyPr/>
                    <a:lstStyle/>
                    <a:p>
                      <a:pPr algn="ctr"/>
                      <a:r>
                        <a:rPr lang="fr-FR" b="1" dirty="0" smtClean="0">
                          <a:solidFill>
                            <a:srgbClr val="FFFF00"/>
                          </a:solidFill>
                        </a:rPr>
                        <a:t>2434</a:t>
                      </a:r>
                      <a:endParaRPr lang="fr-FR" b="1" dirty="0">
                        <a:solidFill>
                          <a:srgbClr val="FFFF00"/>
                        </a:solidFill>
                      </a:endParaRPr>
                    </a:p>
                  </a:txBody>
                  <a:tcPr>
                    <a:solidFill>
                      <a:schemeClr val="accent1"/>
                    </a:solidFill>
                  </a:tcPr>
                </a:tc>
              </a:tr>
            </a:tbl>
          </a:graphicData>
        </a:graphic>
      </p:graphicFrame>
    </p:spTree>
    <p:extLst>
      <p:ext uri="{BB962C8B-B14F-4D97-AF65-F5344CB8AC3E}">
        <p14:creationId xmlns:p14="http://schemas.microsoft.com/office/powerpoint/2010/main" val="2563664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1079158" y="4861520"/>
            <a:ext cx="168464" cy="149191"/>
          </a:xfrm>
          <a:prstGeom prst="ellipse">
            <a:avLst/>
          </a:prstGeom>
          <a:solidFill>
            <a:srgbClr val="C32B1B"/>
          </a:solidFill>
          <a:ln>
            <a:solidFill>
              <a:srgbClr val="C32B1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 name="Zone de texte 4"/>
          <p:cNvSpPr txBox="1"/>
          <p:nvPr/>
        </p:nvSpPr>
        <p:spPr>
          <a:xfrm>
            <a:off x="550108" y="4614141"/>
            <a:ext cx="1395029" cy="30669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r-FR" sz="900" b="1" dirty="0">
                <a:solidFill>
                  <a:srgbClr val="C32B1B"/>
                </a:solidFill>
                <a:effectLst/>
                <a:ea typeface="Calibri"/>
                <a:cs typeface="Times New Roman"/>
              </a:rPr>
              <a:t>Primaire J.MACE</a:t>
            </a:r>
            <a:endParaRPr lang="fr-FR" sz="1100" dirty="0">
              <a:effectLst/>
              <a:ea typeface="Calibri"/>
              <a:cs typeface="Times New Roman"/>
            </a:endParaRPr>
          </a:p>
        </p:txBody>
      </p:sp>
      <p:sp>
        <p:nvSpPr>
          <p:cNvPr id="7" name="Rectangle 6"/>
          <p:cNvSpPr/>
          <p:nvPr/>
        </p:nvSpPr>
        <p:spPr>
          <a:xfrm>
            <a:off x="452977" y="212006"/>
            <a:ext cx="7704856" cy="646331"/>
          </a:xfrm>
          <a:prstGeom prst="rect">
            <a:avLst/>
          </a:prstGeom>
        </p:spPr>
        <p:txBody>
          <a:bodyPr wrap="square">
            <a:spAutoFit/>
          </a:bodyPr>
          <a:lstStyle/>
          <a:p>
            <a:r>
              <a:rPr lang="fr-FR" b="1" i="1" u="sng" dirty="0" smtClean="0">
                <a:solidFill>
                  <a:srgbClr val="00B0F0"/>
                </a:solidFill>
                <a:latin typeface="Comic Sans MS" panose="030F0702030302020204" pitchFamily="66" charset="0"/>
              </a:rPr>
              <a:t>Carte du réseau</a:t>
            </a:r>
            <a:r>
              <a:rPr lang="fr-FR" b="1" i="1" dirty="0" smtClean="0">
                <a:solidFill>
                  <a:srgbClr val="00B0F0"/>
                </a:solidFill>
                <a:latin typeface="Comic Sans MS" panose="030F0702030302020204" pitchFamily="66" charset="0"/>
              </a:rPr>
              <a:t> :</a:t>
            </a:r>
          </a:p>
          <a:p>
            <a:endParaRPr lang="fr-FR" b="1" i="1" dirty="0" smtClean="0">
              <a:solidFill>
                <a:srgbClr val="00B0F0"/>
              </a:solidFill>
              <a:latin typeface="Comic Sans MS" panose="030F0702030302020204" pitchFamily="66" charset="0"/>
            </a:endParaRPr>
          </a:p>
        </p:txBody>
      </p:sp>
      <p:pic>
        <p:nvPicPr>
          <p:cNvPr id="9" name="Image 8"/>
          <p:cNvPicPr/>
          <p:nvPr/>
        </p:nvPicPr>
        <p:blipFill rotWithShape="1">
          <a:blip r:embed="rId2">
            <a:extLst>
              <a:ext uri="{28A0092B-C50C-407E-A947-70E740481C1C}">
                <a14:useLocalDpi xmlns:a14="http://schemas.microsoft.com/office/drawing/2010/main" val="0"/>
              </a:ext>
            </a:extLst>
          </a:blip>
          <a:srcRect l="5303" r="3052" b="25971"/>
          <a:stretch/>
        </p:blipFill>
        <p:spPr bwMode="auto">
          <a:xfrm>
            <a:off x="179512" y="677446"/>
            <a:ext cx="8568952" cy="5559866"/>
          </a:xfrm>
          <a:prstGeom prst="rect">
            <a:avLst/>
          </a:prstGeom>
          <a:noFill/>
          <a:ln>
            <a:noFill/>
          </a:ln>
          <a:extLst>
            <a:ext uri="{53640926-AAD7-44D8-BBD7-CCE9431645EC}">
              <a14:shadowObscured xmlns:a14="http://schemas.microsoft.com/office/drawing/2010/main"/>
            </a:ext>
          </a:extLst>
        </p:spPr>
      </p:pic>
      <p:sp>
        <p:nvSpPr>
          <p:cNvPr id="8" name="Ellipse 7"/>
          <p:cNvSpPr/>
          <p:nvPr/>
        </p:nvSpPr>
        <p:spPr>
          <a:xfrm>
            <a:off x="1691680" y="3212976"/>
            <a:ext cx="168464" cy="149191"/>
          </a:xfrm>
          <a:prstGeom prst="ellipse">
            <a:avLst/>
          </a:prstGeom>
          <a:solidFill>
            <a:srgbClr val="C32B1B"/>
          </a:solidFill>
          <a:ln>
            <a:solidFill>
              <a:srgbClr val="C32B1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 name="Zone de texte 5"/>
          <p:cNvSpPr txBox="1"/>
          <p:nvPr/>
        </p:nvSpPr>
        <p:spPr>
          <a:xfrm>
            <a:off x="296651" y="3243161"/>
            <a:ext cx="1395029" cy="306694"/>
          </a:xfrm>
          <a:prstGeom prst="rect">
            <a:avLst/>
          </a:prstGeom>
          <a:solidFill>
            <a:schemeClr val="tx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r-FR" sz="1100" dirty="0" smtClean="0">
                <a:solidFill>
                  <a:srgbClr val="FF0000"/>
                </a:solidFill>
                <a:effectLst/>
                <a:ea typeface="Calibri"/>
                <a:cs typeface="Times New Roman"/>
              </a:rPr>
              <a:t>LEO LAGRANGE</a:t>
            </a:r>
            <a:endParaRPr lang="fr-FR" sz="1100" dirty="0">
              <a:solidFill>
                <a:srgbClr val="FF0000"/>
              </a:solidFill>
              <a:effectLst/>
              <a:ea typeface="Calibri"/>
              <a:cs typeface="Times New Roman"/>
            </a:endParaRPr>
          </a:p>
        </p:txBody>
      </p:sp>
      <p:sp>
        <p:nvSpPr>
          <p:cNvPr id="10" name="Ellipse 9"/>
          <p:cNvSpPr/>
          <p:nvPr/>
        </p:nvSpPr>
        <p:spPr>
          <a:xfrm>
            <a:off x="1396454" y="2750743"/>
            <a:ext cx="168464" cy="149191"/>
          </a:xfrm>
          <a:prstGeom prst="ellipse">
            <a:avLst/>
          </a:prstGeom>
          <a:solidFill>
            <a:srgbClr val="C32B1B"/>
          </a:solidFill>
          <a:ln>
            <a:solidFill>
              <a:srgbClr val="C32B1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 name="Zone de texte 5"/>
          <p:cNvSpPr txBox="1"/>
          <p:nvPr/>
        </p:nvSpPr>
        <p:spPr>
          <a:xfrm>
            <a:off x="1425" y="2780928"/>
            <a:ext cx="1395029" cy="306694"/>
          </a:xfrm>
          <a:prstGeom prst="rect">
            <a:avLst/>
          </a:prstGeom>
          <a:solidFill>
            <a:schemeClr val="tx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100" dirty="0" smtClean="0">
                <a:solidFill>
                  <a:srgbClr val="FF0000"/>
                </a:solidFill>
                <a:ea typeface="Calibri"/>
                <a:cs typeface="Times New Roman"/>
              </a:rPr>
              <a:t>JEAN ZAY</a:t>
            </a:r>
            <a:endParaRPr lang="fr-FR" sz="1100" dirty="0">
              <a:solidFill>
                <a:srgbClr val="FF0000"/>
              </a:solidFill>
              <a:effectLst/>
              <a:ea typeface="Calibri"/>
              <a:cs typeface="Times New Roman"/>
            </a:endParaRPr>
          </a:p>
        </p:txBody>
      </p:sp>
      <p:sp>
        <p:nvSpPr>
          <p:cNvPr id="12" name="Ellipse 11"/>
          <p:cNvSpPr/>
          <p:nvPr/>
        </p:nvSpPr>
        <p:spPr>
          <a:xfrm>
            <a:off x="3662773" y="1166567"/>
            <a:ext cx="168464" cy="149191"/>
          </a:xfrm>
          <a:prstGeom prst="ellipse">
            <a:avLst/>
          </a:prstGeom>
          <a:solidFill>
            <a:srgbClr val="C32B1B"/>
          </a:solidFill>
          <a:ln>
            <a:solidFill>
              <a:srgbClr val="C32B1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 name="Zone de texte 5"/>
          <p:cNvSpPr txBox="1"/>
          <p:nvPr/>
        </p:nvSpPr>
        <p:spPr>
          <a:xfrm>
            <a:off x="2267744" y="1196752"/>
            <a:ext cx="1395029" cy="306694"/>
          </a:xfrm>
          <a:prstGeom prst="rect">
            <a:avLst/>
          </a:prstGeom>
          <a:solidFill>
            <a:schemeClr val="tx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100" dirty="0" smtClean="0">
                <a:solidFill>
                  <a:srgbClr val="FF0000"/>
                </a:solidFill>
                <a:effectLst/>
                <a:ea typeface="Calibri"/>
                <a:cs typeface="Times New Roman"/>
              </a:rPr>
              <a:t>VOLTAIRE</a:t>
            </a:r>
            <a:endParaRPr lang="fr-FR" sz="1100" dirty="0">
              <a:solidFill>
                <a:srgbClr val="FF0000"/>
              </a:solidFill>
              <a:effectLst/>
              <a:ea typeface="Calibri"/>
              <a:cs typeface="Times New Roman"/>
            </a:endParaRPr>
          </a:p>
        </p:txBody>
      </p:sp>
      <p:sp>
        <p:nvSpPr>
          <p:cNvPr id="14" name="Ellipse 13"/>
          <p:cNvSpPr/>
          <p:nvPr/>
        </p:nvSpPr>
        <p:spPr>
          <a:xfrm>
            <a:off x="7263173" y="2246687"/>
            <a:ext cx="168464" cy="149191"/>
          </a:xfrm>
          <a:prstGeom prst="ellipse">
            <a:avLst/>
          </a:prstGeom>
          <a:solidFill>
            <a:srgbClr val="C32B1B"/>
          </a:solidFill>
          <a:ln>
            <a:solidFill>
              <a:srgbClr val="C32B1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 name="Zone de texte 5"/>
          <p:cNvSpPr txBox="1"/>
          <p:nvPr/>
        </p:nvSpPr>
        <p:spPr>
          <a:xfrm>
            <a:off x="7431637" y="2251414"/>
            <a:ext cx="1395029" cy="306694"/>
          </a:xfrm>
          <a:prstGeom prst="rect">
            <a:avLst/>
          </a:prstGeom>
          <a:solidFill>
            <a:schemeClr val="tx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100" dirty="0" smtClean="0">
                <a:solidFill>
                  <a:srgbClr val="FF0000"/>
                </a:solidFill>
                <a:effectLst/>
                <a:ea typeface="Calibri"/>
                <a:cs typeface="Times New Roman"/>
              </a:rPr>
              <a:t>F. BUISSON</a:t>
            </a:r>
            <a:endParaRPr lang="fr-FR" sz="1100" dirty="0">
              <a:solidFill>
                <a:srgbClr val="FF0000"/>
              </a:solidFill>
              <a:effectLst/>
              <a:ea typeface="Calibri"/>
              <a:cs typeface="Times New Roman"/>
            </a:endParaRPr>
          </a:p>
        </p:txBody>
      </p:sp>
      <p:sp>
        <p:nvSpPr>
          <p:cNvPr id="16" name="Ellipse 15"/>
          <p:cNvSpPr/>
          <p:nvPr/>
        </p:nvSpPr>
        <p:spPr>
          <a:xfrm>
            <a:off x="7348537" y="2931740"/>
            <a:ext cx="168464" cy="149191"/>
          </a:xfrm>
          <a:prstGeom prst="ellipse">
            <a:avLst/>
          </a:prstGeom>
          <a:solidFill>
            <a:srgbClr val="C32B1B"/>
          </a:solidFill>
          <a:ln>
            <a:solidFill>
              <a:srgbClr val="C32B1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 name="Zone de texte 5"/>
          <p:cNvSpPr txBox="1"/>
          <p:nvPr/>
        </p:nvSpPr>
        <p:spPr>
          <a:xfrm>
            <a:off x="7517001" y="2936467"/>
            <a:ext cx="1395029" cy="306694"/>
          </a:xfrm>
          <a:prstGeom prst="rect">
            <a:avLst/>
          </a:prstGeom>
          <a:solidFill>
            <a:schemeClr val="tx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100" dirty="0" smtClean="0">
                <a:solidFill>
                  <a:srgbClr val="FF0000"/>
                </a:solidFill>
                <a:effectLst/>
                <a:ea typeface="Calibri"/>
                <a:cs typeface="Times New Roman"/>
              </a:rPr>
              <a:t>LAKANAL</a:t>
            </a:r>
            <a:endParaRPr lang="fr-FR" sz="1100" dirty="0">
              <a:solidFill>
                <a:srgbClr val="FF0000"/>
              </a:solidFill>
              <a:effectLst/>
              <a:ea typeface="Calibri"/>
              <a:cs typeface="Times New Roman"/>
            </a:endParaRPr>
          </a:p>
        </p:txBody>
      </p:sp>
      <p:sp>
        <p:nvSpPr>
          <p:cNvPr id="18" name="Ellipse 17"/>
          <p:cNvSpPr/>
          <p:nvPr/>
        </p:nvSpPr>
        <p:spPr>
          <a:xfrm>
            <a:off x="8226640" y="4782768"/>
            <a:ext cx="168464" cy="149191"/>
          </a:xfrm>
          <a:prstGeom prst="ellipse">
            <a:avLst/>
          </a:prstGeom>
          <a:solidFill>
            <a:srgbClr val="C32B1B"/>
          </a:solidFill>
          <a:ln>
            <a:solidFill>
              <a:srgbClr val="C32B1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 name="Zone de texte 5"/>
          <p:cNvSpPr txBox="1"/>
          <p:nvPr/>
        </p:nvSpPr>
        <p:spPr>
          <a:xfrm>
            <a:off x="6819486" y="4920835"/>
            <a:ext cx="1395029" cy="306694"/>
          </a:xfrm>
          <a:prstGeom prst="rect">
            <a:avLst/>
          </a:prstGeom>
          <a:solidFill>
            <a:schemeClr val="tx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100" dirty="0" smtClean="0">
                <a:solidFill>
                  <a:srgbClr val="FF0000"/>
                </a:solidFill>
                <a:effectLst/>
                <a:ea typeface="Calibri"/>
                <a:cs typeface="Times New Roman"/>
              </a:rPr>
              <a:t>LAVOISIER</a:t>
            </a:r>
            <a:endParaRPr lang="fr-FR" sz="1100" dirty="0">
              <a:solidFill>
                <a:srgbClr val="FF0000"/>
              </a:solidFill>
              <a:effectLst/>
              <a:ea typeface="Calibri"/>
              <a:cs typeface="Times New Roman"/>
            </a:endParaRPr>
          </a:p>
        </p:txBody>
      </p:sp>
      <p:sp>
        <p:nvSpPr>
          <p:cNvPr id="20" name="Zone de texte 5"/>
          <p:cNvSpPr txBox="1"/>
          <p:nvPr/>
        </p:nvSpPr>
        <p:spPr>
          <a:xfrm>
            <a:off x="6651022" y="3490310"/>
            <a:ext cx="1395029" cy="306694"/>
          </a:xfrm>
          <a:prstGeom prst="rect">
            <a:avLst/>
          </a:prstGeom>
          <a:solidFill>
            <a:schemeClr val="tx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100" dirty="0" smtClean="0">
                <a:solidFill>
                  <a:srgbClr val="FF0000"/>
                </a:solidFill>
                <a:ea typeface="Calibri"/>
                <a:cs typeface="Times New Roman"/>
              </a:rPr>
              <a:t>CONDORCET</a:t>
            </a:r>
            <a:endParaRPr lang="fr-FR" sz="1100" dirty="0">
              <a:solidFill>
                <a:srgbClr val="FF0000"/>
              </a:solidFill>
              <a:effectLst/>
              <a:ea typeface="Calibri"/>
              <a:cs typeface="Times New Roman"/>
            </a:endParaRPr>
          </a:p>
        </p:txBody>
      </p:sp>
      <p:sp>
        <p:nvSpPr>
          <p:cNvPr id="21" name="Ellipse 20"/>
          <p:cNvSpPr/>
          <p:nvPr/>
        </p:nvSpPr>
        <p:spPr>
          <a:xfrm>
            <a:off x="6482558" y="3457379"/>
            <a:ext cx="168464" cy="149191"/>
          </a:xfrm>
          <a:prstGeom prst="ellipse">
            <a:avLst/>
          </a:prstGeom>
          <a:solidFill>
            <a:srgbClr val="C32B1B"/>
          </a:solidFill>
          <a:ln>
            <a:solidFill>
              <a:srgbClr val="C32B1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 name="Ellipse 23"/>
          <p:cNvSpPr/>
          <p:nvPr/>
        </p:nvSpPr>
        <p:spPr>
          <a:xfrm>
            <a:off x="5674369" y="2488459"/>
            <a:ext cx="168464" cy="149191"/>
          </a:xfrm>
          <a:prstGeom prst="ellipse">
            <a:avLst/>
          </a:prstGeom>
          <a:solidFill>
            <a:srgbClr val="00B050"/>
          </a:solidFill>
          <a:ln>
            <a:solidFill>
              <a:srgbClr val="C32B1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 name="Zone de texte 5"/>
          <p:cNvSpPr txBox="1"/>
          <p:nvPr/>
        </p:nvSpPr>
        <p:spPr>
          <a:xfrm>
            <a:off x="3923928" y="2518644"/>
            <a:ext cx="1683061" cy="571170"/>
          </a:xfrm>
          <a:prstGeom prst="rect">
            <a:avLst/>
          </a:prstGeom>
          <a:solidFill>
            <a:schemeClr val="tx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100" dirty="0" smtClean="0">
                <a:solidFill>
                  <a:srgbClr val="00B050"/>
                </a:solidFill>
                <a:effectLst/>
                <a:ea typeface="Calibri"/>
                <a:cs typeface="Times New Roman"/>
              </a:rPr>
              <a:t>Collège</a:t>
            </a:r>
          </a:p>
          <a:p>
            <a:pPr algn="ctr">
              <a:lnSpc>
                <a:spcPct val="115000"/>
              </a:lnSpc>
              <a:spcAft>
                <a:spcPts val="1000"/>
              </a:spcAft>
            </a:pPr>
            <a:r>
              <a:rPr lang="fr-FR" sz="1100" dirty="0" smtClean="0">
                <a:solidFill>
                  <a:srgbClr val="00B050"/>
                </a:solidFill>
                <a:ea typeface="Calibri"/>
                <a:cs typeface="Times New Roman"/>
              </a:rPr>
              <a:t>GUSTAVE NADAUD</a:t>
            </a:r>
            <a:endParaRPr lang="fr-FR" sz="1100" dirty="0">
              <a:solidFill>
                <a:srgbClr val="00B050"/>
              </a:solidFill>
              <a:effectLst/>
              <a:ea typeface="Calibri"/>
              <a:cs typeface="Times New Roman"/>
            </a:endParaRPr>
          </a:p>
        </p:txBody>
      </p:sp>
    </p:spTree>
    <p:extLst>
      <p:ext uri="{BB962C8B-B14F-4D97-AF65-F5344CB8AC3E}">
        <p14:creationId xmlns:p14="http://schemas.microsoft.com/office/powerpoint/2010/main" val="3004796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19306</TotalTime>
  <Words>2276</Words>
  <Application>Microsoft Office PowerPoint</Application>
  <PresentationFormat>Affichage à l'écran (4:3)</PresentationFormat>
  <Paragraphs>593</Paragraphs>
  <Slides>41</Slides>
  <Notes>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Technique</vt:lpstr>
      <vt:lpstr>ÉDUCATION PRIORITAIRE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CoordoWAT</dc:creator>
  <cp:lastModifiedBy>CoordoWAT</cp:lastModifiedBy>
  <cp:revision>123</cp:revision>
  <cp:lastPrinted>2015-12-19T09:33:33Z</cp:lastPrinted>
  <dcterms:created xsi:type="dcterms:W3CDTF">2015-10-13T07:58:53Z</dcterms:created>
  <dcterms:modified xsi:type="dcterms:W3CDTF">2017-01-06T10:31:22Z</dcterms:modified>
</cp:coreProperties>
</file>