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59" r:id="rId6"/>
    <p:sldId id="260" r:id="rId7"/>
    <p:sldId id="262" r:id="rId8"/>
    <p:sldId id="266" r:id="rId9"/>
    <p:sldId id="263" r:id="rId10"/>
    <p:sldId id="264" r:id="rId11"/>
    <p:sldId id="265" r:id="rId12"/>
    <p:sldId id="267" r:id="rId13"/>
  </p:sldIdLst>
  <p:sldSz cx="9144000" cy="6858000" type="screen4x3"/>
  <p:notesSz cx="6724650" cy="97742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AA376DF-400A-4430-950A-ABD348C8F1AA}" type="datetimeFigureOut">
              <a:rPr lang="fr-FR" smtClean="0"/>
              <a:t>04/11/2016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8086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A376DF-400A-4430-950A-ABD348C8F1AA}" type="datetimeFigureOut">
              <a:rPr lang="fr-FR" smtClean="0"/>
              <a:t>04/11/2016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247059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A376DF-400A-4430-950A-ABD348C8F1AA}" type="datetimeFigureOut">
              <a:rPr lang="fr-FR" smtClean="0"/>
              <a:t>04/11/2016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91043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A376DF-400A-4430-950A-ABD348C8F1AA}" type="datetimeFigureOut">
              <a:rPr lang="fr-FR" smtClean="0"/>
              <a:t>04/11/2016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36829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AA376DF-400A-4430-950A-ABD348C8F1AA}" type="datetimeFigureOut">
              <a:rPr lang="fr-FR" smtClean="0"/>
              <a:t>04/11/2016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415135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A376DF-400A-4430-950A-ABD348C8F1AA}" type="datetimeFigureOut">
              <a:rPr lang="fr-FR" smtClean="0"/>
              <a:t>04/11/2016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323000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A376DF-400A-4430-950A-ABD348C8F1AA}" type="datetimeFigureOut">
              <a:rPr lang="fr-FR" smtClean="0"/>
              <a:t>04/11/2016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263156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AA376DF-400A-4430-950A-ABD348C8F1AA}" type="datetimeFigureOut">
              <a:rPr lang="fr-FR" smtClean="0"/>
              <a:t>04/11/2016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57225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A376DF-400A-4430-950A-ABD348C8F1AA}" type="datetimeFigureOut">
              <a:rPr lang="fr-FR" smtClean="0"/>
              <a:t>04/11/2016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268300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AA376DF-400A-4430-950A-ABD348C8F1AA}" type="datetimeFigureOut">
              <a:rPr lang="fr-FR" smtClean="0"/>
              <a:t>04/11/2016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52057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AA376DF-400A-4430-950A-ABD348C8F1AA}" type="datetimeFigureOut">
              <a:rPr lang="fr-FR" smtClean="0"/>
              <a:t>04/11/2016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189C02-43CD-4360-9C49-5A946109579D}" type="slidenum">
              <a:rPr lang="fr-FR" smtClean="0"/>
              <a:t>‹N°›</a:t>
            </a:fld>
            <a:endParaRPr lang="fr-FR"/>
          </a:p>
        </p:txBody>
      </p:sp>
    </p:spTree>
    <p:extLst>
      <p:ext uri="{BB962C8B-B14F-4D97-AF65-F5344CB8AC3E}">
        <p14:creationId xmlns:p14="http://schemas.microsoft.com/office/powerpoint/2010/main" val="140626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376DF-400A-4430-950A-ABD348C8F1AA}" type="datetimeFigureOut">
              <a:rPr lang="fr-FR" smtClean="0"/>
              <a:t>04/11/2016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89C02-43CD-4360-9C49-5A946109579D}" type="slidenum">
              <a:rPr lang="fr-FR" smtClean="0"/>
              <a:t>‹N°›</a:t>
            </a:fld>
            <a:endParaRPr lang="fr-FR"/>
          </a:p>
        </p:txBody>
      </p:sp>
    </p:spTree>
    <p:extLst>
      <p:ext uri="{BB962C8B-B14F-4D97-AF65-F5344CB8AC3E}">
        <p14:creationId xmlns:p14="http://schemas.microsoft.com/office/powerpoint/2010/main" val="12932482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68760"/>
            <a:ext cx="7543800" cy="3230215"/>
          </a:xfrm>
        </p:spPr>
        <p:txBody>
          <a:bodyPr/>
          <a:lstStyle/>
          <a:p>
            <a:r>
              <a:rPr lang="fr-FR" b="1" dirty="0" smtClean="0"/>
              <a:t>Questionner l’espace et le temps</a:t>
            </a:r>
            <a:br>
              <a:rPr lang="fr-FR" b="1" dirty="0" smtClean="0"/>
            </a:br>
            <a:endParaRPr lang="fr-FR" b="1" dirty="0"/>
          </a:p>
        </p:txBody>
      </p:sp>
      <p:sp>
        <p:nvSpPr>
          <p:cNvPr id="3" name="Sous-titre 2"/>
          <p:cNvSpPr>
            <a:spLocks noGrp="1"/>
          </p:cNvSpPr>
          <p:nvPr>
            <p:ph type="subTitle" idx="1"/>
          </p:nvPr>
        </p:nvSpPr>
        <p:spPr>
          <a:xfrm>
            <a:off x="1371600" y="3501008"/>
            <a:ext cx="6400800" cy="2137792"/>
          </a:xfrm>
        </p:spPr>
        <p:txBody>
          <a:bodyPr>
            <a:normAutofit fontScale="85000" lnSpcReduction="20000"/>
          </a:bodyPr>
          <a:lstStyle/>
          <a:p>
            <a:r>
              <a:rPr lang="fr-FR" sz="4600" b="1" dirty="0" smtClean="0"/>
              <a:t>Explorer les organisations du monde</a:t>
            </a:r>
          </a:p>
          <a:p>
            <a:endParaRPr lang="fr-FR" dirty="0"/>
          </a:p>
          <a:p>
            <a:r>
              <a:rPr lang="fr-FR" sz="2600" dirty="0" smtClean="0"/>
              <a:t>La classe, un espace organisé qui se représente</a:t>
            </a:r>
          </a:p>
          <a:p>
            <a:r>
              <a:rPr lang="fr-FR" sz="2600" dirty="0" smtClean="0"/>
              <a:t>                                       CP</a:t>
            </a:r>
            <a:endParaRPr lang="fr-FR" sz="2600" dirty="0"/>
          </a:p>
        </p:txBody>
      </p:sp>
    </p:spTree>
    <p:extLst>
      <p:ext uri="{BB962C8B-B14F-4D97-AF65-F5344CB8AC3E}">
        <p14:creationId xmlns:p14="http://schemas.microsoft.com/office/powerpoint/2010/main" val="3478931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859216" cy="490066"/>
          </a:xfrm>
        </p:spPr>
        <p:txBody>
          <a:bodyPr>
            <a:normAutofit fontScale="90000"/>
          </a:bodyPr>
          <a:lstStyle/>
          <a:p>
            <a:endParaRPr lang="fr-FR" dirty="0"/>
          </a:p>
        </p:txBody>
      </p:sp>
      <p:sp>
        <p:nvSpPr>
          <p:cNvPr id="3" name="Espace réservé du contenu 2"/>
          <p:cNvSpPr>
            <a:spLocks noGrp="1"/>
          </p:cNvSpPr>
          <p:nvPr>
            <p:ph idx="1"/>
          </p:nvPr>
        </p:nvSpPr>
        <p:spPr>
          <a:xfrm>
            <a:off x="457200" y="1196752"/>
            <a:ext cx="8229600" cy="4929411"/>
          </a:xfrm>
        </p:spPr>
        <p:txBody>
          <a:bodyPr/>
          <a:lstStyle/>
          <a:p>
            <a:endParaRPr lang="fr-FR" dirty="0" smtClean="0"/>
          </a:p>
          <a:p>
            <a:r>
              <a:rPr lang="fr-FR" u="sng" dirty="0" smtClean="0"/>
              <a:t>Le syncrétisme </a:t>
            </a:r>
            <a:r>
              <a:rPr lang="fr-FR" dirty="0" smtClean="0"/>
              <a:t>empêche un traitement analytique des informations perçues. Les situations proposées dans le cadre de l’école visent donc à apprendre à l’enfant à </a:t>
            </a:r>
            <a:r>
              <a:rPr lang="fr-FR" u="sng" dirty="0" smtClean="0"/>
              <a:t>trier ses perceptions, à mener des observations systématiques</a:t>
            </a:r>
            <a:r>
              <a:rPr lang="fr-FR" dirty="0" smtClean="0"/>
              <a:t>, afin d’en tirer des informations sur le monde environnant</a:t>
            </a:r>
            <a:endParaRPr lang="fr-FR" dirty="0"/>
          </a:p>
        </p:txBody>
      </p:sp>
    </p:spTree>
    <p:extLst>
      <p:ext uri="{BB962C8B-B14F-4D97-AF65-F5344CB8AC3E}">
        <p14:creationId xmlns:p14="http://schemas.microsoft.com/office/powerpoint/2010/main" val="351504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931224" cy="202034"/>
          </a:xfrm>
        </p:spPr>
        <p:txBody>
          <a:bodyPr>
            <a:normAutofit fontScale="90000"/>
          </a:bodyPr>
          <a:lstStyle/>
          <a:p>
            <a:endParaRPr lang="fr-FR" dirty="0"/>
          </a:p>
        </p:txBody>
      </p:sp>
      <p:sp>
        <p:nvSpPr>
          <p:cNvPr id="3" name="Espace réservé du contenu 2"/>
          <p:cNvSpPr>
            <a:spLocks noGrp="1"/>
          </p:cNvSpPr>
          <p:nvPr>
            <p:ph idx="1"/>
          </p:nvPr>
        </p:nvSpPr>
        <p:spPr>
          <a:xfrm>
            <a:off x="457200" y="836712"/>
            <a:ext cx="8229600" cy="5289451"/>
          </a:xfrm>
        </p:spPr>
        <p:txBody>
          <a:bodyPr>
            <a:normAutofit fontScale="92500" lnSpcReduction="10000"/>
          </a:bodyPr>
          <a:lstStyle/>
          <a:p>
            <a:r>
              <a:rPr lang="fr-FR" dirty="0" smtClean="0"/>
              <a:t>L’école doit aussi l’amener à prendre conscience que l’autre peut avoir un point de vue différent du sien.</a:t>
            </a:r>
          </a:p>
          <a:p>
            <a:r>
              <a:rPr lang="fr-FR" dirty="0" smtClean="0"/>
              <a:t> C’est à la fois </a:t>
            </a:r>
            <a:r>
              <a:rPr lang="fr-FR" u="sng" dirty="0" smtClean="0"/>
              <a:t>un dépassement de l’égocentrisme </a:t>
            </a:r>
            <a:r>
              <a:rPr lang="fr-FR" dirty="0" smtClean="0"/>
              <a:t>et l’évolution vers </a:t>
            </a:r>
            <a:r>
              <a:rPr lang="fr-FR" u="sng" dirty="0" smtClean="0"/>
              <a:t>la capacité à vivre au sein de groupes</a:t>
            </a:r>
            <a:r>
              <a:rPr lang="fr-FR" dirty="0" smtClean="0"/>
              <a:t>. Cet autre est le camarade avec qui il échange sur ses perceptions, mais c’est aussi l’enseignant ou encore l’auteur d’une œuvre (écrite, iconographique, cartographique, picturale, chiffrée), qui apportent des éléments nouveaux, des manières différentes de construire le rapport au monde.</a:t>
            </a:r>
            <a:endParaRPr lang="fr-FR" dirty="0"/>
          </a:p>
        </p:txBody>
      </p:sp>
    </p:spTree>
    <p:extLst>
      <p:ext uri="{BB962C8B-B14F-4D97-AF65-F5344CB8AC3E}">
        <p14:creationId xmlns:p14="http://schemas.microsoft.com/office/powerpoint/2010/main" val="582878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859216" cy="130026"/>
          </a:xfrm>
        </p:spPr>
        <p:txBody>
          <a:bodyPr>
            <a:normAutofit fontScale="90000"/>
          </a:bodyPr>
          <a:lstStyle/>
          <a:p>
            <a:endParaRPr lang="fr-FR" dirty="0"/>
          </a:p>
        </p:txBody>
      </p:sp>
      <p:sp>
        <p:nvSpPr>
          <p:cNvPr id="3" name="Espace réservé du contenu 2"/>
          <p:cNvSpPr>
            <a:spLocks noGrp="1"/>
          </p:cNvSpPr>
          <p:nvPr>
            <p:ph idx="1"/>
          </p:nvPr>
        </p:nvSpPr>
        <p:spPr>
          <a:xfrm>
            <a:off x="457200" y="620688"/>
            <a:ext cx="8229600" cy="6237312"/>
          </a:xfrm>
        </p:spPr>
        <p:txBody>
          <a:bodyPr>
            <a:normAutofit fontScale="62500" lnSpcReduction="20000"/>
          </a:bodyPr>
          <a:lstStyle/>
          <a:p>
            <a:pPr marL="0" indent="0">
              <a:buNone/>
            </a:pPr>
            <a:r>
              <a:rPr lang="fr-FR" dirty="0" smtClean="0"/>
              <a:t>Progressivement, on aborde la très difficile représentation de l’espace. </a:t>
            </a:r>
          </a:p>
          <a:p>
            <a:pPr marL="0" indent="0">
              <a:buNone/>
            </a:pPr>
            <a:endParaRPr lang="fr-FR" dirty="0"/>
          </a:p>
          <a:p>
            <a:r>
              <a:rPr lang="fr-FR" u="sng" dirty="0" smtClean="0"/>
              <a:t>Pour représenter un espace réel</a:t>
            </a:r>
            <a:r>
              <a:rPr lang="fr-FR" dirty="0" smtClean="0"/>
              <a:t>, il faut en avoir une bonne connaissance, il faut : </a:t>
            </a:r>
          </a:p>
          <a:p>
            <a:pPr marL="0" indent="0">
              <a:buNone/>
            </a:pPr>
            <a:r>
              <a:rPr lang="fr-FR" dirty="0"/>
              <a:t> </a:t>
            </a:r>
            <a:r>
              <a:rPr lang="fr-FR" dirty="0" smtClean="0"/>
              <a:t>       </a:t>
            </a:r>
            <a:r>
              <a:rPr lang="fr-FR" dirty="0" smtClean="0">
                <a:sym typeface="Wingdings"/>
              </a:rPr>
              <a:t></a:t>
            </a:r>
            <a:r>
              <a:rPr lang="fr-FR" b="1" dirty="0" smtClean="0"/>
              <a:t>avoir mémorisé </a:t>
            </a:r>
            <a:r>
              <a:rPr lang="fr-FR" dirty="0" smtClean="0"/>
              <a:t>les principaux objets repères</a:t>
            </a:r>
          </a:p>
          <a:p>
            <a:pPr marL="0" indent="0">
              <a:buNone/>
            </a:pPr>
            <a:r>
              <a:rPr lang="fr-FR" dirty="0"/>
              <a:t> </a:t>
            </a:r>
            <a:r>
              <a:rPr lang="fr-FR" dirty="0" smtClean="0"/>
              <a:t>       </a:t>
            </a:r>
            <a:r>
              <a:rPr lang="fr-FR" dirty="0" smtClean="0">
                <a:sym typeface="Wingdings"/>
              </a:rPr>
              <a:t></a:t>
            </a:r>
            <a:r>
              <a:rPr lang="fr-FR" dirty="0" smtClean="0"/>
              <a:t>les avoir organisés en </a:t>
            </a:r>
            <a:r>
              <a:rPr lang="fr-FR" b="1" dirty="0" smtClean="0"/>
              <a:t>un schéma mental cohérent </a:t>
            </a:r>
            <a:r>
              <a:rPr lang="fr-FR" dirty="0" smtClean="0"/>
              <a:t>avec la </a:t>
            </a:r>
            <a:endParaRPr lang="fr-FR" dirty="0" smtClean="0"/>
          </a:p>
          <a:p>
            <a:pPr marL="0" indent="0">
              <a:buNone/>
            </a:pPr>
            <a:r>
              <a:rPr lang="fr-FR" dirty="0"/>
              <a:t> </a:t>
            </a:r>
            <a:r>
              <a:rPr lang="fr-FR" dirty="0" smtClean="0"/>
              <a:t>           </a:t>
            </a:r>
            <a:r>
              <a:rPr lang="fr-FR" dirty="0" smtClean="0"/>
              <a:t>réalité</a:t>
            </a:r>
            <a:endParaRPr lang="fr-FR" dirty="0" smtClean="0"/>
          </a:p>
          <a:p>
            <a:pPr marL="0" indent="0">
              <a:buNone/>
            </a:pPr>
            <a:r>
              <a:rPr lang="fr-FR" dirty="0"/>
              <a:t> </a:t>
            </a:r>
            <a:r>
              <a:rPr lang="fr-FR" dirty="0" smtClean="0"/>
              <a:t>       </a:t>
            </a:r>
            <a:r>
              <a:rPr lang="fr-FR" dirty="0" smtClean="0">
                <a:sym typeface="Wingdings"/>
              </a:rPr>
              <a:t></a:t>
            </a:r>
            <a:r>
              <a:rPr lang="fr-FR" dirty="0" smtClean="0"/>
              <a:t> concevoir </a:t>
            </a:r>
            <a:r>
              <a:rPr lang="fr-FR" b="1" dirty="0" smtClean="0"/>
              <a:t>une réduction proportionnée </a:t>
            </a:r>
            <a:r>
              <a:rPr lang="fr-FR" dirty="0" smtClean="0"/>
              <a:t>de ces objets </a:t>
            </a:r>
          </a:p>
          <a:p>
            <a:pPr marL="0" indent="0">
              <a:buNone/>
            </a:pPr>
            <a:r>
              <a:rPr lang="fr-FR" dirty="0"/>
              <a:t> </a:t>
            </a:r>
            <a:r>
              <a:rPr lang="fr-FR" dirty="0" smtClean="0"/>
              <a:t>       </a:t>
            </a:r>
            <a:r>
              <a:rPr lang="fr-FR" dirty="0" smtClean="0">
                <a:sym typeface="Wingdings"/>
              </a:rPr>
              <a:t></a:t>
            </a:r>
            <a:r>
              <a:rPr lang="fr-FR" dirty="0" smtClean="0"/>
              <a:t> en </a:t>
            </a:r>
            <a:r>
              <a:rPr lang="fr-FR" b="1" dirty="0" smtClean="0"/>
              <a:t>restituer l’organisation </a:t>
            </a:r>
            <a:r>
              <a:rPr lang="fr-FR" dirty="0" smtClean="0"/>
              <a:t>sur l’espace graphique  (en concevant </a:t>
            </a:r>
          </a:p>
          <a:p>
            <a:pPr marL="0" indent="0">
              <a:buNone/>
            </a:pPr>
            <a:r>
              <a:rPr lang="fr-FR" dirty="0"/>
              <a:t> </a:t>
            </a:r>
            <a:r>
              <a:rPr lang="fr-FR" dirty="0" smtClean="0"/>
              <a:t>            un codage abstrait puisqu’il n’est plus question d’une vision en</a:t>
            </a:r>
          </a:p>
          <a:p>
            <a:pPr marL="0" indent="0">
              <a:buNone/>
            </a:pPr>
            <a:r>
              <a:rPr lang="fr-FR" dirty="0"/>
              <a:t> </a:t>
            </a:r>
            <a:r>
              <a:rPr lang="fr-FR" dirty="0" smtClean="0"/>
              <a:t>           trois dimensions.)</a:t>
            </a:r>
          </a:p>
          <a:p>
            <a:pPr marL="0" indent="0">
              <a:buNone/>
            </a:pPr>
            <a:endParaRPr lang="fr-FR" dirty="0"/>
          </a:p>
          <a:p>
            <a:pPr marL="0" indent="0">
              <a:buNone/>
            </a:pPr>
            <a:r>
              <a:rPr lang="fr-FR" dirty="0" smtClean="0"/>
              <a:t> Ces opérations cognitives sont très complexes pour l’enfant de cycle 2, </a:t>
            </a:r>
          </a:p>
          <a:p>
            <a:pPr marL="0" indent="0">
              <a:buNone/>
            </a:pPr>
            <a:r>
              <a:rPr lang="fr-FR" dirty="0" smtClean="0"/>
              <a:t>aussi doivent elles être amenées très progressivement et se donner les </a:t>
            </a:r>
          </a:p>
          <a:p>
            <a:pPr marL="0" indent="0">
              <a:buNone/>
            </a:pPr>
            <a:r>
              <a:rPr lang="fr-FR" dirty="0" smtClean="0"/>
              <a:t>trois années du cycle pour amener l’élève à la maîtrise du plan. </a:t>
            </a:r>
          </a:p>
          <a:p>
            <a:pPr marL="0" indent="0">
              <a:buNone/>
            </a:pPr>
            <a:endParaRPr lang="fr-FR" dirty="0" smtClean="0"/>
          </a:p>
          <a:p>
            <a:pPr marL="0" indent="0">
              <a:buNone/>
            </a:pPr>
            <a:r>
              <a:rPr lang="fr-FR" dirty="0" smtClean="0"/>
              <a:t>En effet, on demande à l’élève de passer </a:t>
            </a:r>
            <a:r>
              <a:rPr lang="fr-FR" b="1" dirty="0" smtClean="0"/>
              <a:t>d’une vision paysagère </a:t>
            </a:r>
            <a:r>
              <a:rPr lang="fr-FR" dirty="0" smtClean="0"/>
              <a:t>très </a:t>
            </a:r>
            <a:r>
              <a:rPr lang="fr-FR" b="1" dirty="0" smtClean="0"/>
              <a:t>affective</a:t>
            </a:r>
            <a:r>
              <a:rPr lang="fr-FR" dirty="0" smtClean="0"/>
              <a:t> de son environnement </a:t>
            </a:r>
            <a:r>
              <a:rPr lang="fr-FR" b="1" dirty="0" smtClean="0"/>
              <a:t>à une vision de l’espace, abstraite, du dessus et objective.</a:t>
            </a:r>
            <a:endParaRPr lang="fr-FR" b="1" dirty="0"/>
          </a:p>
        </p:txBody>
      </p:sp>
    </p:spTree>
    <p:extLst>
      <p:ext uri="{BB962C8B-B14F-4D97-AF65-F5344CB8AC3E}">
        <p14:creationId xmlns:p14="http://schemas.microsoft.com/office/powerpoint/2010/main" val="1323006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Espace. Nouveaux programmes</a:t>
            </a:r>
            <a:br>
              <a:rPr lang="fr-FR" b="1" dirty="0" smtClean="0"/>
            </a:br>
            <a:r>
              <a:rPr lang="fr-FR" b="1" dirty="0" smtClean="0"/>
              <a:t>IGEN. Octobre 2016</a:t>
            </a:r>
            <a:endParaRPr lang="fr-FR" b="1" dirty="0"/>
          </a:p>
        </p:txBody>
      </p:sp>
      <p:sp>
        <p:nvSpPr>
          <p:cNvPr id="3" name="Espace réservé du contenu 2"/>
          <p:cNvSpPr>
            <a:spLocks noGrp="1"/>
          </p:cNvSpPr>
          <p:nvPr>
            <p:ph idx="1"/>
          </p:nvPr>
        </p:nvSpPr>
        <p:spPr/>
        <p:txBody>
          <a:bodyPr>
            <a:normAutofit/>
          </a:bodyPr>
          <a:lstStyle/>
          <a:p>
            <a:pPr marL="0" indent="0">
              <a:buNone/>
            </a:pPr>
            <a:r>
              <a:rPr lang="fr-FR" dirty="0" smtClean="0">
                <a:sym typeface="Wingdings"/>
              </a:rPr>
              <a:t> </a:t>
            </a:r>
            <a:r>
              <a:rPr lang="fr-FR" dirty="0" smtClean="0"/>
              <a:t>Les repères de progressivité invitent à un travail « </a:t>
            </a:r>
            <a:r>
              <a:rPr lang="fr-FR" dirty="0" err="1" smtClean="0"/>
              <a:t>spiralaire</a:t>
            </a:r>
            <a:r>
              <a:rPr lang="fr-FR" dirty="0" smtClean="0"/>
              <a:t> » pour faire acquérir progressivement les compétences tout au long du cycle. Un travail d’équipe est nécessaire éviter les redondances et des approfondissements trop précoces.</a:t>
            </a:r>
            <a:endParaRPr lang="fr-FR" dirty="0"/>
          </a:p>
        </p:txBody>
      </p:sp>
    </p:spTree>
    <p:extLst>
      <p:ext uri="{BB962C8B-B14F-4D97-AF65-F5344CB8AC3E}">
        <p14:creationId xmlns:p14="http://schemas.microsoft.com/office/powerpoint/2010/main" val="4189392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Cycle 2 : nouveautés</a:t>
            </a:r>
            <a:endParaRPr lang="fr-FR" b="1" dirty="0"/>
          </a:p>
        </p:txBody>
      </p:sp>
      <p:sp>
        <p:nvSpPr>
          <p:cNvPr id="3" name="Espace réservé du contenu 2"/>
          <p:cNvSpPr>
            <a:spLocks noGrp="1"/>
          </p:cNvSpPr>
          <p:nvPr>
            <p:ph idx="1"/>
          </p:nvPr>
        </p:nvSpPr>
        <p:spPr>
          <a:xfrm>
            <a:off x="457200" y="1196752"/>
            <a:ext cx="8229600" cy="5400600"/>
          </a:xfrm>
        </p:spPr>
        <p:txBody>
          <a:bodyPr>
            <a:normAutofit/>
          </a:bodyPr>
          <a:lstStyle/>
          <a:p>
            <a:r>
              <a:rPr lang="fr-FR" dirty="0" smtClean="0"/>
              <a:t>Un tableau de compétences qui s’inscrit dans une recherche de complémentarité entre les trois cycles :</a:t>
            </a:r>
          </a:p>
          <a:p>
            <a:pPr marL="0" indent="0">
              <a:buNone/>
            </a:pPr>
            <a:r>
              <a:rPr lang="fr-FR" dirty="0" smtClean="0"/>
              <a:t>             - pratiquer des démarches scientifiques</a:t>
            </a:r>
          </a:p>
          <a:p>
            <a:pPr marL="0" indent="0">
              <a:buNone/>
            </a:pPr>
            <a:r>
              <a:rPr lang="fr-FR" dirty="0" smtClean="0"/>
              <a:t>             - se situer dans l’espace, </a:t>
            </a:r>
          </a:p>
          <a:p>
            <a:pPr marL="0" indent="0">
              <a:buNone/>
            </a:pPr>
            <a:r>
              <a:rPr lang="fr-FR" dirty="0"/>
              <a:t> </a:t>
            </a:r>
            <a:r>
              <a:rPr lang="fr-FR" dirty="0" smtClean="0"/>
              <a:t>            - pratiquer des langages adaptés </a:t>
            </a:r>
          </a:p>
          <a:p>
            <a:pPr marL="0" indent="0">
              <a:buNone/>
            </a:pPr>
            <a:r>
              <a:rPr lang="fr-FR" dirty="0"/>
              <a:t> </a:t>
            </a:r>
            <a:r>
              <a:rPr lang="fr-FR" dirty="0" smtClean="0"/>
              <a:t>           - et mobiliser des outils numériques.</a:t>
            </a:r>
          </a:p>
          <a:p>
            <a:endParaRPr lang="fr-FR" dirty="0" smtClean="0"/>
          </a:p>
        </p:txBody>
      </p:sp>
    </p:spTree>
    <p:extLst>
      <p:ext uri="{BB962C8B-B14F-4D97-AF65-F5344CB8AC3E}">
        <p14:creationId xmlns:p14="http://schemas.microsoft.com/office/powerpoint/2010/main" val="1611383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03232" cy="490066"/>
          </a:xfrm>
        </p:spPr>
        <p:txBody>
          <a:bodyPr>
            <a:normAutofit fontScale="90000"/>
          </a:bodyPr>
          <a:lstStyle/>
          <a:p>
            <a:endParaRPr lang="fr-FR" dirty="0"/>
          </a:p>
        </p:txBody>
      </p:sp>
      <p:sp>
        <p:nvSpPr>
          <p:cNvPr id="3" name="Espace réservé du contenu 2"/>
          <p:cNvSpPr>
            <a:spLocks noGrp="1"/>
          </p:cNvSpPr>
          <p:nvPr>
            <p:ph idx="1"/>
          </p:nvPr>
        </p:nvSpPr>
        <p:spPr/>
        <p:txBody>
          <a:bodyPr>
            <a:normAutofit lnSpcReduction="10000"/>
          </a:bodyPr>
          <a:lstStyle/>
          <a:p>
            <a:r>
              <a:rPr lang="fr-FR" dirty="0" smtClean="0"/>
              <a:t>Des contenus réorganisés en deux domaines :</a:t>
            </a:r>
          </a:p>
          <a:p>
            <a:pPr marL="0" indent="0">
              <a:buNone/>
            </a:pPr>
            <a:r>
              <a:rPr lang="fr-FR" dirty="0" smtClean="0"/>
              <a:t>    - « </a:t>
            </a:r>
            <a:r>
              <a:rPr lang="fr-FR" u="sng" dirty="0" smtClean="0"/>
              <a:t>questionner l’espace </a:t>
            </a:r>
            <a:r>
              <a:rPr lang="fr-FR" dirty="0" smtClean="0"/>
              <a:t>» :</a:t>
            </a:r>
          </a:p>
          <a:p>
            <a:pPr marL="0" indent="0">
              <a:buNone/>
            </a:pPr>
            <a:r>
              <a:rPr lang="fr-FR" dirty="0" smtClean="0"/>
              <a:t>            </a:t>
            </a:r>
            <a:r>
              <a:rPr lang="fr-FR" dirty="0" smtClean="0">
                <a:sym typeface="Wingdings"/>
              </a:rPr>
              <a:t></a:t>
            </a:r>
            <a:r>
              <a:rPr lang="fr-FR" dirty="0" smtClean="0"/>
              <a:t>se situer dans l’espace et le représenter </a:t>
            </a:r>
          </a:p>
          <a:p>
            <a:pPr marL="0" indent="0">
              <a:buNone/>
            </a:pPr>
            <a:endParaRPr lang="fr-FR" dirty="0" smtClean="0"/>
          </a:p>
          <a:p>
            <a:pPr marL="0" indent="0">
              <a:buNone/>
            </a:pPr>
            <a:r>
              <a:rPr lang="fr-FR" dirty="0" smtClean="0"/>
              <a:t>    - « </a:t>
            </a:r>
            <a:r>
              <a:rPr lang="fr-FR" u="sng" dirty="0" smtClean="0"/>
              <a:t>explorer les organisations du monde </a:t>
            </a:r>
            <a:r>
              <a:rPr lang="fr-FR" dirty="0" smtClean="0"/>
              <a:t>» :  </a:t>
            </a:r>
          </a:p>
          <a:p>
            <a:pPr marL="0" indent="0">
              <a:buNone/>
            </a:pPr>
            <a:r>
              <a:rPr lang="fr-FR" dirty="0"/>
              <a:t> </a:t>
            </a:r>
            <a:r>
              <a:rPr lang="fr-FR" dirty="0" smtClean="0"/>
              <a:t>         </a:t>
            </a:r>
            <a:r>
              <a:rPr lang="fr-FR" dirty="0" smtClean="0">
                <a:sym typeface="Wingdings"/>
              </a:rPr>
              <a:t></a:t>
            </a:r>
            <a:r>
              <a:rPr lang="fr-FR" dirty="0" smtClean="0"/>
              <a:t> comparer les modes de vie,</a:t>
            </a:r>
          </a:p>
          <a:p>
            <a:pPr marL="0" indent="0">
              <a:buNone/>
            </a:pPr>
            <a:r>
              <a:rPr lang="fr-FR" dirty="0"/>
              <a:t> </a:t>
            </a:r>
            <a:r>
              <a:rPr lang="fr-FR" dirty="0" smtClean="0"/>
              <a:t>         </a:t>
            </a:r>
            <a:r>
              <a:rPr lang="fr-FR" dirty="0" smtClean="0">
                <a:sym typeface="Wingdings"/>
              </a:rPr>
              <a:t> </a:t>
            </a:r>
            <a:r>
              <a:rPr lang="fr-FR" dirty="0" smtClean="0"/>
              <a:t>comprendre qu’un espace est organisé, </a:t>
            </a:r>
          </a:p>
          <a:p>
            <a:pPr marL="0" indent="0">
              <a:buNone/>
            </a:pPr>
            <a:r>
              <a:rPr lang="fr-FR" dirty="0"/>
              <a:t> </a:t>
            </a:r>
            <a:r>
              <a:rPr lang="fr-FR" dirty="0" smtClean="0"/>
              <a:t>         </a:t>
            </a:r>
            <a:r>
              <a:rPr lang="fr-FR" dirty="0" smtClean="0">
                <a:sym typeface="Wingdings"/>
              </a:rPr>
              <a:t> </a:t>
            </a:r>
            <a:r>
              <a:rPr lang="fr-FR" dirty="0" smtClean="0"/>
              <a:t>identifier des paysages.</a:t>
            </a:r>
          </a:p>
          <a:p>
            <a:endParaRPr lang="fr-FR" dirty="0"/>
          </a:p>
        </p:txBody>
      </p:sp>
    </p:spTree>
    <p:extLst>
      <p:ext uri="{BB962C8B-B14F-4D97-AF65-F5344CB8AC3E}">
        <p14:creationId xmlns:p14="http://schemas.microsoft.com/office/powerpoint/2010/main" val="3802807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Démarche à privilégier</a:t>
            </a:r>
            <a:endParaRPr lang="fr-FR" b="1" dirty="0"/>
          </a:p>
        </p:txBody>
      </p:sp>
      <p:sp>
        <p:nvSpPr>
          <p:cNvPr id="3" name="Espace réservé du contenu 2"/>
          <p:cNvSpPr>
            <a:spLocks noGrp="1"/>
          </p:cNvSpPr>
          <p:nvPr>
            <p:ph idx="1"/>
          </p:nvPr>
        </p:nvSpPr>
        <p:spPr/>
        <p:txBody>
          <a:bodyPr>
            <a:normAutofit lnSpcReduction="10000"/>
          </a:bodyPr>
          <a:lstStyle/>
          <a:p>
            <a:r>
              <a:rPr lang="fr-FR" dirty="0" smtClean="0"/>
              <a:t>Privilégier une </a:t>
            </a:r>
            <a:r>
              <a:rPr lang="fr-FR" b="1" dirty="0" smtClean="0"/>
              <a:t>géographie du concret </a:t>
            </a:r>
            <a:r>
              <a:rPr lang="fr-FR" dirty="0" smtClean="0"/>
              <a:t>pour faire découvrir l’espace proche et plus lointain: </a:t>
            </a:r>
            <a:r>
              <a:rPr lang="fr-FR" b="1" dirty="0" smtClean="0"/>
              <a:t>ce que je vois, les questions que je me pose en termes d’organisation (comment, pourquoi ?).</a:t>
            </a:r>
          </a:p>
          <a:p>
            <a:r>
              <a:rPr lang="fr-FR" dirty="0" smtClean="0"/>
              <a:t>Usage des </a:t>
            </a:r>
            <a:r>
              <a:rPr lang="fr-FR" b="1" dirty="0" smtClean="0"/>
              <a:t>outils </a:t>
            </a:r>
            <a:r>
              <a:rPr lang="fr-FR" dirty="0" smtClean="0"/>
              <a:t>habituels </a:t>
            </a:r>
            <a:r>
              <a:rPr lang="fr-FR" b="1" dirty="0" smtClean="0"/>
              <a:t>du géographe </a:t>
            </a:r>
            <a:r>
              <a:rPr lang="fr-FR" dirty="0" smtClean="0"/>
              <a:t>simplifiés en tant que de besoin, </a:t>
            </a:r>
            <a:r>
              <a:rPr lang="fr-FR" b="1" dirty="0" smtClean="0"/>
              <a:t>outils d’Internet.</a:t>
            </a:r>
          </a:p>
          <a:p>
            <a:r>
              <a:rPr lang="fr-FR" dirty="0" smtClean="0"/>
              <a:t>Introduire les </a:t>
            </a:r>
            <a:r>
              <a:rPr lang="fr-FR" b="1" dirty="0" smtClean="0"/>
              <a:t>premiers jeux d’échelles</a:t>
            </a:r>
          </a:p>
          <a:p>
            <a:endParaRPr lang="fr-FR" dirty="0"/>
          </a:p>
        </p:txBody>
      </p:sp>
    </p:spTree>
    <p:extLst>
      <p:ext uri="{BB962C8B-B14F-4D97-AF65-F5344CB8AC3E}">
        <p14:creationId xmlns:p14="http://schemas.microsoft.com/office/powerpoint/2010/main" val="279357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Points de vigilance</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dirty="0" smtClean="0"/>
              <a:t>Un prolongement du travail mené à l’école maternelle qui nécessite un travail de liaison effectif entre le cycle 1 et le cycle 2 particulièrement sur les outils du repérage.</a:t>
            </a:r>
          </a:p>
          <a:p>
            <a:r>
              <a:rPr lang="fr-FR" dirty="0" smtClean="0"/>
              <a:t>Acquérir progressivement les compétences tout au long du cycle : « acquérir des connaissances pour </a:t>
            </a:r>
            <a:r>
              <a:rPr lang="fr-FR" b="1" dirty="0" smtClean="0"/>
              <a:t>décrire</a:t>
            </a:r>
            <a:r>
              <a:rPr lang="fr-FR" dirty="0" smtClean="0"/>
              <a:t> et </a:t>
            </a:r>
            <a:r>
              <a:rPr lang="fr-FR" b="1" dirty="0" smtClean="0"/>
              <a:t>comprendre </a:t>
            </a:r>
            <a:r>
              <a:rPr lang="fr-FR" dirty="0" smtClean="0"/>
              <a:t>», développer la </a:t>
            </a:r>
            <a:r>
              <a:rPr lang="fr-FR" b="1" dirty="0" smtClean="0"/>
              <a:t>capacité à raisonner</a:t>
            </a:r>
          </a:p>
          <a:p>
            <a:r>
              <a:rPr lang="fr-FR" dirty="0" smtClean="0"/>
              <a:t>Un travail d’équipe est nécessaire éviter les redondances et des approfondissements trop précoces.</a:t>
            </a:r>
            <a:endParaRPr lang="fr-FR" dirty="0"/>
          </a:p>
        </p:txBody>
      </p:sp>
    </p:spTree>
    <p:extLst>
      <p:ext uri="{BB962C8B-B14F-4D97-AF65-F5344CB8AC3E}">
        <p14:creationId xmlns:p14="http://schemas.microsoft.com/office/powerpoint/2010/main" val="1541126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584176"/>
          </a:xfrm>
        </p:spPr>
        <p:txBody>
          <a:bodyPr>
            <a:normAutofit fontScale="90000"/>
          </a:bodyPr>
          <a:lstStyle/>
          <a:p>
            <a:pPr algn="l"/>
            <a:r>
              <a:rPr lang="fr-FR" sz="4000" b="1" dirty="0" smtClean="0"/>
              <a:t>Construire l’espace chez un enfant de</a:t>
            </a:r>
            <a:br>
              <a:rPr lang="fr-FR" sz="4000" b="1" dirty="0" smtClean="0"/>
            </a:br>
            <a:r>
              <a:rPr lang="fr-FR" sz="4000" b="1" dirty="0" smtClean="0"/>
              <a:t>cycle 2</a:t>
            </a:r>
            <a:br>
              <a:rPr lang="fr-FR" sz="4000" b="1" dirty="0" smtClean="0"/>
            </a:br>
            <a:r>
              <a:rPr lang="fr-FR" sz="2000" b="1" dirty="0" smtClean="0"/>
              <a:t>Synthèse Doc d’accompagnement  « Questionner l’espace pour apprendre à le</a:t>
            </a:r>
            <a:br>
              <a:rPr lang="fr-FR" sz="2000" b="1" dirty="0" smtClean="0"/>
            </a:br>
            <a:r>
              <a:rPr lang="fr-FR" sz="2000" b="1" dirty="0" smtClean="0"/>
              <a:t> maitriser »</a:t>
            </a:r>
            <a:br>
              <a:rPr lang="fr-FR" sz="2000" b="1" dirty="0" smtClean="0"/>
            </a:br>
            <a:endParaRPr lang="fr-FR" sz="2000" b="1" dirty="0"/>
          </a:p>
        </p:txBody>
      </p:sp>
      <p:sp>
        <p:nvSpPr>
          <p:cNvPr id="3" name="Espace réservé du contenu 2"/>
          <p:cNvSpPr>
            <a:spLocks noGrp="1"/>
          </p:cNvSpPr>
          <p:nvPr>
            <p:ph idx="1"/>
          </p:nvPr>
        </p:nvSpPr>
        <p:spPr>
          <a:xfrm>
            <a:off x="457200" y="1772816"/>
            <a:ext cx="8147248" cy="4824536"/>
          </a:xfrm>
        </p:spPr>
        <p:txBody>
          <a:bodyPr>
            <a:normAutofit/>
          </a:bodyPr>
          <a:lstStyle/>
          <a:p>
            <a:r>
              <a:rPr lang="fr-FR" dirty="0"/>
              <a:t>E</a:t>
            </a:r>
            <a:r>
              <a:rPr lang="fr-FR" dirty="0" smtClean="0"/>
              <a:t>n lien avec la maturation physiologique de l’enfant : </a:t>
            </a:r>
          </a:p>
          <a:p>
            <a:pPr marL="0" indent="0">
              <a:buNone/>
            </a:pPr>
            <a:r>
              <a:rPr lang="fr-FR" dirty="0" smtClean="0"/>
              <a:t>      </a:t>
            </a:r>
            <a:r>
              <a:rPr lang="fr-FR" dirty="0" smtClean="0">
                <a:sym typeface="Wingdings"/>
              </a:rPr>
              <a:t></a:t>
            </a:r>
            <a:r>
              <a:rPr lang="fr-FR" dirty="0" smtClean="0"/>
              <a:t>Une construction de la </a:t>
            </a:r>
            <a:r>
              <a:rPr lang="fr-FR" b="1" dirty="0" smtClean="0"/>
              <a:t>latéralisation</a:t>
            </a:r>
            <a:r>
              <a:rPr lang="fr-FR" dirty="0" smtClean="0"/>
              <a:t>,</a:t>
            </a:r>
          </a:p>
          <a:p>
            <a:pPr marL="0" indent="0">
              <a:buNone/>
            </a:pPr>
            <a:r>
              <a:rPr lang="fr-FR" dirty="0" smtClean="0"/>
              <a:t>      </a:t>
            </a:r>
            <a:r>
              <a:rPr lang="fr-FR" dirty="0" smtClean="0">
                <a:sym typeface="Wingdings"/>
              </a:rPr>
              <a:t></a:t>
            </a:r>
            <a:r>
              <a:rPr lang="fr-FR" dirty="0" smtClean="0"/>
              <a:t>elle-même en lien avec </a:t>
            </a:r>
            <a:r>
              <a:rPr lang="fr-FR" b="1" dirty="0" smtClean="0"/>
              <a:t>la construction de</a:t>
            </a:r>
          </a:p>
          <a:p>
            <a:pPr marL="0" indent="0">
              <a:buNone/>
            </a:pPr>
            <a:r>
              <a:rPr lang="fr-FR" b="1" dirty="0"/>
              <a:t> </a:t>
            </a:r>
            <a:r>
              <a:rPr lang="fr-FR" b="1" dirty="0" smtClean="0"/>
              <a:t>          l’image de soi</a:t>
            </a:r>
          </a:p>
          <a:p>
            <a:pPr marL="0" indent="0">
              <a:buNone/>
            </a:pPr>
            <a:r>
              <a:rPr lang="fr-FR" dirty="0"/>
              <a:t> </a:t>
            </a:r>
            <a:r>
              <a:rPr lang="fr-FR" dirty="0" smtClean="0"/>
              <a:t>     </a:t>
            </a:r>
            <a:r>
              <a:rPr lang="fr-FR" dirty="0" smtClean="0">
                <a:sym typeface="Wingdings"/>
              </a:rPr>
              <a:t> une capacité à </a:t>
            </a:r>
            <a:r>
              <a:rPr lang="fr-FR" b="1" dirty="0" smtClean="0">
                <a:sym typeface="Wingdings"/>
              </a:rPr>
              <a:t>se repérer et s’orienter</a:t>
            </a:r>
          </a:p>
          <a:p>
            <a:pPr marL="0" indent="0">
              <a:buNone/>
            </a:pPr>
            <a:r>
              <a:rPr lang="fr-FR" dirty="0">
                <a:sym typeface="Wingdings"/>
              </a:rPr>
              <a:t> </a:t>
            </a:r>
            <a:r>
              <a:rPr lang="fr-FR" dirty="0" smtClean="0">
                <a:sym typeface="Wingdings"/>
              </a:rPr>
              <a:t>       la maîtrise du </a:t>
            </a:r>
            <a:r>
              <a:rPr lang="fr-FR" b="1" dirty="0" smtClean="0">
                <a:sym typeface="Wingdings"/>
              </a:rPr>
              <a:t>vocabulaire spatial </a:t>
            </a:r>
            <a:r>
              <a:rPr lang="fr-FR" dirty="0" smtClean="0">
                <a:sym typeface="Wingdings"/>
              </a:rPr>
              <a:t>pour </a:t>
            </a:r>
          </a:p>
          <a:p>
            <a:pPr marL="0" indent="0">
              <a:buNone/>
            </a:pPr>
            <a:r>
              <a:rPr lang="fr-FR" dirty="0">
                <a:sym typeface="Wingdings"/>
              </a:rPr>
              <a:t> </a:t>
            </a:r>
            <a:r>
              <a:rPr lang="fr-FR" dirty="0" smtClean="0">
                <a:sym typeface="Wingdings"/>
              </a:rPr>
              <a:t>           exprimer positions et déplacements. </a:t>
            </a:r>
            <a:endParaRPr lang="fr-FR" dirty="0" smtClean="0"/>
          </a:p>
          <a:p>
            <a:endParaRPr lang="fr-FR" dirty="0"/>
          </a:p>
        </p:txBody>
      </p:sp>
    </p:spTree>
    <p:extLst>
      <p:ext uri="{BB962C8B-B14F-4D97-AF65-F5344CB8AC3E}">
        <p14:creationId xmlns:p14="http://schemas.microsoft.com/office/powerpoint/2010/main" val="2985240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28916"/>
            <a:ext cx="7931224" cy="247755"/>
          </a:xfrm>
        </p:spPr>
        <p:txBody>
          <a:bodyPr>
            <a:normAutofit fontScale="90000"/>
          </a:bodyPr>
          <a:lstStyle/>
          <a:p>
            <a:endParaRPr lang="fr-FR" dirty="0"/>
          </a:p>
        </p:txBody>
      </p:sp>
      <p:sp>
        <p:nvSpPr>
          <p:cNvPr id="3" name="Espace réservé du contenu 2"/>
          <p:cNvSpPr>
            <a:spLocks noGrp="1"/>
          </p:cNvSpPr>
          <p:nvPr>
            <p:ph idx="1"/>
          </p:nvPr>
        </p:nvSpPr>
        <p:spPr>
          <a:xfrm>
            <a:off x="323528" y="620688"/>
            <a:ext cx="8352928" cy="6120680"/>
          </a:xfrm>
        </p:spPr>
        <p:txBody>
          <a:bodyPr>
            <a:normAutofit fontScale="77500" lnSpcReduction="20000"/>
          </a:bodyPr>
          <a:lstStyle/>
          <a:p>
            <a:r>
              <a:rPr lang="fr-FR" u="sng" dirty="0" smtClean="0"/>
              <a:t>La latéralisation </a:t>
            </a:r>
            <a:r>
              <a:rPr lang="fr-FR" dirty="0" smtClean="0"/>
              <a:t>est un processus qui permet à l’individu d’opérer une partition du monde perçu selon les grands axes du schéma corporel : devant / derrière, en haut / en bas et les côtés, progressivement nommés gauche et droite. </a:t>
            </a:r>
          </a:p>
          <a:p>
            <a:endParaRPr lang="fr-FR" dirty="0" smtClean="0"/>
          </a:p>
          <a:p>
            <a:r>
              <a:rPr lang="fr-FR" dirty="0" smtClean="0"/>
              <a:t>Cette structuration de l’espace perçu permet de comprendre la position occupée par le corps, vu d’abord comme point de repère unique et central (espace égocentré), puis relativement aux objets qui occupent l’espace et enfin indépendamment de sa propre présence dans l’espace. </a:t>
            </a:r>
          </a:p>
          <a:p>
            <a:pPr marL="0" indent="0">
              <a:buNone/>
            </a:pPr>
            <a:endParaRPr lang="fr-FR" dirty="0" smtClean="0"/>
          </a:p>
          <a:p>
            <a:r>
              <a:rPr lang="fr-FR" dirty="0" smtClean="0"/>
              <a:t>L’acquisition de la capacité à se repérer dans son environnement et à mobiliser le vocabulaire spatial se construisent peu à peu au cours de situations vécues, variées, et régulièrement proposées, qui donnent lieu à des déplacements verbalisés dans lesquels l’élève recourt à du vocabulaire désignant les actions, des objets repères et des directions dans l’espace.</a:t>
            </a:r>
            <a:endParaRPr lang="fr-FR" dirty="0"/>
          </a:p>
        </p:txBody>
      </p:sp>
    </p:spTree>
    <p:extLst>
      <p:ext uri="{BB962C8B-B14F-4D97-AF65-F5344CB8AC3E}">
        <p14:creationId xmlns:p14="http://schemas.microsoft.com/office/powerpoint/2010/main" val="2639850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   L’enfant de cycle 2 est encore très </a:t>
            </a:r>
          </a:p>
          <a:p>
            <a:pPr marL="0" indent="0">
              <a:buNone/>
            </a:pPr>
            <a:r>
              <a:rPr lang="fr-FR" b="1" dirty="0"/>
              <a:t> </a:t>
            </a:r>
            <a:r>
              <a:rPr lang="fr-FR" b="1" dirty="0" smtClean="0"/>
              <a:t>  égocentrique</a:t>
            </a:r>
            <a:r>
              <a:rPr lang="fr-FR" dirty="0" smtClean="0"/>
              <a:t> et </a:t>
            </a:r>
            <a:r>
              <a:rPr lang="fr-FR" b="1" dirty="0" smtClean="0"/>
              <a:t>syncrétique</a:t>
            </a:r>
            <a:r>
              <a:rPr lang="fr-FR" dirty="0" smtClean="0"/>
              <a:t>. </a:t>
            </a:r>
          </a:p>
          <a:p>
            <a:pPr marL="0" indent="0">
              <a:buNone/>
            </a:pPr>
            <a:r>
              <a:rPr lang="fr-FR" dirty="0" smtClean="0"/>
              <a:t>       </a:t>
            </a:r>
            <a:r>
              <a:rPr lang="fr-FR" dirty="0" smtClean="0">
                <a:sym typeface="Wingdings"/>
              </a:rPr>
              <a:t></a:t>
            </a:r>
            <a:r>
              <a:rPr lang="fr-FR" dirty="0" smtClean="0"/>
              <a:t>Il capte ses informations sur le monde au </a:t>
            </a:r>
          </a:p>
          <a:p>
            <a:pPr marL="0" indent="0">
              <a:buNone/>
            </a:pPr>
            <a:r>
              <a:rPr lang="fr-FR" dirty="0"/>
              <a:t> </a:t>
            </a:r>
            <a:r>
              <a:rPr lang="fr-FR" dirty="0" smtClean="0"/>
              <a:t>           travers de ses perceptions. </a:t>
            </a:r>
          </a:p>
          <a:p>
            <a:pPr marL="0" indent="0">
              <a:buNone/>
            </a:pPr>
            <a:r>
              <a:rPr lang="fr-FR" dirty="0" smtClean="0"/>
              <a:t>        </a:t>
            </a:r>
            <a:r>
              <a:rPr lang="fr-FR" dirty="0" smtClean="0">
                <a:sym typeface="Wingdings"/>
              </a:rPr>
              <a:t></a:t>
            </a:r>
            <a:r>
              <a:rPr lang="fr-FR" dirty="0" smtClean="0"/>
              <a:t>Le rôle de l’école est de lui permettre d’en</a:t>
            </a:r>
          </a:p>
          <a:p>
            <a:pPr marL="0" indent="0">
              <a:buNone/>
            </a:pPr>
            <a:r>
              <a:rPr lang="fr-FR" dirty="0"/>
              <a:t> </a:t>
            </a:r>
            <a:r>
              <a:rPr lang="fr-FR" dirty="0" smtClean="0"/>
              <a:t>         prendre conscience et de les utiliser pour </a:t>
            </a:r>
          </a:p>
          <a:p>
            <a:pPr marL="0" indent="0">
              <a:buNone/>
            </a:pPr>
            <a:r>
              <a:rPr lang="fr-FR" dirty="0"/>
              <a:t> </a:t>
            </a:r>
            <a:r>
              <a:rPr lang="fr-FR" dirty="0" smtClean="0"/>
              <a:t>          se construire une représentation plus </a:t>
            </a:r>
          </a:p>
          <a:p>
            <a:pPr marL="0" indent="0">
              <a:buNone/>
            </a:pPr>
            <a:r>
              <a:rPr lang="fr-FR" dirty="0"/>
              <a:t> </a:t>
            </a:r>
            <a:r>
              <a:rPr lang="fr-FR" dirty="0" smtClean="0"/>
              <a:t>          objective du monde dans lequel il vit.</a:t>
            </a:r>
            <a:endParaRPr lang="fr-FR" dirty="0"/>
          </a:p>
        </p:txBody>
      </p:sp>
    </p:spTree>
    <p:extLst>
      <p:ext uri="{BB962C8B-B14F-4D97-AF65-F5344CB8AC3E}">
        <p14:creationId xmlns:p14="http://schemas.microsoft.com/office/powerpoint/2010/main" val="236485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847</Words>
  <Application>Microsoft Office PowerPoint</Application>
  <PresentationFormat>Affichage à l'écran (4:3)</PresentationFormat>
  <Paragraphs>70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Questionner l’espace et le temps </vt:lpstr>
      <vt:lpstr>Espace. Nouveaux programmes IGEN. Octobre 2016</vt:lpstr>
      <vt:lpstr>Cycle 2 : nouveautés</vt:lpstr>
      <vt:lpstr>Présentation PowerPoint</vt:lpstr>
      <vt:lpstr>Démarche à privilégier</vt:lpstr>
      <vt:lpstr>Points de vigilance</vt:lpstr>
      <vt:lpstr>Construire l’espace chez un enfant de cycle 2 Synthèse Doc d’accompagnement  « Questionner l’espace pour apprendre à le  maitriser »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Questionner l’espace et le temps</dc:title>
  <dc:creator>utilisateur</dc:creator>
  <cp:lastModifiedBy>utilisateur</cp:lastModifiedBy>
  <cp:revision>9</cp:revision>
  <cp:lastPrinted>2016-11-04T09:11:23Z</cp:lastPrinted>
  <dcterms:created xsi:type="dcterms:W3CDTF">2016-10-25T07:24:54Z</dcterms:created>
  <dcterms:modified xsi:type="dcterms:W3CDTF">2016-11-04T09:14:41Z</dcterms:modified>
</cp:coreProperties>
</file>