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98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61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38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5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37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84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55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61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90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18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BE307-BA69-43F2-B1D7-6BC939542857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ED31-B90A-4D46-9F34-25F7B2F862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1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QUESTIONNER L’ESPACE 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Explorer les organisations du monde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L’organisation spatiale du quartier comparée à celle d’un village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932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87" y="1600200"/>
            <a:ext cx="787102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4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/>
              <a:buChar char=""/>
            </a:pPr>
            <a:r>
              <a:rPr lang="fr-FR" dirty="0" smtClean="0">
                <a:solidFill>
                  <a:prstClr val="black"/>
                </a:solidFill>
                <a:latin typeface="DINPro-Regular"/>
              </a:rPr>
              <a:t> Si les élèves vivent dans un espace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   urbain, on part du quartier et on compare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   avec un village.</a:t>
            </a:r>
          </a:p>
          <a:p>
            <a:pPr marL="0" lvl="0" indent="0">
              <a:buNone/>
            </a:pPr>
            <a:endParaRPr lang="fr-FR" dirty="0">
              <a:solidFill>
                <a:prstClr val="black"/>
              </a:solidFill>
              <a:latin typeface="DINPro-Regular"/>
            </a:endParaRP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DINPro-Regular"/>
                <a:sym typeface="Wingdings"/>
              </a:rPr>
              <a:t>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   Si </a:t>
            </a:r>
            <a:r>
              <a:rPr lang="fr-FR" dirty="0">
                <a:solidFill>
                  <a:prstClr val="black"/>
                </a:solidFill>
                <a:latin typeface="DINPro-Regular"/>
              </a:rPr>
              <a:t>les élèves vivent dans un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espace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     rural</a:t>
            </a:r>
            <a:r>
              <a:rPr lang="fr-FR" dirty="0">
                <a:solidFill>
                  <a:prstClr val="black"/>
                </a:solidFill>
                <a:latin typeface="DINPro-Regular"/>
              </a:rPr>
              <a:t>,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  on </a:t>
            </a:r>
            <a:r>
              <a:rPr lang="fr-FR" dirty="0">
                <a:solidFill>
                  <a:prstClr val="black"/>
                </a:solidFill>
                <a:latin typeface="DINPro-Regular"/>
              </a:rPr>
              <a:t>part du village et on le </a:t>
            </a:r>
            <a:endParaRPr lang="fr-FR" dirty="0" smtClean="0">
              <a:solidFill>
                <a:prstClr val="black"/>
              </a:solidFill>
              <a:latin typeface="DINPro-Regular"/>
            </a:endParaRP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     compare </a:t>
            </a:r>
            <a:r>
              <a:rPr lang="fr-FR" dirty="0">
                <a:solidFill>
                  <a:prstClr val="black"/>
                </a:solidFill>
                <a:latin typeface="DINPro-Regular"/>
              </a:rPr>
              <a:t>avec un quartier choisi dans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la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DINPro-Regular"/>
              </a:rPr>
              <a:t>     </a:t>
            </a:r>
            <a:r>
              <a:rPr lang="fr-FR" dirty="0">
                <a:solidFill>
                  <a:prstClr val="black"/>
                </a:solidFill>
                <a:latin typeface="DINPro-Regular"/>
              </a:rPr>
              <a:t>ville la plus proche.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90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  <a:latin typeface="DINPro-Regular"/>
              </a:rPr>
              <a:t>Il s’agit aussi de </a:t>
            </a:r>
            <a:r>
              <a:rPr lang="fr-FR" sz="2800" u="sng" dirty="0">
                <a:solidFill>
                  <a:prstClr val="black"/>
                </a:solidFill>
                <a:latin typeface="DINPro-Regular"/>
              </a:rPr>
              <a:t>poursuivre la </a:t>
            </a:r>
            <a:r>
              <a:rPr lang="fr-FR" sz="2800" u="sng" dirty="0" smtClean="0">
                <a:solidFill>
                  <a:prstClr val="black"/>
                </a:solidFill>
                <a:latin typeface="DINPro-Regular"/>
              </a:rPr>
              <a:t>construction de la compétence </a:t>
            </a:r>
            <a:r>
              <a:rPr lang="fr-FR" sz="2800" u="sng" dirty="0">
                <a:solidFill>
                  <a:prstClr val="black"/>
                </a:solidFill>
                <a:latin typeface="DINPro-Regular"/>
              </a:rPr>
              <a:t>à lire un plan commencée au CP</a:t>
            </a:r>
            <a:r>
              <a:rPr lang="fr-FR" sz="2800" dirty="0">
                <a:solidFill>
                  <a:prstClr val="black"/>
                </a:solidFill>
                <a:latin typeface="DINPro-Regular"/>
              </a:rPr>
              <a:t>,</a:t>
            </a:r>
          </a:p>
          <a:p>
            <a:pPr marL="0" lvl="0" indent="0">
              <a:buNone/>
            </a:pPr>
            <a:r>
              <a:rPr lang="fr-FR" sz="2800" dirty="0" smtClean="0">
                <a:solidFill>
                  <a:prstClr val="black"/>
                </a:solidFill>
                <a:latin typeface="DINPro-Regular"/>
              </a:rPr>
              <a:t>    poursuivie </a:t>
            </a:r>
            <a:r>
              <a:rPr lang="fr-FR" sz="2800" dirty="0">
                <a:solidFill>
                  <a:prstClr val="black"/>
                </a:solidFill>
                <a:latin typeface="DINPro-Regular"/>
              </a:rPr>
              <a:t>au CE1, et amener les élèves à </a:t>
            </a:r>
            <a:r>
              <a:rPr lang="fr-FR" sz="2800" dirty="0" smtClean="0">
                <a:solidFill>
                  <a:prstClr val="black"/>
                </a:solidFill>
                <a:latin typeface="DINPro-Regular"/>
              </a:rPr>
              <a:t>  </a:t>
            </a:r>
          </a:p>
          <a:p>
            <a:pPr marL="0" lvl="0" indent="0">
              <a:buNone/>
            </a:pPr>
            <a:r>
              <a:rPr lang="fr-FR" sz="2800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sz="2800" dirty="0" smtClean="0">
                <a:solidFill>
                  <a:prstClr val="black"/>
                </a:solidFill>
                <a:latin typeface="DINPro-Regular"/>
              </a:rPr>
              <a:t>   </a:t>
            </a:r>
            <a:r>
              <a:rPr lang="fr-FR" sz="2800" b="1" dirty="0" smtClean="0">
                <a:solidFill>
                  <a:prstClr val="black"/>
                </a:solidFill>
                <a:latin typeface="DINPro-Regular"/>
              </a:rPr>
              <a:t>réussir </a:t>
            </a:r>
            <a:r>
              <a:rPr lang="fr-FR" sz="2800" b="1" dirty="0">
                <a:solidFill>
                  <a:prstClr val="black"/>
                </a:solidFill>
                <a:latin typeface="DINPro-Regular"/>
              </a:rPr>
              <a:t>la lecture conjointe d’images </a:t>
            </a:r>
            <a:r>
              <a:rPr lang="fr-FR" sz="2800" b="1" dirty="0" smtClean="0">
                <a:solidFill>
                  <a:prstClr val="black"/>
                </a:solidFill>
                <a:latin typeface="DINPro-Regular"/>
              </a:rPr>
              <a:t>  </a:t>
            </a:r>
          </a:p>
          <a:p>
            <a:pPr marL="0" lvl="0" indent="0">
              <a:buNone/>
            </a:pPr>
            <a:r>
              <a:rPr lang="fr-FR" sz="2800" b="1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sz="2800" b="1" dirty="0" smtClean="0">
                <a:solidFill>
                  <a:prstClr val="black"/>
                </a:solidFill>
                <a:latin typeface="DINPro-Regular"/>
              </a:rPr>
              <a:t>   paysagères avec </a:t>
            </a:r>
            <a:r>
              <a:rPr lang="fr-FR" sz="2800" b="1" dirty="0">
                <a:solidFill>
                  <a:prstClr val="black"/>
                </a:solidFill>
                <a:latin typeface="DINPro-Regular"/>
              </a:rPr>
              <a:t>le plan d’un espace perçu </a:t>
            </a:r>
            <a:endParaRPr lang="fr-FR" sz="2800" b="1" dirty="0" smtClean="0">
              <a:solidFill>
                <a:prstClr val="black"/>
              </a:solidFill>
              <a:latin typeface="DINPro-Regular"/>
            </a:endParaRPr>
          </a:p>
          <a:p>
            <a:pPr marL="0" lvl="0" indent="0">
              <a:buNone/>
            </a:pPr>
            <a:r>
              <a:rPr lang="fr-FR" sz="2800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sz="2800" dirty="0" smtClean="0">
                <a:solidFill>
                  <a:prstClr val="black"/>
                </a:solidFill>
                <a:latin typeface="DINPro-Regular"/>
              </a:rPr>
              <a:t>   par </a:t>
            </a:r>
            <a:r>
              <a:rPr lang="fr-FR" sz="2800" dirty="0">
                <a:solidFill>
                  <a:prstClr val="black"/>
                </a:solidFill>
                <a:latin typeface="DINPro-Regular"/>
              </a:rPr>
              <a:t>l’expérience </a:t>
            </a:r>
            <a:r>
              <a:rPr lang="fr-FR" sz="2800" dirty="0" smtClean="0">
                <a:solidFill>
                  <a:prstClr val="black"/>
                </a:solidFill>
                <a:latin typeface="DINPro-Regular"/>
              </a:rPr>
              <a:t>physique </a:t>
            </a:r>
            <a:r>
              <a:rPr lang="fr-FR" sz="2800" dirty="0">
                <a:solidFill>
                  <a:prstClr val="black"/>
                </a:solidFill>
                <a:latin typeface="DINPro-Regular"/>
              </a:rPr>
              <a:t>des pratiques, </a:t>
            </a:r>
            <a:endParaRPr lang="fr-FR" sz="2800" dirty="0" smtClean="0">
              <a:solidFill>
                <a:prstClr val="black"/>
              </a:solidFill>
              <a:latin typeface="DINPro-Regular"/>
            </a:endParaRPr>
          </a:p>
          <a:p>
            <a:pPr marL="0" lvl="0" indent="0">
              <a:buNone/>
            </a:pPr>
            <a:endParaRPr lang="fr-FR" sz="2800" dirty="0" smtClean="0">
              <a:solidFill>
                <a:prstClr val="black"/>
              </a:solidFill>
              <a:latin typeface="DINPro-Regular"/>
            </a:endParaRPr>
          </a:p>
          <a:p>
            <a:pPr marL="0" lvl="0" indent="0">
              <a:buNone/>
            </a:pPr>
            <a:r>
              <a:rPr lang="fr-FR" sz="2800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sz="2800" dirty="0" smtClean="0">
                <a:solidFill>
                  <a:prstClr val="black"/>
                </a:solidFill>
                <a:latin typeface="DINPro-Regular"/>
              </a:rPr>
              <a:t>   puis </a:t>
            </a:r>
            <a:r>
              <a:rPr lang="fr-FR" sz="2800" b="1" dirty="0">
                <a:solidFill>
                  <a:prstClr val="black"/>
                </a:solidFill>
                <a:latin typeface="DINPro-Regular"/>
              </a:rPr>
              <a:t>d’un espace </a:t>
            </a:r>
            <a:r>
              <a:rPr lang="fr-FR" sz="2800" b="1" dirty="0" smtClean="0">
                <a:solidFill>
                  <a:prstClr val="black"/>
                </a:solidFill>
                <a:latin typeface="DINPro-Regular"/>
              </a:rPr>
              <a:t>non vécu</a:t>
            </a:r>
            <a:r>
              <a:rPr lang="fr-FR" sz="2800" b="1" dirty="0">
                <a:solidFill>
                  <a:prstClr val="black"/>
                </a:solidFill>
                <a:latin typeface="DINPro-Regular"/>
              </a:rPr>
              <a:t>, abordé par les </a:t>
            </a:r>
            <a:endParaRPr lang="fr-FR" sz="2800" b="1" dirty="0" smtClean="0">
              <a:solidFill>
                <a:prstClr val="black"/>
              </a:solidFill>
              <a:latin typeface="DINPro-Regular"/>
            </a:endParaRPr>
          </a:p>
          <a:p>
            <a:pPr marL="0" lvl="0" indent="0">
              <a:buNone/>
            </a:pPr>
            <a:r>
              <a:rPr lang="fr-FR" sz="2800" b="1" dirty="0">
                <a:solidFill>
                  <a:prstClr val="black"/>
                </a:solidFill>
                <a:latin typeface="DINPro-Regular"/>
              </a:rPr>
              <a:t> </a:t>
            </a:r>
            <a:r>
              <a:rPr lang="fr-FR" sz="2800" b="1" dirty="0" smtClean="0">
                <a:solidFill>
                  <a:prstClr val="black"/>
                </a:solidFill>
                <a:latin typeface="DINPro-Regular"/>
              </a:rPr>
              <a:t>  seuls </a:t>
            </a:r>
            <a:r>
              <a:rPr lang="fr-FR" sz="2800" b="1" dirty="0">
                <a:solidFill>
                  <a:prstClr val="black"/>
                </a:solidFill>
                <a:latin typeface="DINPro-Regular"/>
              </a:rPr>
              <a:t>documents</a:t>
            </a:r>
            <a:r>
              <a:rPr lang="fr-FR" sz="2800" dirty="0">
                <a:solidFill>
                  <a:prstClr val="black"/>
                </a:solidFill>
                <a:latin typeface="DINPro-Regular"/>
              </a:rPr>
              <a:t>.</a:t>
            </a:r>
            <a:endParaRPr lang="fr-FR" sz="2800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19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Compétences visées dans la fiche de séquence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/>
          </a:bodyPr>
          <a:lstStyle/>
          <a:p>
            <a:r>
              <a:rPr lang="fr-FR" sz="2800" i="1" dirty="0">
                <a:latin typeface="DINPro-RegularItalic"/>
              </a:rPr>
              <a:t>Se repérer, s’orienter et se situer dans</a:t>
            </a:r>
          </a:p>
          <a:p>
            <a:pPr marL="0" indent="0">
              <a:buNone/>
            </a:pPr>
            <a:r>
              <a:rPr lang="fr-FR" sz="2800" i="1" dirty="0" smtClean="0">
                <a:latin typeface="DINPro-RegularItalic"/>
              </a:rPr>
              <a:t>   un </a:t>
            </a:r>
            <a:r>
              <a:rPr lang="fr-FR" sz="2800" i="1" dirty="0">
                <a:latin typeface="DINPro-RegularItalic"/>
              </a:rPr>
              <a:t>espace géographique</a:t>
            </a:r>
            <a:r>
              <a:rPr lang="fr-FR" sz="2800" i="1" dirty="0" smtClean="0">
                <a:latin typeface="DINPro-RegularItalic"/>
              </a:rPr>
              <a:t>.</a:t>
            </a:r>
          </a:p>
          <a:p>
            <a:r>
              <a:rPr lang="fr-FR" sz="2800" i="1" dirty="0">
                <a:latin typeface="DINPro-RegularItalic"/>
              </a:rPr>
              <a:t>Passer d’un espace </a:t>
            </a:r>
            <a:r>
              <a:rPr lang="fr-FR" sz="2800" i="1" dirty="0" smtClean="0">
                <a:latin typeface="DINPro-RegularItalic"/>
              </a:rPr>
              <a:t>autocentré à </a:t>
            </a:r>
            <a:r>
              <a:rPr lang="fr-FR" sz="2800" i="1" dirty="0">
                <a:latin typeface="DINPro-RegularItalic"/>
              </a:rPr>
              <a:t>un espace </a:t>
            </a:r>
            <a:r>
              <a:rPr lang="fr-FR" sz="2800" i="1" dirty="0" smtClean="0">
                <a:latin typeface="DINPro-RegularItalic"/>
              </a:rPr>
              <a:t>géographique.</a:t>
            </a:r>
            <a:endParaRPr lang="fr-FR" sz="2800" i="1" dirty="0">
              <a:latin typeface="DINPro-RegularItalic"/>
            </a:endParaRPr>
          </a:p>
          <a:p>
            <a:r>
              <a:rPr lang="fr-FR" sz="2800" i="1" dirty="0">
                <a:latin typeface="DINPro-RegularItalic"/>
              </a:rPr>
              <a:t>Produire une </a:t>
            </a:r>
            <a:r>
              <a:rPr lang="fr-FR" sz="2800" i="1" dirty="0" smtClean="0">
                <a:latin typeface="DINPro-RegularItalic"/>
              </a:rPr>
              <a:t>représentation de </a:t>
            </a:r>
            <a:r>
              <a:rPr lang="fr-FR" sz="2800" i="1" dirty="0">
                <a:latin typeface="DINPro-RegularItalic"/>
              </a:rPr>
              <a:t>l’espace familier : le </a:t>
            </a:r>
            <a:r>
              <a:rPr lang="fr-FR" sz="2800" i="1" dirty="0" smtClean="0">
                <a:latin typeface="DINPro-RegularItalic"/>
              </a:rPr>
              <a:t>plan.</a:t>
            </a:r>
          </a:p>
          <a:p>
            <a:r>
              <a:rPr lang="fr-FR" sz="2800" i="1" dirty="0">
                <a:latin typeface="DINPro-RegularItalic"/>
              </a:rPr>
              <a:t>Se repérer sur un </a:t>
            </a:r>
            <a:r>
              <a:rPr lang="fr-FR" sz="2800" i="1" dirty="0" smtClean="0">
                <a:latin typeface="DINPro-RegularItalic"/>
              </a:rPr>
              <a:t>plan.</a:t>
            </a:r>
            <a:endParaRPr lang="fr-FR" sz="2800" i="1" dirty="0">
              <a:latin typeface="DINPro-RegularItalic"/>
            </a:endParaRPr>
          </a:p>
          <a:p>
            <a:r>
              <a:rPr lang="fr-FR" sz="2800" i="1" dirty="0">
                <a:latin typeface="DINPro-RegularItalic"/>
              </a:rPr>
              <a:t>Utiliser et produire des </a:t>
            </a:r>
            <a:r>
              <a:rPr lang="fr-FR" sz="2800" i="1" dirty="0" smtClean="0">
                <a:latin typeface="DINPro-RegularItalic"/>
              </a:rPr>
              <a:t>représentations de l’espace.</a:t>
            </a:r>
          </a:p>
          <a:p>
            <a:r>
              <a:rPr lang="fr-FR" sz="2800" i="1" dirty="0">
                <a:latin typeface="DINPro-RegularItalic"/>
              </a:rPr>
              <a:t>Comparer des espaces </a:t>
            </a:r>
            <a:r>
              <a:rPr lang="fr-FR" sz="2800" i="1" dirty="0" smtClean="0">
                <a:latin typeface="DINPro-RegularItalic"/>
              </a:rPr>
              <a:t>géographiques simples.</a:t>
            </a:r>
            <a:endParaRPr lang="fr-FR" sz="2800" i="1" dirty="0">
              <a:latin typeface="DINPro-RegularItalic"/>
            </a:endParaRPr>
          </a:p>
          <a:p>
            <a:r>
              <a:rPr lang="fr-FR" sz="2800" i="1" dirty="0">
                <a:latin typeface="DINPro-RegularItalic"/>
              </a:rPr>
              <a:t>Comprendre des </a:t>
            </a:r>
            <a:r>
              <a:rPr lang="fr-FR" sz="2800" i="1" dirty="0" smtClean="0">
                <a:latin typeface="DINPro-RegularItalic"/>
              </a:rPr>
              <a:t>organisations spatiales</a:t>
            </a:r>
            <a:r>
              <a:rPr lang="fr-FR" sz="2800" i="1" dirty="0">
                <a:latin typeface="DINPro-RegularItalic"/>
              </a:rPr>
              <a:t>, à partir de </a:t>
            </a:r>
            <a:r>
              <a:rPr lang="fr-FR" sz="2800" i="1" dirty="0" smtClean="0">
                <a:latin typeface="DINPro-RegularItalic"/>
              </a:rPr>
              <a:t>photographies paysagères </a:t>
            </a:r>
            <a:r>
              <a:rPr lang="fr-FR" sz="2800" i="1" dirty="0">
                <a:latin typeface="DINPro-RegularItalic"/>
              </a:rPr>
              <a:t>de terrain et </a:t>
            </a:r>
            <a:r>
              <a:rPr lang="fr-FR" sz="2800" i="1" dirty="0" smtClean="0">
                <a:latin typeface="DINPro-RegularItalic"/>
              </a:rPr>
              <a:t>aériennes ; </a:t>
            </a:r>
          </a:p>
          <a:p>
            <a:pPr marL="0" indent="0">
              <a:buNone/>
            </a:pPr>
            <a:r>
              <a:rPr lang="fr-FR" sz="2800" i="1" dirty="0">
                <a:latin typeface="DINPro-RegularItalic"/>
              </a:rPr>
              <a:t> </a:t>
            </a:r>
            <a:r>
              <a:rPr lang="fr-FR" sz="2800" i="1" dirty="0" smtClean="0">
                <a:latin typeface="DINPro-RegularItalic"/>
              </a:rPr>
              <a:t>   à partir </a:t>
            </a:r>
            <a:r>
              <a:rPr lang="fr-FR" sz="2800" i="1" dirty="0">
                <a:latin typeface="DINPro-RegularItalic"/>
              </a:rPr>
              <a:t>de documents </a:t>
            </a:r>
            <a:r>
              <a:rPr lang="fr-FR" sz="2800" i="1" dirty="0" smtClean="0">
                <a:latin typeface="DINPro-RegularItalic"/>
              </a:rPr>
              <a:t>cartographiques.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40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Espace. Nouveaux programmes</a:t>
            </a:r>
            <a:br>
              <a:rPr lang="fr-FR" dirty="0" smtClean="0"/>
            </a:br>
            <a:r>
              <a:rPr lang="fr-FR" dirty="0" smtClean="0"/>
              <a:t>IGEN. Octobre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Les repères de progressivité invitent à un travail «</a:t>
            </a:r>
            <a:r>
              <a:rPr lang="fr-FR" dirty="0" err="1" smtClean="0"/>
              <a:t>spiralaire</a:t>
            </a:r>
            <a:r>
              <a:rPr lang="fr-FR" dirty="0" smtClean="0"/>
              <a:t> » pour faire acquérir progressivement les compétences tout au long du cycle. </a:t>
            </a:r>
          </a:p>
          <a:p>
            <a:r>
              <a:rPr lang="fr-FR" dirty="0" smtClean="0"/>
              <a:t>Un travail d’équipe est nécessaire éviter les redondances et des approfondissements trop précoces.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32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Cycle 2 :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tableau de compétences qui s’inscrit dans une recherche de complémentarité entre les trois cycles :</a:t>
            </a:r>
          </a:p>
          <a:p>
            <a:pPr marL="0" indent="0">
              <a:buNone/>
            </a:pPr>
            <a:r>
              <a:rPr lang="fr-FR" dirty="0" smtClean="0"/>
              <a:t>              - pratiquer des démarches scientifiques</a:t>
            </a:r>
          </a:p>
          <a:p>
            <a:pPr marL="0" indent="0">
              <a:buNone/>
            </a:pPr>
            <a:r>
              <a:rPr lang="fr-FR" dirty="0" smtClean="0"/>
              <a:t>             - se situer dans l’espace, </a:t>
            </a:r>
          </a:p>
          <a:p>
            <a:pPr marL="0" indent="0">
              <a:buNone/>
            </a:pPr>
            <a:r>
              <a:rPr lang="fr-FR" dirty="0" smtClean="0"/>
              <a:t>             - pratiquer des langages adaptés </a:t>
            </a:r>
          </a:p>
          <a:p>
            <a:pPr marL="0" indent="0">
              <a:buNone/>
            </a:pPr>
            <a:r>
              <a:rPr lang="fr-FR" dirty="0" smtClean="0"/>
              <a:t>            - et mobiliser des outils numériques.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821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Des contenus réorganisés en deux domaines :</a:t>
            </a:r>
          </a:p>
          <a:p>
            <a:pPr marL="0" indent="0">
              <a:buNone/>
            </a:pPr>
            <a:r>
              <a:rPr lang="fr-FR" dirty="0" smtClean="0"/>
              <a:t>        -  « questionner l’espace » :</a:t>
            </a:r>
          </a:p>
          <a:p>
            <a:pPr marL="0" indent="0">
              <a:buNone/>
            </a:pPr>
            <a:r>
              <a:rPr lang="fr-FR" dirty="0" smtClean="0"/>
              <a:t>             </a:t>
            </a:r>
            <a:r>
              <a:rPr lang="fr-FR" dirty="0" smtClean="0">
                <a:sym typeface="Wingdings"/>
              </a:rPr>
              <a:t></a:t>
            </a:r>
            <a:r>
              <a:rPr lang="fr-FR" dirty="0" smtClean="0"/>
              <a:t>se situer dans l’espace et le représenter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- « explorer les organisations du monde » :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</a:t>
            </a:r>
            <a:r>
              <a:rPr lang="fr-FR" dirty="0" smtClean="0">
                <a:sym typeface="Wingdings"/>
              </a:rPr>
              <a:t></a:t>
            </a:r>
            <a:r>
              <a:rPr lang="fr-FR" dirty="0" smtClean="0"/>
              <a:t> comparer les modes de vie,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</a:t>
            </a:r>
            <a:r>
              <a:rPr lang="fr-FR" dirty="0" smtClean="0">
                <a:sym typeface="Wingdings"/>
              </a:rPr>
              <a:t></a:t>
            </a:r>
            <a:r>
              <a:rPr lang="fr-FR" dirty="0" smtClean="0"/>
              <a:t> comprendre qu’un espace est organisé,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</a:t>
            </a:r>
            <a:r>
              <a:rPr lang="fr-FR" dirty="0" smtClean="0">
                <a:sym typeface="Wingdings"/>
              </a:rPr>
              <a:t> </a:t>
            </a:r>
            <a:r>
              <a:rPr lang="fr-FR" dirty="0" smtClean="0"/>
              <a:t>identifier des paysages.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633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Démarche à privilégier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ym typeface="Wingdings"/>
              </a:rPr>
              <a:t> </a:t>
            </a:r>
            <a:r>
              <a:rPr lang="fr-FR" dirty="0" smtClean="0"/>
              <a:t>Privilégier </a:t>
            </a:r>
            <a:r>
              <a:rPr lang="fr-FR" b="1" dirty="0" smtClean="0"/>
              <a:t>une géographie du concret </a:t>
            </a:r>
            <a:r>
              <a:rPr lang="fr-FR" dirty="0" smtClean="0"/>
              <a:t>pour faire découvrir l’espace proche et plus lointain: </a:t>
            </a:r>
            <a:r>
              <a:rPr lang="fr-FR" b="1" dirty="0" smtClean="0"/>
              <a:t>ce que je vois, les questions que je me pose en termes d’organisation (comment, pourquoi ?).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 </a:t>
            </a:r>
            <a:r>
              <a:rPr lang="fr-FR" dirty="0" smtClean="0"/>
              <a:t>Usage des </a:t>
            </a:r>
            <a:r>
              <a:rPr lang="fr-FR" b="1" dirty="0" smtClean="0"/>
              <a:t>outils habituels du géographe</a:t>
            </a:r>
            <a:r>
              <a:rPr lang="fr-FR" dirty="0" smtClean="0"/>
              <a:t> simplifiés en tant que de besoin, outils d’Internet.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 </a:t>
            </a:r>
            <a:r>
              <a:rPr lang="fr-FR" dirty="0" smtClean="0"/>
              <a:t>Introduire les </a:t>
            </a:r>
            <a:r>
              <a:rPr lang="fr-FR" b="1" dirty="0" smtClean="0"/>
              <a:t>premiers jeux d’échelles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82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fr-FR" b="1" dirty="0"/>
              <a:t>Points de vigilance</a:t>
            </a:r>
          </a:p>
        </p:txBody>
      </p:sp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2565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>
              <a:buFont typeface="Wingdings"/>
              <a:buChar char=""/>
            </a:pPr>
            <a:r>
              <a:rPr lang="fr-FR" dirty="0" smtClean="0"/>
              <a:t>Acquérir </a:t>
            </a:r>
            <a:r>
              <a:rPr lang="fr-FR" dirty="0"/>
              <a:t>progressivement les compétences tout au long du cycle : « acquérir des connaissances pour </a:t>
            </a:r>
            <a:r>
              <a:rPr lang="fr-FR" b="1" dirty="0"/>
              <a:t>décrire</a:t>
            </a:r>
            <a:r>
              <a:rPr lang="fr-FR" dirty="0"/>
              <a:t> et </a:t>
            </a:r>
            <a:r>
              <a:rPr lang="fr-FR" b="1" dirty="0"/>
              <a:t>comprendre </a:t>
            </a:r>
            <a:r>
              <a:rPr lang="fr-FR" dirty="0"/>
              <a:t>», développer la </a:t>
            </a:r>
            <a:r>
              <a:rPr lang="fr-FR" b="1" dirty="0"/>
              <a:t>capacité à </a:t>
            </a:r>
            <a:r>
              <a:rPr lang="fr-FR" b="1" dirty="0" smtClean="0"/>
              <a:t>raisonner</a:t>
            </a:r>
          </a:p>
          <a:p>
            <a:pPr marL="0" indent="0">
              <a:buNone/>
            </a:pPr>
            <a:endParaRPr lang="fr-FR" b="1" dirty="0"/>
          </a:p>
          <a:p>
            <a:pPr>
              <a:buFont typeface="Wingdings"/>
              <a:buChar char=""/>
            </a:pPr>
            <a:r>
              <a:rPr lang="fr-FR" dirty="0" smtClean="0"/>
              <a:t>Un </a:t>
            </a:r>
            <a:r>
              <a:rPr lang="fr-FR" dirty="0"/>
              <a:t>travail d’équipe est nécessaire éviter les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redondances </a:t>
            </a:r>
            <a:r>
              <a:rPr lang="fr-FR" dirty="0"/>
              <a:t>et des approfondissements trop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précoces</a:t>
            </a:r>
            <a:r>
              <a:rPr lang="fr-FR" dirty="0"/>
              <a:t>.</a:t>
            </a:r>
          </a:p>
          <a:p>
            <a:pPr marL="0" indent="0" algn="r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8273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2588"/>
            <a:ext cx="8157592" cy="155938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prstClr val="black"/>
                </a:solidFill>
              </a:rPr>
              <a:t/>
            </a:r>
            <a:br>
              <a:rPr lang="fr-FR" sz="3600" b="1" dirty="0" smtClean="0">
                <a:solidFill>
                  <a:prstClr val="black"/>
                </a:solidFill>
              </a:rPr>
            </a:br>
            <a:r>
              <a:rPr lang="fr-FR" sz="3600" b="1" dirty="0">
                <a:solidFill>
                  <a:prstClr val="black"/>
                </a:solidFill>
              </a:rPr>
              <a:t/>
            </a:r>
            <a:br>
              <a:rPr lang="fr-FR" sz="3600" b="1" dirty="0">
                <a:solidFill>
                  <a:prstClr val="black"/>
                </a:solidFill>
              </a:rPr>
            </a:br>
            <a:r>
              <a:rPr lang="fr-FR" sz="3600" b="1" dirty="0" smtClean="0">
                <a:solidFill>
                  <a:prstClr val="black"/>
                </a:solidFill>
              </a:rPr>
              <a:t>Construire </a:t>
            </a:r>
            <a:r>
              <a:rPr lang="fr-FR" sz="3600" b="1" dirty="0">
                <a:solidFill>
                  <a:prstClr val="black"/>
                </a:solidFill>
              </a:rPr>
              <a:t>l’espace chez un enfant de</a:t>
            </a:r>
            <a:br>
              <a:rPr lang="fr-FR" sz="3600" b="1" dirty="0">
                <a:solidFill>
                  <a:prstClr val="black"/>
                </a:solidFill>
              </a:rPr>
            </a:br>
            <a:r>
              <a:rPr lang="fr-FR" sz="3600" b="1" dirty="0">
                <a:solidFill>
                  <a:prstClr val="black"/>
                </a:solidFill>
              </a:rPr>
              <a:t>cycle 2</a:t>
            </a:r>
            <a:br>
              <a:rPr lang="fr-FR" sz="3600" b="1" dirty="0">
                <a:solidFill>
                  <a:prstClr val="black"/>
                </a:solidFill>
              </a:rPr>
            </a:br>
            <a:r>
              <a:rPr lang="fr-FR" sz="1800" b="1" dirty="0">
                <a:solidFill>
                  <a:prstClr val="black"/>
                </a:solidFill>
              </a:rPr>
              <a:t>Synthèse Doc d’accompagnement  « Questionner l’espace pour apprendre à le</a:t>
            </a:r>
            <a:br>
              <a:rPr lang="fr-FR" sz="1800" b="1" dirty="0">
                <a:solidFill>
                  <a:prstClr val="black"/>
                </a:solidFill>
              </a:rPr>
            </a:br>
            <a:r>
              <a:rPr lang="fr-FR" sz="1800" b="1" dirty="0">
                <a:solidFill>
                  <a:prstClr val="black"/>
                </a:solidFill>
              </a:rPr>
              <a:t> maitriser »</a:t>
            </a:r>
            <a:br>
              <a:rPr lang="fr-FR" sz="1800" b="1" dirty="0">
                <a:solidFill>
                  <a:prstClr val="black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281339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>
                <a:solidFill>
                  <a:prstClr val="black"/>
                </a:solidFill>
              </a:rPr>
              <a:t>En lien avec la maturation physiologique de l’enfant :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</a:t>
            </a:r>
            <a:r>
              <a:rPr lang="fr-FR" dirty="0">
                <a:solidFill>
                  <a:prstClr val="black"/>
                </a:solidFill>
                <a:sym typeface="Wingdings"/>
              </a:rPr>
              <a:t></a:t>
            </a:r>
            <a:r>
              <a:rPr lang="fr-FR" dirty="0">
                <a:solidFill>
                  <a:prstClr val="black"/>
                </a:solidFill>
              </a:rPr>
              <a:t>Une construction de la </a:t>
            </a:r>
            <a:r>
              <a:rPr lang="fr-FR" b="1" dirty="0">
                <a:solidFill>
                  <a:prstClr val="black"/>
                </a:solidFill>
              </a:rPr>
              <a:t>latéralisation</a:t>
            </a:r>
            <a:r>
              <a:rPr lang="fr-FR" dirty="0">
                <a:solidFill>
                  <a:prstClr val="black"/>
                </a:solidFill>
              </a:rPr>
              <a:t>,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</a:t>
            </a:r>
            <a:r>
              <a:rPr lang="fr-FR" dirty="0">
                <a:solidFill>
                  <a:prstClr val="black"/>
                </a:solidFill>
                <a:sym typeface="Wingdings"/>
              </a:rPr>
              <a:t></a:t>
            </a:r>
            <a:r>
              <a:rPr lang="fr-FR" dirty="0">
                <a:solidFill>
                  <a:prstClr val="black"/>
                </a:solidFill>
              </a:rPr>
              <a:t>elle-même en lien avec </a:t>
            </a:r>
            <a:r>
              <a:rPr lang="fr-FR" b="1" dirty="0">
                <a:solidFill>
                  <a:prstClr val="black"/>
                </a:solidFill>
              </a:rPr>
              <a:t>la construction de</a:t>
            </a:r>
          </a:p>
          <a:p>
            <a:pPr marL="0" lvl="0" indent="0">
              <a:buNone/>
            </a:pPr>
            <a:r>
              <a:rPr lang="fr-FR" b="1" dirty="0">
                <a:solidFill>
                  <a:prstClr val="black"/>
                </a:solidFill>
              </a:rPr>
              <a:t>           l’image de soi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</a:t>
            </a:r>
            <a:r>
              <a:rPr lang="fr-FR" dirty="0">
                <a:solidFill>
                  <a:prstClr val="black"/>
                </a:solidFill>
                <a:sym typeface="Wingdings"/>
              </a:rPr>
              <a:t> une capacité à </a:t>
            </a:r>
            <a:r>
              <a:rPr lang="fr-FR" b="1" dirty="0">
                <a:solidFill>
                  <a:prstClr val="black"/>
                </a:solidFill>
                <a:sym typeface="Wingdings"/>
              </a:rPr>
              <a:t>se repérer et s’orienter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sym typeface="Wingdings"/>
              </a:rPr>
              <a:t>        la maîtrise du </a:t>
            </a:r>
            <a:r>
              <a:rPr lang="fr-FR" b="1" dirty="0">
                <a:solidFill>
                  <a:prstClr val="black"/>
                </a:solidFill>
                <a:sym typeface="Wingdings"/>
              </a:rPr>
              <a:t>vocabulaire spatial </a:t>
            </a:r>
            <a:r>
              <a:rPr lang="fr-FR" dirty="0">
                <a:solidFill>
                  <a:prstClr val="black"/>
                </a:solidFill>
                <a:sym typeface="Wingdings"/>
              </a:rPr>
              <a:t>pour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  <a:sym typeface="Wingdings"/>
              </a:rPr>
              <a:t>            exprimer positions et déplacements. </a:t>
            </a:r>
            <a:endParaRPr lang="fr-FR" dirty="0">
              <a:solidFill>
                <a:prstClr val="black"/>
              </a:solidFill>
            </a:endParaRPr>
          </a:p>
          <a:p>
            <a:pPr lvl="0"/>
            <a:endParaRPr 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42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L’enfant de cycle 2 est encore très </a:t>
            </a:r>
          </a:p>
          <a:p>
            <a:pPr marL="0" lvl="0" indent="0">
              <a:buNone/>
            </a:pPr>
            <a:r>
              <a:rPr lang="fr-FR" b="1" dirty="0">
                <a:solidFill>
                  <a:prstClr val="black"/>
                </a:solidFill>
              </a:rPr>
              <a:t>   égocentrique</a:t>
            </a:r>
            <a:r>
              <a:rPr lang="fr-FR" dirty="0">
                <a:solidFill>
                  <a:prstClr val="black"/>
                </a:solidFill>
              </a:rPr>
              <a:t> et </a:t>
            </a:r>
            <a:r>
              <a:rPr lang="fr-FR" b="1" dirty="0">
                <a:solidFill>
                  <a:prstClr val="black"/>
                </a:solidFill>
              </a:rPr>
              <a:t>syncrétique</a:t>
            </a:r>
            <a:r>
              <a:rPr lang="fr-FR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 </a:t>
            </a:r>
            <a:r>
              <a:rPr lang="fr-FR" dirty="0">
                <a:solidFill>
                  <a:prstClr val="black"/>
                </a:solidFill>
                <a:sym typeface="Wingdings"/>
              </a:rPr>
              <a:t></a:t>
            </a:r>
            <a:r>
              <a:rPr lang="fr-FR" dirty="0">
                <a:solidFill>
                  <a:prstClr val="black"/>
                </a:solidFill>
              </a:rPr>
              <a:t>Il capte ses informations sur le monde au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      travers de ses perceptions.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  </a:t>
            </a:r>
            <a:r>
              <a:rPr lang="fr-FR" dirty="0">
                <a:solidFill>
                  <a:prstClr val="black"/>
                </a:solidFill>
                <a:sym typeface="Wingdings"/>
              </a:rPr>
              <a:t></a:t>
            </a:r>
            <a:r>
              <a:rPr lang="fr-FR" dirty="0">
                <a:solidFill>
                  <a:prstClr val="black"/>
                </a:solidFill>
              </a:rPr>
              <a:t>Le rôle de l’école est de lui permettre d’en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    prendre conscience et de les utiliser pour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     se construire une représentation plus </a:t>
            </a: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           objective du monde dans lequel il vit.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247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L’organisation spatiale d’un quartier comparée à celle d’un village </a:t>
            </a:r>
            <a:br>
              <a:rPr lang="fr-FR" b="1" dirty="0" smtClean="0"/>
            </a:br>
            <a:r>
              <a:rPr lang="fr-FR" sz="2000" dirty="0" smtClean="0"/>
              <a:t>Document d’accompagnement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680520"/>
          </a:xfrm>
        </p:spPr>
        <p:txBody>
          <a:bodyPr>
            <a:normAutofit fontScale="47500" lnSpcReduction="20000"/>
          </a:bodyPr>
          <a:lstStyle/>
          <a:p>
            <a:r>
              <a:rPr lang="fr-FR" sz="6000" dirty="0">
                <a:latin typeface="DINPro-Regular"/>
              </a:rPr>
              <a:t>L’objectif est d’amener les élèves à prendre conscience qu’un </a:t>
            </a:r>
            <a:r>
              <a:rPr lang="fr-FR" sz="6000" b="1" dirty="0">
                <a:latin typeface="DINPro-Regular"/>
              </a:rPr>
              <a:t>espace est organisé par </a:t>
            </a:r>
            <a:r>
              <a:rPr lang="fr-FR" sz="6000" b="1" dirty="0" smtClean="0">
                <a:latin typeface="DINPro-Regular"/>
              </a:rPr>
              <a:t>une société </a:t>
            </a:r>
            <a:r>
              <a:rPr lang="fr-FR" sz="6000" dirty="0">
                <a:latin typeface="DINPro-Regular"/>
              </a:rPr>
              <a:t>afin qu’elle puisse </a:t>
            </a:r>
            <a:r>
              <a:rPr lang="fr-FR" sz="6000" b="1" dirty="0">
                <a:latin typeface="DINPro-Regular"/>
              </a:rPr>
              <a:t>développer ses activités</a:t>
            </a:r>
            <a:r>
              <a:rPr lang="fr-FR" sz="6000" dirty="0">
                <a:latin typeface="DINPro-Regular"/>
              </a:rPr>
              <a:t>. </a:t>
            </a:r>
            <a:endParaRPr lang="fr-FR" sz="6000" dirty="0" smtClean="0">
              <a:latin typeface="DINPro-Regular"/>
            </a:endParaRPr>
          </a:p>
          <a:p>
            <a:endParaRPr lang="fr-FR" sz="6000" dirty="0">
              <a:latin typeface="DINPro-Regular"/>
            </a:endParaRPr>
          </a:p>
          <a:p>
            <a:r>
              <a:rPr lang="fr-FR" sz="6000" dirty="0" smtClean="0">
                <a:latin typeface="DINPro-Regular"/>
              </a:rPr>
              <a:t>On </a:t>
            </a:r>
            <a:r>
              <a:rPr lang="fr-FR" sz="6000" dirty="0">
                <a:latin typeface="DINPro-Regular"/>
              </a:rPr>
              <a:t>prend pour point de départ </a:t>
            </a:r>
            <a:r>
              <a:rPr lang="fr-FR" sz="6000" b="1" dirty="0">
                <a:latin typeface="DINPro-Regular"/>
              </a:rPr>
              <a:t>le lieu </a:t>
            </a:r>
            <a:r>
              <a:rPr lang="fr-FR" sz="6000" b="1" dirty="0" smtClean="0">
                <a:latin typeface="DINPro-Regular"/>
              </a:rPr>
              <a:t>dans lequel </a:t>
            </a:r>
            <a:r>
              <a:rPr lang="fr-FR" sz="6000" b="1" dirty="0">
                <a:latin typeface="DINPro-Regular"/>
              </a:rPr>
              <a:t>vivent les élèves</a:t>
            </a:r>
            <a:r>
              <a:rPr lang="fr-FR" sz="6000" dirty="0">
                <a:latin typeface="DINPro-Regular"/>
              </a:rPr>
              <a:t> et on s’appuie sur leurs pratiques pour aborder ces activités, puis </a:t>
            </a:r>
            <a:r>
              <a:rPr lang="fr-FR" sz="6000" b="1" dirty="0" smtClean="0">
                <a:latin typeface="DINPro-Regular"/>
              </a:rPr>
              <a:t>on compare </a:t>
            </a:r>
            <a:r>
              <a:rPr lang="fr-FR" sz="6000" b="1" dirty="0">
                <a:latin typeface="DINPro-Regular"/>
              </a:rPr>
              <a:t>ce lieu à un autre, situé dans un espace plus éloigné</a:t>
            </a:r>
            <a:r>
              <a:rPr lang="fr-FR" sz="6000" b="1" dirty="0" smtClean="0">
                <a:latin typeface="DINPro-Regular"/>
              </a:rPr>
              <a:t>.</a:t>
            </a:r>
          </a:p>
          <a:p>
            <a:pPr marL="0" indent="0">
              <a:buNone/>
            </a:pPr>
            <a:endParaRPr lang="fr-FR" sz="6000" dirty="0" smtClean="0">
              <a:latin typeface="DINPro-Regular"/>
            </a:endParaRPr>
          </a:p>
          <a:p>
            <a:pPr marL="0" indent="0">
              <a:buNone/>
            </a:pPr>
            <a:endParaRPr lang="fr-FR" sz="6000" dirty="0">
              <a:latin typeface="DINPro-Regular"/>
            </a:endParaRPr>
          </a:p>
          <a:p>
            <a:endParaRPr lang="fr-FR" sz="6000" dirty="0" smtClean="0">
              <a:latin typeface="DINPro-Regular"/>
            </a:endParaRPr>
          </a:p>
          <a:p>
            <a:pPr marL="0" indent="0">
              <a:buNone/>
            </a:pPr>
            <a:endParaRPr lang="fr-FR" dirty="0">
              <a:latin typeface="DI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87236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645</Words>
  <Application>Microsoft Office PowerPoint</Application>
  <PresentationFormat>Affichage à l'écran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QUESTIONNER L’ESPACE   Explorer les organisations du monde </vt:lpstr>
      <vt:lpstr>Espace. Nouveaux programmes IGEN. Octobre 2016</vt:lpstr>
      <vt:lpstr>Cycle 2 : nouveautés</vt:lpstr>
      <vt:lpstr>Présentation PowerPoint</vt:lpstr>
      <vt:lpstr>Démarche à privilégier</vt:lpstr>
      <vt:lpstr>Points de vigilance</vt:lpstr>
      <vt:lpstr>  Construire l’espace chez un enfant de cycle 2 Synthèse Doc d’accompagnement  « Questionner l’espace pour apprendre à le  maitriser » </vt:lpstr>
      <vt:lpstr>Présentation PowerPoint</vt:lpstr>
      <vt:lpstr>L’organisation spatiale d’un quartier comparée à celle d’un village  Document d’accompagnement </vt:lpstr>
      <vt:lpstr>Présentation PowerPoint</vt:lpstr>
      <vt:lpstr>Présentation PowerPoint</vt:lpstr>
      <vt:lpstr>Présentation PowerPoint</vt:lpstr>
      <vt:lpstr>Compétences visées dans la fiche de séquence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QUESTIONNER L’ESPACE   Explorer les organisations du monde</dc:title>
  <dc:creator>utilisateur</dc:creator>
  <cp:lastModifiedBy>utilisateur</cp:lastModifiedBy>
  <cp:revision>9</cp:revision>
  <dcterms:created xsi:type="dcterms:W3CDTF">2016-11-10T16:12:50Z</dcterms:created>
  <dcterms:modified xsi:type="dcterms:W3CDTF">2016-11-15T09:55:43Z</dcterms:modified>
</cp:coreProperties>
</file>