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16"/>
  </p:notesMasterIdLst>
  <p:sldIdLst>
    <p:sldId id="286" r:id="rId2"/>
    <p:sldId id="285" r:id="rId3"/>
    <p:sldId id="276" r:id="rId4"/>
    <p:sldId id="280" r:id="rId5"/>
    <p:sldId id="281" r:id="rId6"/>
    <p:sldId id="282" r:id="rId7"/>
    <p:sldId id="283" r:id="rId8"/>
    <p:sldId id="284" r:id="rId9"/>
    <p:sldId id="287" r:id="rId10"/>
    <p:sldId id="267" r:id="rId11"/>
    <p:sldId id="273" r:id="rId12"/>
    <p:sldId id="289" r:id="rId13"/>
    <p:sldId id="288" r:id="rId14"/>
    <p:sldId id="268" r:id="rId15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>
      <p:cViewPr varScale="1">
        <p:scale>
          <a:sx n="67" d="100"/>
          <a:sy n="67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587" y="0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141277DE-E9F6-4E06-BB24-33EF4EB33682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88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609" y="4778316"/>
            <a:ext cx="5440046" cy="3909675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2766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587" y="9432766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0090E604-0B7C-4979-BF32-33EA385416A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497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>
            <a:extLst>
              <a:ext uri="{FF2B5EF4-FFF2-40B4-BE49-F238E27FC236}">
                <a16:creationId xmlns:a16="http://schemas.microsoft.com/office/drawing/2014/main" id="{5A1A7E72-2757-4AF0-B8AF-DD03F70A4B6B}"/>
              </a:ext>
            </a:extLst>
          </p:cNvPr>
          <p:cNvSpPr txBox="1"/>
          <p:nvPr/>
        </p:nvSpPr>
        <p:spPr>
          <a:xfrm>
            <a:off x="4242314" y="11030304"/>
            <a:ext cx="3252586" cy="58014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914583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419F387-8C41-449E-966F-B75F004E129E}" type="slidenum">
              <a:pPr algn="r" defTabSz="914583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14</a:t>
            </a:fld>
            <a:endParaRPr lang="fr-FR" sz="140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e l'image des diapositives 1">
            <a:extLst>
              <a:ext uri="{FF2B5EF4-FFF2-40B4-BE49-F238E27FC236}">
                <a16:creationId xmlns:a16="http://schemas.microsoft.com/office/drawing/2014/main" id="{FCD3B6FA-9D8A-4353-9732-21B06122D85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844550" y="882650"/>
            <a:ext cx="5803900" cy="4352925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4" name="Espace réservé des notes 2">
            <a:extLst>
              <a:ext uri="{FF2B5EF4-FFF2-40B4-BE49-F238E27FC236}">
                <a16:creationId xmlns:a16="http://schemas.microsoft.com/office/drawing/2014/main" id="{9F68BAF9-38DA-474E-88F5-C0ED0B0A45E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2985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27BD-C064-424B-B66D-6B409789258C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F94BE9B-FCA9-EB4E-82B3-A035E1706C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2251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27BD-C064-424B-B66D-6B409789258C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F94BE9B-FCA9-EB4E-82B3-A035E1706C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78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27BD-C064-424B-B66D-6B409789258C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F94BE9B-FCA9-EB4E-82B3-A035E1706C9E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7095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27BD-C064-424B-B66D-6B409789258C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F94BE9B-FCA9-EB4E-82B3-A035E1706C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277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27BD-C064-424B-B66D-6B409789258C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F94BE9B-FCA9-EB4E-82B3-A035E1706C9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2807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27BD-C064-424B-B66D-6B409789258C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F94BE9B-FCA9-EB4E-82B3-A035E1706C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944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27BD-C064-424B-B66D-6B409789258C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BE9B-FCA9-EB4E-82B3-A035E1706C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215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27BD-C064-424B-B66D-6B409789258C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BE9B-FCA9-EB4E-82B3-A035E1706C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55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27BD-C064-424B-B66D-6B409789258C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BE9B-FCA9-EB4E-82B3-A035E1706C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3422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27BD-C064-424B-B66D-6B409789258C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F94BE9B-FCA9-EB4E-82B3-A035E1706C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230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27BD-C064-424B-B66D-6B409789258C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F94BE9B-FCA9-EB4E-82B3-A035E1706C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463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27BD-C064-424B-B66D-6B409789258C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F94BE9B-FCA9-EB4E-82B3-A035E1706C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094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27BD-C064-424B-B66D-6B409789258C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BE9B-FCA9-EB4E-82B3-A035E1706C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705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7F40A-7A38-4A2F-B3F3-743F63ACFEBC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1D3C5-207B-4F5D-9EF8-28EAD30F014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816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27BD-C064-424B-B66D-6B409789258C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4BE9B-FCA9-EB4E-82B3-A035E1706C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737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27BD-C064-424B-B66D-6B409789258C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F94BE9B-FCA9-EB4E-82B3-A035E1706C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487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627BD-C064-424B-B66D-6B409789258C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F94BE9B-FCA9-EB4E-82B3-A035E1706C9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286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enwat.etab.ac-lille.fr/files/2022/06/Gevasco-reexamen-2022-2023-1.pdf" TargetMode="External"/><Relationship Id="rId2" Type="http://schemas.openxmlformats.org/officeDocument/2006/relationships/hyperlink" Target="https://ienwat.etab.ac-lille.fr/files/2022/07/AESH-Document-daide-a-la-preparation-dune-ESS.pdf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u-canope.fr/cap-ecole-inclusive/amenager-et-adapter/fiche-adaptation/travailler-avec-les-aesh.html" TargetMode="External"/><Relationship Id="rId2" Type="http://schemas.openxmlformats.org/officeDocument/2006/relationships/hyperlink" Target="https://ienwat.etab.ac-lille.fr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enwat.etab.ac-lille.fr/?cat=390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enwat.etab.ac-lille.fr/" TargetMode="External"/><Relationship Id="rId2" Type="http://schemas.openxmlformats.org/officeDocument/2006/relationships/hyperlink" Target="https://ienwat.etab.ac-lille.fr/?p=392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coordonnateur.pial33-nord@ac-lille.fr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fr-FR" sz="3200" dirty="0"/>
          </a:p>
          <a:p>
            <a:r>
              <a:rPr lang="fr-FR" sz="3200" dirty="0"/>
              <a:t>Réunion information des AESH</a:t>
            </a:r>
            <a:br>
              <a:rPr lang="fr-FR" sz="3200" dirty="0"/>
            </a:br>
            <a:r>
              <a:rPr lang="fr-FR" dirty="0"/>
              <a:t>Mercredi 27 septembre 2023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48680"/>
            <a:ext cx="4752527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851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36CDC1E5-B4C8-48D7-ACF8-E0089981F742}"/>
              </a:ext>
            </a:extLst>
          </p:cNvPr>
          <p:cNvSpPr txBox="1"/>
          <p:nvPr/>
        </p:nvSpPr>
        <p:spPr>
          <a:xfrm>
            <a:off x="482398" y="476672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Participation aux ESS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CD9CD55-A41B-4026-AE6B-19747658EEC0}"/>
              </a:ext>
            </a:extLst>
          </p:cNvPr>
          <p:cNvSpPr txBox="1"/>
          <p:nvPr/>
        </p:nvSpPr>
        <p:spPr>
          <a:xfrm>
            <a:off x="503548" y="1941919"/>
            <a:ext cx="813690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L’AESH fait partie de l’équipe éducative. Il est  invité à l’Equipe de Suivi de la Scolarité de droit.</a:t>
            </a:r>
          </a:p>
          <a:p>
            <a:pPr algn="ctr"/>
            <a:endParaRPr lang="fr-FR" sz="2400" dirty="0"/>
          </a:p>
          <a:p>
            <a:pPr algn="ctr"/>
            <a:r>
              <a:rPr lang="fr-FR" sz="2400" dirty="0"/>
              <a:t>L’AESH fait part de ses observations (</a:t>
            </a:r>
            <a:r>
              <a:rPr lang="fr-FR" sz="2400" dirty="0" err="1"/>
              <a:t>cf</a:t>
            </a:r>
            <a:r>
              <a:rPr lang="fr-FR" sz="2400" dirty="0"/>
              <a:t> grille d’observation) </a:t>
            </a:r>
            <a:r>
              <a:rPr lang="fr-FR" sz="2400" u="sng" dirty="0">
                <a:solidFill>
                  <a:srgbClr val="00B0F0"/>
                </a:solidFill>
              </a:rPr>
              <a:t>https://</a:t>
            </a:r>
            <a:r>
              <a:rPr lang="fr-FR" sz="2400" u="sng" dirty="0">
                <a:solidFill>
                  <a:srgbClr val="00B0F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Document-daide-a-la-preparation-dune-ESS</a:t>
            </a:r>
            <a:endParaRPr lang="fr-FR" sz="2400" u="sng" dirty="0">
              <a:solidFill>
                <a:srgbClr val="00B0F0"/>
              </a:solidFill>
            </a:endParaRPr>
          </a:p>
          <a:p>
            <a:pPr algn="ctr"/>
            <a:endParaRPr lang="fr-FR" sz="2400" dirty="0"/>
          </a:p>
          <a:p>
            <a:pPr algn="ctr"/>
            <a:r>
              <a:rPr lang="fr-FR" sz="2400" dirty="0"/>
              <a:t>L’AESH contribue à la complétude du GEVASCO réexamen. </a:t>
            </a:r>
            <a:r>
              <a:rPr lang="fr-FR" sz="2400" dirty="0">
                <a:hlinkClick r:id="rId3"/>
              </a:rPr>
              <a:t>GEVASCO  </a:t>
            </a:r>
            <a:r>
              <a:rPr lang="fr-FR" sz="2400" dirty="0" err="1">
                <a:hlinkClick r:id="rId3"/>
              </a:rPr>
              <a:t>Reexamen</a:t>
            </a:r>
            <a:endParaRPr lang="fr-FR" sz="2400" dirty="0"/>
          </a:p>
          <a:p>
            <a:pPr algn="ctr"/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833805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6E6BAD-3932-5221-2B3D-F21925F27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2880320"/>
          </a:xfrm>
        </p:spPr>
        <p:txBody>
          <a:bodyPr>
            <a:normAutofit/>
          </a:bodyPr>
          <a:lstStyle/>
          <a:p>
            <a:r>
              <a:rPr lang="fr-FR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Quelques outils</a:t>
            </a:r>
            <a:br>
              <a:rPr lang="fr-FR" sz="4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fr-FR" dirty="0"/>
            </a:br>
            <a:r>
              <a:rPr lang="fr-FR" sz="2400" dirty="0"/>
              <a:t>que vous retrouvez sur le site </a:t>
            </a:r>
            <a:r>
              <a:rPr lang="fr-FR" sz="2400" dirty="0">
                <a:solidFill>
                  <a:srgbClr val="00B0F0"/>
                </a:solidFill>
                <a:hlinkClick r:id="rId2"/>
              </a:rPr>
              <a:t>https://ienwat.etab.ac-lille.fr/</a:t>
            </a:r>
            <a:endParaRPr lang="fr-FR" sz="2400" dirty="0">
              <a:solidFill>
                <a:srgbClr val="00B0F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EC94CD3-21F2-B102-15A8-7D5E6FF931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sz="2400" dirty="0">
                <a:hlinkClick r:id="rId3"/>
              </a:rPr>
              <a:t>CAP ECOLE INCLUSIVE</a:t>
            </a:r>
            <a:endParaRPr lang="fr-FR" sz="2400" dirty="0"/>
          </a:p>
          <a:p>
            <a:endParaRPr lang="fr-FR" sz="2400" dirty="0"/>
          </a:p>
          <a:p>
            <a:r>
              <a:rPr lang="fr-FR" sz="2400" dirty="0">
                <a:hlinkClick r:id="rId4"/>
              </a:rPr>
              <a:t>site AESH : Les outils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828900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716658"/>
          </a:xfrm>
        </p:spPr>
        <p:txBody>
          <a:bodyPr>
            <a:normAutofit/>
          </a:bodyPr>
          <a:lstStyle/>
          <a:p>
            <a:r>
              <a:rPr lang="fr-FR" sz="3200" dirty="0"/>
              <a:t>Les immersions professionnelles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42415" y="1340768"/>
            <a:ext cx="6591985" cy="4570454"/>
          </a:xfrm>
        </p:spPr>
        <p:txBody>
          <a:bodyPr/>
          <a:lstStyle/>
          <a:p>
            <a:endParaRPr lang="fr-FR" dirty="0"/>
          </a:p>
          <a:p>
            <a:r>
              <a:rPr lang="fr-FR" u="sng" dirty="0"/>
              <a:t>Objectifs</a:t>
            </a:r>
            <a:r>
              <a:rPr lang="fr-FR" dirty="0"/>
              <a:t> :</a:t>
            </a:r>
          </a:p>
          <a:p>
            <a:r>
              <a:rPr lang="fr-FR" dirty="0"/>
              <a:t>Découvrir le fonctionnement d’un établissement du   second degré et la place de l’AESH</a:t>
            </a:r>
          </a:p>
          <a:p>
            <a:r>
              <a:rPr lang="fr-FR" dirty="0"/>
              <a:t>Découvrir le fonctionnement d’une école du premier degré et la place de l’AESH</a:t>
            </a:r>
          </a:p>
          <a:p>
            <a:r>
              <a:rPr lang="fr-FR" dirty="0"/>
              <a:t>Echanger sur les pratiques professionnelles</a:t>
            </a:r>
          </a:p>
          <a:p>
            <a:r>
              <a:rPr lang="fr-FR" dirty="0"/>
              <a:t>Echanger sur les outils</a:t>
            </a:r>
          </a:p>
          <a:p>
            <a:r>
              <a:rPr lang="fr-FR" dirty="0"/>
              <a:t>Développer ses compétences professionnelles</a:t>
            </a:r>
          </a:p>
        </p:txBody>
      </p:sp>
    </p:spTree>
    <p:extLst>
      <p:ext uri="{BB962C8B-B14F-4D97-AF65-F5344CB8AC3E}">
        <p14:creationId xmlns:p14="http://schemas.microsoft.com/office/powerpoint/2010/main" val="2851592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572642"/>
          </a:xfrm>
        </p:spPr>
        <p:txBody>
          <a:bodyPr>
            <a:normAutofit fontScale="90000"/>
          </a:bodyPr>
          <a:lstStyle/>
          <a:p>
            <a:r>
              <a:rPr lang="fr-FR" dirty="0"/>
              <a:t>Formations par le PAF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42415" y="1340768"/>
            <a:ext cx="6591985" cy="4570454"/>
          </a:xfrm>
        </p:spPr>
        <p:txBody>
          <a:bodyPr>
            <a:normAutofit fontScale="62500" lnSpcReduction="20000"/>
          </a:bodyPr>
          <a:lstStyle/>
          <a:p>
            <a:r>
              <a:rPr lang="fr-FR" dirty="0"/>
              <a:t>Pour vous abonner sur les différents modules de formation de professionnalisation, il suffit de cliquer sur le lien "s'abonner" puis de s'identifier sur EDULINE.</a:t>
            </a:r>
          </a:p>
          <a:p>
            <a:endParaRPr lang="fr-FR" dirty="0"/>
          </a:p>
          <a:p>
            <a:r>
              <a:rPr lang="fr-FR" dirty="0"/>
              <a:t>    Accompagner un élève avec autisme: s'abonner</a:t>
            </a:r>
          </a:p>
          <a:p>
            <a:r>
              <a:rPr lang="fr-FR" dirty="0"/>
              <a:t>    Accompagner un élève avec troubles des apprentissages: s'abonner</a:t>
            </a:r>
          </a:p>
          <a:p>
            <a:r>
              <a:rPr lang="fr-FR" dirty="0"/>
              <a:t>    Travailler et collaborer avec un enseignant en classe: s'abonner</a:t>
            </a:r>
          </a:p>
          <a:p>
            <a:r>
              <a:rPr lang="fr-FR" dirty="0"/>
              <a:t>    Exercer au sein d'un PIAL: s'abonner</a:t>
            </a:r>
          </a:p>
          <a:p>
            <a:r>
              <a:rPr lang="fr-FR" dirty="0"/>
              <a:t>    Les outils numériques : accompagner une élève avec MPA (matériel pédagogique adapté): s'abonner</a:t>
            </a:r>
          </a:p>
          <a:p>
            <a:r>
              <a:rPr lang="fr-FR" dirty="0"/>
              <a:t>    Développer le bien être à l’école : discipline positive; s'abonner</a:t>
            </a:r>
          </a:p>
          <a:p>
            <a:r>
              <a:rPr lang="fr-FR" dirty="0"/>
              <a:t>    Accompagner un élève avec des difficultés comportementales; s'abonner</a:t>
            </a:r>
          </a:p>
          <a:p>
            <a:r>
              <a:rPr lang="fr-FR" dirty="0"/>
              <a:t>    Echanges et mutualisation de pratiques: s'abonner</a:t>
            </a:r>
          </a:p>
          <a:p>
            <a:r>
              <a:rPr lang="fr-FR" dirty="0"/>
              <a:t>    Accompagner les élèves avec troubles auditifs: s'abonner</a:t>
            </a:r>
          </a:p>
          <a:p>
            <a:endParaRPr lang="fr-FR" dirty="0"/>
          </a:p>
          <a:p>
            <a:r>
              <a:rPr lang="fr-FR" dirty="0"/>
              <a:t>Vous pouvez également retrouver l'ensemble du plan en suivant ce chemin:  </a:t>
            </a:r>
            <a:r>
              <a:rPr lang="fr-FR" dirty="0" err="1"/>
              <a:t>Eduline</a:t>
            </a:r>
            <a:r>
              <a:rPr lang="fr-FR" dirty="0"/>
              <a:t>, Gestion des personnels, Sofia </a:t>
            </a:r>
            <a:r>
              <a:rPr lang="fr-FR" dirty="0" err="1"/>
              <a:t>Fmo</a:t>
            </a:r>
            <a:r>
              <a:rPr lang="fr-FR" dirty="0"/>
              <a:t>, Mon espace stagiaire, Mon plan de formation individuelle, filtre AESH (tout en bas du menu déroulant), afficher.</a:t>
            </a:r>
          </a:p>
        </p:txBody>
      </p:sp>
    </p:spTree>
    <p:extLst>
      <p:ext uri="{BB962C8B-B14F-4D97-AF65-F5344CB8AC3E}">
        <p14:creationId xmlns:p14="http://schemas.microsoft.com/office/powerpoint/2010/main" val="3645047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>
            <a:extLst>
              <a:ext uri="{FF2B5EF4-FFF2-40B4-BE49-F238E27FC236}">
                <a16:creationId xmlns:a16="http://schemas.microsoft.com/office/drawing/2014/main" id="{BBB17F5D-BB54-482D-8816-E9B925EAD5D1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899592" y="1628800"/>
            <a:ext cx="7884368" cy="4478149"/>
          </a:xfrm>
        </p:spPr>
        <p:txBody>
          <a:bodyPr wrap="square">
            <a:spAutoFit/>
          </a:bodyPr>
          <a:lstStyle/>
          <a:p>
            <a:pPr lvl="0" algn="just">
              <a:buSzPct val="45000"/>
              <a:buFont typeface="StarSymbol"/>
              <a:buChar char="●"/>
            </a:pPr>
            <a:r>
              <a:rPr lang="fr-FR" sz="2000" dirty="0"/>
              <a:t>L'AESH ne doit jamais porter de jugement de valeur que ce soit envers les enseignants, les enfants, les parents.</a:t>
            </a:r>
          </a:p>
          <a:p>
            <a:pPr lvl="0" algn="just">
              <a:buSzPct val="45000"/>
              <a:buFont typeface="StarSymbol"/>
              <a:buChar char="●"/>
            </a:pPr>
            <a:r>
              <a:rPr lang="fr-FR" sz="2000" dirty="0"/>
              <a:t>L’information n'est pas de la curiosité. Vous n'avez pas nécessairement à connaître les origines des difficultés, leurs implications médicales... </a:t>
            </a:r>
            <a:r>
              <a:rPr lang="fr-FR" sz="2000" dirty="0">
                <a:solidFill>
                  <a:srgbClr val="00FF66"/>
                </a:solidFill>
              </a:rPr>
              <a:t>vous êtes là pour faciliter la mise en œuvre des adaptations.</a:t>
            </a:r>
          </a:p>
          <a:p>
            <a:pPr lvl="0" algn="just">
              <a:buSzPct val="45000"/>
              <a:buFont typeface="StarSymbol"/>
              <a:buChar char="●"/>
            </a:pPr>
            <a:r>
              <a:rPr lang="fr-FR" sz="2000" dirty="0"/>
              <a:t>Les échanges avec les familles doivent toujours se faire sous contrôle d’un enseignant, du directeur d’école ou d’un personnel de direction dans les collèges ou lycées</a:t>
            </a:r>
            <a:r>
              <a:rPr lang="fr-FR" sz="2000" u="sng" dirty="0">
                <a:solidFill>
                  <a:srgbClr val="00B0F0"/>
                </a:solidFill>
              </a:rPr>
              <a:t>.</a:t>
            </a:r>
          </a:p>
          <a:p>
            <a:pPr lvl="0" algn="just">
              <a:buSzPct val="45000"/>
              <a:buFont typeface="StarSymbol"/>
              <a:buChar char="●"/>
            </a:pPr>
            <a:r>
              <a:rPr lang="fr-FR" sz="2000" u="sng" dirty="0">
                <a:solidFill>
                  <a:srgbClr val="00B0F0"/>
                </a:solidFill>
              </a:rPr>
              <a:t> Les AVS n’ont pas à communiquer leurs coordonnées personnelles (téléphone, adresse) aux familles, y compris aux parents de l’élève accompagné. </a:t>
            </a:r>
            <a:r>
              <a:rPr lang="fr-FR" sz="2000" dirty="0"/>
              <a:t>Ils n’ont pas à prévenir directement les familles en cas d’absence.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5964D739-CA64-437D-A37F-2D8CBA1BE08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7786688" cy="633412"/>
          </a:xfrm>
        </p:spPr>
        <p:txBody>
          <a:bodyPr>
            <a:noAutofit/>
          </a:bodyPr>
          <a:lstStyle/>
          <a:p>
            <a:pPr lvl="0" algn="ctr"/>
            <a:r>
              <a:rPr lang="fr-FR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200012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200" dirty="0"/>
              <a:t>L’équipe du PIAL 33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Mme VILFROY - pilote de PIAL</a:t>
            </a:r>
          </a:p>
          <a:p>
            <a:r>
              <a:rPr lang="fr-FR" dirty="0"/>
              <a:t>Mme DEMAILLY – co-pilote de PIAL</a:t>
            </a:r>
          </a:p>
          <a:p>
            <a:r>
              <a:rPr lang="fr-FR" dirty="0"/>
              <a:t>Mme STEVENS – coordonnatrice de PIAL</a:t>
            </a:r>
          </a:p>
          <a:p>
            <a:r>
              <a:rPr lang="fr-FR" dirty="0"/>
              <a:t>Mme DEROUBAIX – ERSEH</a:t>
            </a:r>
          </a:p>
          <a:p>
            <a:r>
              <a:rPr lang="fr-FR" dirty="0"/>
              <a:t>Mme DUTRANNOY - ERSEH</a:t>
            </a:r>
          </a:p>
          <a:p>
            <a:r>
              <a:rPr lang="fr-FR" dirty="0"/>
              <a:t>Mme MAERTENS – ERSEH</a:t>
            </a:r>
          </a:p>
          <a:p>
            <a:r>
              <a:rPr lang="fr-FR" dirty="0"/>
              <a:t>Mme WANDEWALLE – secrétariat de PIAL</a:t>
            </a:r>
          </a:p>
          <a:p>
            <a:r>
              <a:rPr lang="fr-FR"/>
              <a:t>Mme HAMADANE - AESH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867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D38A72-43A2-6E4A-AF00-7C8559FC1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260648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Cadre de travail</a:t>
            </a:r>
            <a:br>
              <a:rPr lang="fr-FR" dirty="0"/>
            </a:br>
            <a:r>
              <a:rPr lang="fr-FR" dirty="0"/>
              <a:t> </a:t>
            </a:r>
            <a:br>
              <a:rPr lang="fr-FR" dirty="0"/>
            </a:br>
            <a:r>
              <a:rPr lang="fr-FR" sz="2700" dirty="0"/>
              <a:t>référence : </a:t>
            </a:r>
            <a:r>
              <a:rPr lang="fr-FR" sz="2700" dirty="0">
                <a:hlinkClick r:id="rId2"/>
              </a:rPr>
              <a:t>GUIDE DES AESH 2021</a:t>
            </a:r>
            <a:endParaRPr lang="fr-FR" sz="27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2B4449-6EC6-7E40-89CD-0A0519CE2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556792"/>
            <a:ext cx="8280920" cy="3888432"/>
          </a:xfrm>
          <a:noFill/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Le guide pratique est à disposition sur le site de la circonscription de Wattrelos (onglet AESH) : </a:t>
            </a:r>
            <a:r>
              <a:rPr lang="fr-FR" sz="2400" dirty="0">
                <a:hlinkClick r:id="rId3"/>
              </a:rPr>
              <a:t>https://ienwat.etab.ac-lille.fr</a:t>
            </a:r>
            <a:endParaRPr lang="fr-FR" sz="2400" dirty="0"/>
          </a:p>
          <a:p>
            <a:pPr marL="0" indent="0">
              <a:buNone/>
            </a:pPr>
            <a:endParaRPr lang="fr-FR" sz="2400" dirty="0"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fr-FR" sz="2400" dirty="0">
                <a:highlight>
                  <a:srgbClr val="FFFF00"/>
                </a:highlight>
              </a:rPr>
              <a:t>VOUS ÊTES :</a:t>
            </a:r>
          </a:p>
          <a:p>
            <a:pPr>
              <a:buFontTx/>
              <a:buChar char="-"/>
            </a:pPr>
            <a:r>
              <a:rPr lang="fr-FR" sz="2400" dirty="0"/>
              <a:t>Sous la responsabilité du PIAL d’un point de vue hiérarchique</a:t>
            </a:r>
          </a:p>
          <a:p>
            <a:pPr>
              <a:buFontTx/>
              <a:buChar char="-"/>
            </a:pPr>
            <a:r>
              <a:rPr lang="fr-FR" sz="2400" dirty="0"/>
              <a:t>Sous la responsabilité fonctionnelle du directeur ou du chef d’établissement</a:t>
            </a:r>
          </a:p>
          <a:p>
            <a:pPr>
              <a:buFontTx/>
              <a:buChar char="-"/>
            </a:pPr>
            <a:r>
              <a:rPr lang="fr-FR" sz="2400" dirty="0"/>
              <a:t>Sous la responsabilité pédagogique de l’enseignant de la classe</a:t>
            </a:r>
          </a:p>
        </p:txBody>
      </p:sp>
    </p:spTree>
    <p:extLst>
      <p:ext uri="{BB962C8B-B14F-4D97-AF65-F5344CB8AC3E}">
        <p14:creationId xmlns:p14="http://schemas.microsoft.com/office/powerpoint/2010/main" val="1579461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D38A72-43A2-6E4A-AF00-7C8559FC1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332657"/>
            <a:ext cx="6627068" cy="864096"/>
          </a:xfrm>
        </p:spPr>
        <p:txBody>
          <a:bodyPr>
            <a:normAutofit/>
          </a:bodyPr>
          <a:lstStyle/>
          <a:p>
            <a:pPr algn="ctr"/>
            <a:r>
              <a:rPr lang="fr-FR" sz="4000" dirty="0"/>
              <a:t>Cadre de travail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2B4449-6EC6-7E40-89CD-0A0519CE2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340768"/>
            <a:ext cx="7848872" cy="4680520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fr-FR" sz="2400" dirty="0"/>
              <a:t>Vous êtes amenés à exercer sur l’ensemble des établissements du PIAL </a:t>
            </a:r>
            <a:r>
              <a:rPr lang="fr-FR" sz="2400" u="sng" dirty="0"/>
              <a:t>(1</a:t>
            </a:r>
            <a:r>
              <a:rPr lang="fr-FR" sz="2400" u="sng" baseline="30000" dirty="0"/>
              <a:t>er</a:t>
            </a:r>
            <a:r>
              <a:rPr lang="fr-FR" sz="2400" u="sng" dirty="0"/>
              <a:t> et 2</a:t>
            </a:r>
            <a:r>
              <a:rPr lang="fr-FR" sz="2400" u="sng" baseline="30000" dirty="0"/>
              <a:t>nd</a:t>
            </a:r>
            <a:r>
              <a:rPr lang="fr-FR" sz="2400" u="sng" dirty="0"/>
              <a:t> degré)</a:t>
            </a:r>
            <a:endParaRPr lang="fr-FR" sz="2400" dirty="0"/>
          </a:p>
          <a:p>
            <a:pPr algn="just">
              <a:buFontTx/>
              <a:buChar char="-"/>
            </a:pPr>
            <a:r>
              <a:rPr lang="fr-FR" sz="2400" dirty="0"/>
              <a:t>Accompagnement uniquement pour des élèves qui ont reçu une notification de la MDPH</a:t>
            </a:r>
          </a:p>
          <a:p>
            <a:pPr algn="just">
              <a:buFontTx/>
              <a:buChar char="-"/>
            </a:pPr>
            <a:r>
              <a:rPr lang="fr-FR" sz="2400" dirty="0"/>
              <a:t>Possibilité, selon les besoins des </a:t>
            </a:r>
            <a:r>
              <a:rPr lang="fr-FR" sz="2400" u="sng" dirty="0"/>
              <a:t>élèves notifiés </a:t>
            </a:r>
            <a:r>
              <a:rPr lang="fr-FR" sz="2400" dirty="0"/>
              <a:t>et des évolutions de ces notifications :</a:t>
            </a:r>
          </a:p>
          <a:p>
            <a:pPr algn="just"/>
            <a:r>
              <a:rPr lang="fr-FR" sz="2400" dirty="0"/>
              <a:t>*de changer d’emploi du temps </a:t>
            </a:r>
          </a:p>
          <a:p>
            <a:pPr algn="just"/>
            <a:r>
              <a:rPr lang="fr-FR" sz="2400" dirty="0"/>
              <a:t>*de changer d’établissement même en cours d’année </a:t>
            </a:r>
          </a:p>
          <a:p>
            <a:pPr algn="just"/>
            <a:r>
              <a:rPr lang="fr-FR" sz="2400" dirty="0"/>
              <a:t>*tout changement, peut-être temporaire ou définitive</a:t>
            </a:r>
          </a:p>
        </p:txBody>
      </p:sp>
    </p:spTree>
    <p:extLst>
      <p:ext uri="{BB962C8B-B14F-4D97-AF65-F5344CB8AC3E}">
        <p14:creationId xmlns:p14="http://schemas.microsoft.com/office/powerpoint/2010/main" val="3227143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38616899-4570-F640-A989-CE96F103669A}"/>
              </a:ext>
            </a:extLst>
          </p:cNvPr>
          <p:cNvSpPr txBox="1"/>
          <p:nvPr/>
        </p:nvSpPr>
        <p:spPr>
          <a:xfrm>
            <a:off x="15915" y="18864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Les absences ou retards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162C15DC-041A-FA48-956C-2F7191B47C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304578"/>
              </p:ext>
            </p:extLst>
          </p:nvPr>
        </p:nvGraphicFramePr>
        <p:xfrm>
          <a:off x="103330" y="1301355"/>
          <a:ext cx="8861158" cy="5448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651">
                  <a:extLst>
                    <a:ext uri="{9D8B030D-6E8A-4147-A177-3AD203B41FA5}">
                      <a16:colId xmlns:a16="http://schemas.microsoft.com/office/drawing/2014/main" val="3734666124"/>
                    </a:ext>
                  </a:extLst>
                </a:gridCol>
                <a:gridCol w="3810452">
                  <a:extLst>
                    <a:ext uri="{9D8B030D-6E8A-4147-A177-3AD203B41FA5}">
                      <a16:colId xmlns:a16="http://schemas.microsoft.com/office/drawing/2014/main" val="2237170768"/>
                    </a:ext>
                  </a:extLst>
                </a:gridCol>
                <a:gridCol w="3826055">
                  <a:extLst>
                    <a:ext uri="{9D8B030D-6E8A-4147-A177-3AD203B41FA5}">
                      <a16:colId xmlns:a16="http://schemas.microsoft.com/office/drawing/2014/main" val="3258788001"/>
                    </a:ext>
                  </a:extLst>
                </a:gridCol>
              </a:tblGrid>
              <a:tr h="712709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MALADIE</a:t>
                      </a:r>
                      <a:endParaRPr lang="fr-FR" sz="18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AUTRE MOTIF</a:t>
                      </a:r>
                    </a:p>
                    <a:p>
                      <a:pPr algn="ctr"/>
                      <a:r>
                        <a:rPr lang="fr-FR" sz="1200" dirty="0"/>
                        <a:t>(enfant malade, rendez-vous médical, décès, formation, …)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8489549"/>
                  </a:ext>
                </a:extLst>
              </a:tr>
              <a:tr h="1255725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Démarche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fr-FR" sz="1100" dirty="0"/>
                        <a:t>Je préviens au plus vite le directeur de l’établissement dans lequel je travaille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fr-FR" sz="1100" dirty="0"/>
                        <a:t>Je préviens l’enseignant avec qui je travaille (si j’ai ses coordonnées)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fr-FR" sz="1100" dirty="0"/>
                        <a:t>Je transmets au PIAL la demande d’autorisation d’absence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fr-FR" sz="1100" dirty="0"/>
                        <a:t>Je préviens le directeur de l’établissement dans lequel je travaille de cette absence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fr-FR" sz="1100" dirty="0"/>
                        <a:t>Je préviens l’enseignant avec qui je travaille (si j’ai ses coordonnées) de la date de mon absence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fr-FR" sz="1100" dirty="0"/>
                        <a:t>Je complète le document « demande d’autorisation d’absence » et je le fais signer au chef d’établissement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49412014"/>
                  </a:ext>
                </a:extLst>
              </a:tr>
              <a:tr h="754732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Documents à transmettre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dirty="0"/>
                        <a:t>Arrêt de travail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fr-FR" sz="1100" dirty="0"/>
                        <a:t>Demande d’autorisation d’absence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100" dirty="0"/>
                        <a:t>                                                     à transmettre :</a:t>
                      </a:r>
                    </a:p>
                    <a:p>
                      <a:r>
                        <a:rPr lang="fr-FR" sz="1100" dirty="0">
                          <a:hlinkClick r:id="rId2"/>
                        </a:rPr>
                        <a:t>coordonnateur.pial33-nord@ac-lille.fr</a:t>
                      </a:r>
                      <a:endParaRPr lang="fr-FR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100" dirty="0"/>
                        <a:t>Document « demande d’autorisation d’absence »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100" dirty="0"/>
                        <a:t>Justificatif (certificat médical, convocation à la formation, attestation du rendez-vous médical,…)</a:t>
                      </a:r>
                      <a:endParaRPr lang="fr-FR" sz="1100" i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54533186"/>
                  </a:ext>
                </a:extLst>
              </a:tr>
              <a:tr h="957066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À qui transmettre ces documents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Par mail : coordonnateur.pial33-nord@ac-lille.fr</a:t>
                      </a:r>
                    </a:p>
                    <a:p>
                      <a:endParaRPr lang="fr-FR" sz="1100" dirty="0">
                        <a:effectLst/>
                      </a:endParaRPr>
                    </a:p>
                    <a:p>
                      <a:r>
                        <a:rPr lang="fr-FR" sz="1100" dirty="0">
                          <a:effectLst/>
                        </a:rPr>
                        <a:t>Préciser le nom de votre employeur (DSDEN 62 ou G. Eiffel)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Par mail, au PIAL: </a:t>
                      </a:r>
                    </a:p>
                    <a:p>
                      <a:r>
                        <a:rPr lang="fr-FR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coordonnateur.pial33-nord@ac-lille.fr</a:t>
                      </a:r>
                      <a:r>
                        <a:rPr lang="fr-FR" sz="1100" dirty="0">
                          <a:effectLst/>
                        </a:rPr>
                        <a:t> </a:t>
                      </a:r>
                      <a:endParaRPr lang="fr-FR" sz="1100" dirty="0"/>
                    </a:p>
                    <a:p>
                      <a:endParaRPr lang="fr-FR" sz="11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effectLst/>
                        </a:rPr>
                        <a:t>Préciser le nom de votre employeur (DSDEN 62 ou G. Eiffel)</a:t>
                      </a:r>
                      <a:endParaRPr lang="fr-FR" sz="1100" dirty="0"/>
                    </a:p>
                    <a:p>
                      <a:pPr algn="l"/>
                      <a:endParaRPr lang="fr-FR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15797972"/>
                  </a:ext>
                </a:extLst>
              </a:tr>
              <a:tr h="1255725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/>
                        <a:t>Quand transmettre ces documents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effectLst/>
                        </a:rPr>
                        <a:t>Dans</a:t>
                      </a:r>
                      <a:r>
                        <a:rPr lang="fr-FR" sz="1100" baseline="0" dirty="0">
                          <a:effectLst/>
                        </a:rPr>
                        <a:t> les 48 heures </a:t>
                      </a:r>
                      <a:endParaRPr lang="fr-FR" sz="1100" dirty="0">
                        <a:effectLst/>
                      </a:endParaRPr>
                    </a:p>
                    <a:p>
                      <a:endParaRPr lang="fr-FR" sz="1100" dirty="0">
                        <a:effectLst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100" dirty="0"/>
                        <a:t>Si je dispose des deux documents (demande d’autorisation d’absence + justificatif) : je les transmets au PIAL</a:t>
                      </a:r>
                    </a:p>
                    <a:p>
                      <a:pPr algn="l"/>
                      <a:endParaRPr lang="fr-FR" sz="1100" dirty="0"/>
                    </a:p>
                    <a:p>
                      <a:pPr algn="l"/>
                      <a:r>
                        <a:rPr lang="fr-FR" sz="1100" dirty="0"/>
                        <a:t>Si je n’ai pas encore le justificatif : je fais signer ma demande d’autorisation d’absence au chef d’établissement et je transmets les deux documents à réception du justificatif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51881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014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>
            <a:extLst>
              <a:ext uri="{FF2B5EF4-FFF2-40B4-BE49-F238E27FC236}">
                <a16:creationId xmlns:a16="http://schemas.microsoft.com/office/drawing/2014/main" id="{D0D1AF06-3A6A-A240-A890-5B6DCD410387}"/>
              </a:ext>
            </a:extLst>
          </p:cNvPr>
          <p:cNvSpPr txBox="1"/>
          <p:nvPr/>
        </p:nvSpPr>
        <p:spPr>
          <a:xfrm>
            <a:off x="467544" y="1628800"/>
            <a:ext cx="828092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fr-FR" sz="2100" dirty="0"/>
              <a:t>Préciser dans le mail le nom de votre employeur (DSDEN 62 ou G. Eiffel).</a:t>
            </a:r>
          </a:p>
          <a:p>
            <a:pPr algn="just"/>
            <a:endParaRPr lang="fr-FR" sz="2100" dirty="0"/>
          </a:p>
          <a:p>
            <a:pPr algn="just"/>
            <a:r>
              <a:rPr lang="fr-FR" sz="2100" dirty="0"/>
              <a:t>2. Veiller à la qualité du document envoyé si vous n’avez pas de scanner. Ne pas hésiter à demander au chef d’établissement pour scanner depuis l’école. </a:t>
            </a:r>
          </a:p>
          <a:p>
            <a:pPr algn="just"/>
            <a:endParaRPr lang="fr-FR" sz="2100" dirty="0"/>
          </a:p>
          <a:p>
            <a:pPr algn="just"/>
            <a:r>
              <a:rPr lang="fr-FR" sz="2100" dirty="0"/>
              <a:t>3. Transmettre ces documents au plus vite au PIAL afin de régulariser votre situation.</a:t>
            </a:r>
          </a:p>
          <a:p>
            <a:pPr algn="just"/>
            <a:endParaRPr lang="fr-FR" sz="2100" dirty="0"/>
          </a:p>
          <a:p>
            <a:pPr algn="just"/>
            <a:r>
              <a:rPr lang="fr-FR" sz="2100" dirty="0"/>
              <a:t>4. Envoyer vos documents d’absences sur la boite mail du PIAL.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EB2A5522-E509-5040-8E4F-27CA64DD599E}"/>
              </a:ext>
            </a:extLst>
          </p:cNvPr>
          <p:cNvSpPr txBox="1"/>
          <p:nvPr/>
        </p:nvSpPr>
        <p:spPr>
          <a:xfrm>
            <a:off x="107504" y="76470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Les absences</a:t>
            </a:r>
          </a:p>
        </p:txBody>
      </p:sp>
    </p:spTree>
    <p:extLst>
      <p:ext uri="{BB962C8B-B14F-4D97-AF65-F5344CB8AC3E}">
        <p14:creationId xmlns:p14="http://schemas.microsoft.com/office/powerpoint/2010/main" val="49516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5CE672-FF7B-8B42-AD1E-1DB88E23E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32657"/>
            <a:ext cx="6987108" cy="1224136"/>
          </a:xfrm>
        </p:spPr>
        <p:txBody>
          <a:bodyPr>
            <a:normAutofit/>
          </a:bodyPr>
          <a:lstStyle/>
          <a:p>
            <a:pPr algn="ctr"/>
            <a:r>
              <a:rPr lang="fr-FR" sz="4000" dirty="0"/>
              <a:t>Les emplois du temps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22258D-7595-A044-9AB6-B59189C65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700808"/>
            <a:ext cx="7416824" cy="4248472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sz="2400" dirty="0"/>
              <a:t>Obligatoire de compléter le document remis en début d’année, en deux exemplaires qui sont signés par la pilote de PIAL.</a:t>
            </a:r>
          </a:p>
          <a:p>
            <a:pPr marL="0" indent="0" algn="just">
              <a:buNone/>
            </a:pPr>
            <a:r>
              <a:rPr lang="fr-FR" sz="2400" dirty="0"/>
              <a:t>- Un exemplaire pour vous,</a:t>
            </a:r>
          </a:p>
          <a:p>
            <a:pPr marL="0" indent="0" algn="just">
              <a:buNone/>
            </a:pPr>
            <a:r>
              <a:rPr lang="fr-FR" sz="2400" dirty="0"/>
              <a:t>- Un exemplaire dans votre dossier, dans le bureau du PIAL.</a:t>
            </a:r>
          </a:p>
          <a:p>
            <a:pPr marL="0" indent="0" algn="just">
              <a:buNone/>
            </a:pPr>
            <a:endParaRPr lang="fr-FR" sz="2400" dirty="0"/>
          </a:p>
          <a:p>
            <a:pPr algn="just"/>
            <a:r>
              <a:rPr lang="fr-FR" sz="2400" dirty="0"/>
              <a:t>Si changement d’établissement durant l’année scolaire, il faut remplir à nouveau ce document et le faire parvenir au PIAL. </a:t>
            </a:r>
          </a:p>
        </p:txBody>
      </p:sp>
    </p:spTree>
    <p:extLst>
      <p:ext uri="{BB962C8B-B14F-4D97-AF65-F5344CB8AC3E}">
        <p14:creationId xmlns:p14="http://schemas.microsoft.com/office/powerpoint/2010/main" val="2325415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5CE672-FF7B-8B42-AD1E-1DB88E23E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620689"/>
            <a:ext cx="6483052" cy="936104"/>
          </a:xfrm>
        </p:spPr>
        <p:txBody>
          <a:bodyPr>
            <a:normAutofit/>
          </a:bodyPr>
          <a:lstStyle/>
          <a:p>
            <a:pPr algn="ctr"/>
            <a:r>
              <a:rPr lang="fr-FR" sz="4000" dirty="0"/>
              <a:t>La correspondance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22258D-7595-A044-9AB6-B59189C65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2132856"/>
            <a:ext cx="7848872" cy="3672407"/>
          </a:xfrm>
        </p:spPr>
        <p:txBody>
          <a:bodyPr>
            <a:normAutofit/>
          </a:bodyPr>
          <a:lstStyle/>
          <a:p>
            <a:pPr algn="just"/>
            <a:r>
              <a:rPr lang="fr-FR" sz="2400" dirty="0"/>
              <a:t>Privilégier l’envoi de mail, réserver le portable pour des situations d’urgence.</a:t>
            </a:r>
          </a:p>
          <a:p>
            <a:pPr marL="0" indent="0" algn="just">
              <a:buNone/>
            </a:pPr>
            <a:endParaRPr lang="fr-FR" sz="2400" dirty="0"/>
          </a:p>
          <a:p>
            <a:pPr algn="just"/>
            <a:r>
              <a:rPr lang="fr-FR" sz="2400" dirty="0"/>
              <a:t>Adresse mail académique uniquement.</a:t>
            </a:r>
          </a:p>
          <a:p>
            <a:pPr marL="0" indent="0" algn="just">
              <a:buNone/>
            </a:pPr>
            <a:endParaRPr lang="fr-FR" sz="2400" dirty="0"/>
          </a:p>
          <a:p>
            <a:pPr algn="just"/>
            <a:r>
              <a:rPr lang="fr-FR" sz="2400" dirty="0"/>
              <a:t>Procédure d’augmentation de la capacité de la boite mail : cf. document sur le site de la circonscription.</a:t>
            </a: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1755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Les témoignages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Les pratiques professionnelles</a:t>
            </a:r>
          </a:p>
          <a:p>
            <a:r>
              <a:rPr lang="fr-FR" sz="2400" dirty="0"/>
              <a:t>Les postures professionnelles</a:t>
            </a:r>
          </a:p>
          <a:p>
            <a:r>
              <a:rPr lang="fr-FR" sz="2400" dirty="0"/>
              <a:t>Les outils des AESH</a:t>
            </a:r>
          </a:p>
        </p:txBody>
      </p:sp>
    </p:spTree>
    <p:extLst>
      <p:ext uri="{BB962C8B-B14F-4D97-AF65-F5344CB8AC3E}">
        <p14:creationId xmlns:p14="http://schemas.microsoft.com/office/powerpoint/2010/main" val="641218310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4777</TotalTime>
  <Words>1056</Words>
  <Application>Microsoft Office PowerPoint</Application>
  <PresentationFormat>Affichage à l'écran (4:3)</PresentationFormat>
  <Paragraphs>119</Paragraphs>
  <Slides>14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StarSymbol</vt:lpstr>
      <vt:lpstr>Times New Roman</vt:lpstr>
      <vt:lpstr>Wingdings 3</vt:lpstr>
      <vt:lpstr>Brin</vt:lpstr>
      <vt:lpstr>Présentation PowerPoint</vt:lpstr>
      <vt:lpstr>L’équipe du PIAL 33</vt:lpstr>
      <vt:lpstr>Cadre de travail   référence : GUIDE DES AESH 2021</vt:lpstr>
      <vt:lpstr>Cadre de travail</vt:lpstr>
      <vt:lpstr>Présentation PowerPoint</vt:lpstr>
      <vt:lpstr>Présentation PowerPoint</vt:lpstr>
      <vt:lpstr>Les emplois du temps</vt:lpstr>
      <vt:lpstr>La correspondance</vt:lpstr>
      <vt:lpstr>Les témoignages </vt:lpstr>
      <vt:lpstr>Présentation PowerPoint</vt:lpstr>
      <vt:lpstr>Quelques outils  que vous retrouvez sur le site https://ienwat.etab.ac-lille.fr/</vt:lpstr>
      <vt:lpstr>Les immersions professionnelles </vt:lpstr>
      <vt:lpstr>Formations par le PAF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1ère FORMATION AVS</dc:title>
  <dc:creator>user</dc:creator>
  <cp:lastModifiedBy>Elisabeth Crevon</cp:lastModifiedBy>
  <cp:revision>58</cp:revision>
  <cp:lastPrinted>2023-09-20T16:00:31Z</cp:lastPrinted>
  <dcterms:created xsi:type="dcterms:W3CDTF">2017-11-10T13:16:27Z</dcterms:created>
  <dcterms:modified xsi:type="dcterms:W3CDTF">2023-10-05T09:51:00Z</dcterms:modified>
</cp:coreProperties>
</file>