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17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87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9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92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3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50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3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9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92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18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2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478B-D3B2-4717-9A1F-207534501637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F711-D5E7-4C51-8115-24A4389C4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05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fr-FR" b="1" dirty="0" smtClean="0"/>
              <a:t> L’évaluation positive en maternelle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2492895"/>
            <a:ext cx="6400800" cy="378321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014" y="2443163"/>
            <a:ext cx="5704282" cy="42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0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référentiel REP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741987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fr-FR" u="sng" dirty="0" smtClean="0"/>
              <a:t>Lire, écrire, parler et enseigner plus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u="sng" dirty="0" smtClean="0"/>
              <a:t>explicitement les compétences.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- </a:t>
            </a:r>
            <a:r>
              <a:rPr lang="fr-FR" b="1" dirty="0" smtClean="0"/>
              <a:t>Les objectifs de travail </a:t>
            </a:r>
            <a:r>
              <a:rPr lang="fr-FR" dirty="0" smtClean="0"/>
              <a:t>sont systématiquement </a:t>
            </a:r>
            <a:r>
              <a:rPr lang="fr-FR" b="1" dirty="0" smtClean="0"/>
              <a:t>explicités avec eux.</a:t>
            </a:r>
          </a:p>
          <a:p>
            <a:pPr marL="0" indent="0">
              <a:buNone/>
            </a:pPr>
            <a:r>
              <a:rPr lang="fr-FR" dirty="0" smtClean="0"/>
              <a:t> - L’enseignement est </a:t>
            </a:r>
            <a:r>
              <a:rPr lang="fr-FR" b="1" dirty="0" smtClean="0"/>
              <a:t>progressif, continu</a:t>
            </a:r>
            <a:r>
              <a:rPr lang="fr-FR" dirty="0" smtClean="0"/>
              <a:t>; la </a:t>
            </a:r>
            <a:r>
              <a:rPr lang="fr-FR" b="1" dirty="0" smtClean="0"/>
              <a:t>vérification de la compréhension régulière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8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2) </a:t>
            </a:r>
            <a:r>
              <a:rPr lang="fr-FR" u="sng" dirty="0" smtClean="0"/>
              <a:t>Ecole bienveillante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- </a:t>
            </a:r>
            <a:r>
              <a:rPr lang="fr-FR" b="1" dirty="0" smtClean="0"/>
              <a:t>L’erreur</a:t>
            </a:r>
            <a:r>
              <a:rPr lang="fr-FR" dirty="0" smtClean="0"/>
              <a:t> est considérée comme </a:t>
            </a:r>
            <a:r>
              <a:rPr lang="fr-FR" b="1" dirty="0" smtClean="0"/>
              <a:t>une étape </a:t>
            </a:r>
            <a:r>
              <a:rPr lang="fr-FR" dirty="0" smtClean="0"/>
              <a:t>de l’apprentissage.</a:t>
            </a:r>
          </a:p>
          <a:p>
            <a:pPr marL="0" indent="0">
              <a:buNone/>
            </a:pPr>
            <a:r>
              <a:rPr lang="fr-FR" dirty="0" smtClean="0"/>
              <a:t>- L’évaluation des élèves, conduite avec </a:t>
            </a:r>
            <a:r>
              <a:rPr lang="fr-FR" b="1" dirty="0" smtClean="0"/>
              <a:t>bienveillance</a:t>
            </a:r>
            <a:r>
              <a:rPr lang="fr-FR" dirty="0" smtClean="0"/>
              <a:t>, repose sur des </a:t>
            </a:r>
            <a:r>
              <a:rPr lang="fr-FR" b="1" dirty="0" smtClean="0"/>
              <a:t>objectifs exigeants</a:t>
            </a:r>
            <a:r>
              <a:rPr lang="fr-FR" dirty="0" smtClean="0"/>
              <a:t>, des modes d’évaluation valorisant </a:t>
            </a:r>
            <a:r>
              <a:rPr lang="fr-FR" b="1" dirty="0" smtClean="0"/>
              <a:t>l’investissement, le travail et les progrès des élèves.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688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3) </a:t>
            </a:r>
            <a:r>
              <a:rPr lang="fr-FR" u="sng" dirty="0" smtClean="0"/>
              <a:t>Une école qui coopère utilement avec les parents pour la réussite scolaire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Les parents sont invités </a:t>
            </a:r>
            <a:r>
              <a:rPr lang="fr-FR" b="1" dirty="0" smtClean="0"/>
              <a:t>régulièrement</a:t>
            </a:r>
            <a:r>
              <a:rPr lang="fr-FR" dirty="0" smtClean="0"/>
              <a:t> pour prendre connaissance du travail de leurs enfants.</a:t>
            </a:r>
          </a:p>
          <a:p>
            <a:pPr>
              <a:buFontTx/>
              <a:buChar char="-"/>
            </a:pPr>
            <a:r>
              <a:rPr lang="fr-FR" b="1" dirty="0" smtClean="0"/>
              <a:t>Des rencontres individuelles </a:t>
            </a:r>
            <a:r>
              <a:rPr lang="fr-FR" dirty="0" smtClean="0"/>
              <a:t>avec les familles sont prévues.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6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/>
              <a:t>Le prescrit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>
                <a:sym typeface="Wingdings"/>
              </a:rPr>
              <a:t></a:t>
            </a:r>
            <a:r>
              <a:rPr lang="fr-FR" u="sng" dirty="0" smtClean="0"/>
              <a:t>Document </a:t>
            </a:r>
            <a:r>
              <a:rPr lang="fr-FR" u="sng" dirty="0" err="1" smtClean="0"/>
              <a:t>Eduscol</a:t>
            </a:r>
            <a:r>
              <a:rPr lang="fr-FR" u="sng" dirty="0" smtClean="0"/>
              <a:t> :  assurer la continuité pédagogique avec la scolarité obligatoire</a:t>
            </a:r>
          </a:p>
          <a:p>
            <a:pPr marL="0" indent="0" algn="ctr">
              <a:buNone/>
            </a:pPr>
            <a:r>
              <a:rPr lang="fr-FR" dirty="0" smtClean="0"/>
              <a:t>Loi d’orientation et de refondation de l’école</a:t>
            </a:r>
          </a:p>
          <a:p>
            <a:pPr marL="0" indent="0">
              <a:buNone/>
            </a:pPr>
            <a:r>
              <a:rPr lang="fr-FR" dirty="0" smtClean="0"/>
              <a:t>( du 8 juillet 2013) : </a:t>
            </a:r>
            <a:r>
              <a:rPr lang="fr-FR" b="1" dirty="0" smtClean="0"/>
              <a:t>place fondamentale </a:t>
            </a:r>
            <a:r>
              <a:rPr lang="fr-FR" dirty="0" smtClean="0"/>
              <a:t>de l’école maternelle comme 1</a:t>
            </a:r>
            <a:r>
              <a:rPr lang="fr-FR" baseline="30000" dirty="0" smtClean="0"/>
              <a:t>ère</a:t>
            </a:r>
            <a:r>
              <a:rPr lang="fr-FR" dirty="0" smtClean="0"/>
              <a:t> étape pour </a:t>
            </a:r>
            <a:r>
              <a:rPr lang="fr-FR" b="1" dirty="0" smtClean="0"/>
              <a:t>garantir la réussite de tous </a:t>
            </a:r>
            <a:r>
              <a:rPr lang="fr-FR" dirty="0" smtClean="0"/>
              <a:t>les élèves au  sein d’une </a:t>
            </a:r>
            <a:r>
              <a:rPr lang="fr-FR" b="1" dirty="0" smtClean="0"/>
              <a:t>école juste pour tous </a:t>
            </a:r>
            <a:r>
              <a:rPr lang="fr-FR" dirty="0" smtClean="0"/>
              <a:t>et </a:t>
            </a:r>
            <a:r>
              <a:rPr lang="fr-FR" b="1" dirty="0" smtClean="0"/>
              <a:t>exigeante pour chacun.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173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carnet de suivi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ym typeface="Wingdings"/>
              </a:rPr>
              <a:t>Modalités définies en conseil de cycle 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 </a:t>
            </a:r>
            <a:r>
              <a:rPr lang="fr-FR" u="sng" dirty="0" smtClean="0">
                <a:sym typeface="Wingdings"/>
              </a:rPr>
              <a:t>Mots clés </a:t>
            </a:r>
            <a:r>
              <a:rPr lang="fr-FR" dirty="0" smtClean="0">
                <a:sym typeface="Wingdings"/>
              </a:rPr>
              <a:t>:  </a:t>
            </a:r>
            <a:r>
              <a:rPr lang="fr-FR" b="1" dirty="0" smtClean="0">
                <a:sym typeface="Wingdings"/>
              </a:rPr>
              <a:t>observation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                      </a:t>
            </a:r>
            <a:r>
              <a:rPr lang="fr-FR" b="1" dirty="0" smtClean="0">
                <a:sym typeface="Wingdings"/>
              </a:rPr>
              <a:t>cheminement</a:t>
            </a:r>
            <a:r>
              <a:rPr lang="fr-FR" dirty="0" smtClean="0">
                <a:sym typeface="Wingdings"/>
              </a:rPr>
              <a:t> de l’enfant et 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                      </a:t>
            </a:r>
            <a:r>
              <a:rPr lang="fr-FR" b="1" dirty="0" smtClean="0">
                <a:sym typeface="Wingdings"/>
              </a:rPr>
              <a:t>progrès par rapport à lui-mê</a:t>
            </a:r>
            <a:r>
              <a:rPr lang="fr-FR" dirty="0" smtClean="0">
                <a:sym typeface="Wingdings"/>
              </a:rPr>
              <a:t>me</a:t>
            </a:r>
          </a:p>
          <a:p>
            <a:pPr marL="0" indent="0">
              <a:buNone/>
            </a:pPr>
            <a:r>
              <a:rPr lang="fr-FR" dirty="0" smtClean="0"/>
              <a:t>Les PE rendent </a:t>
            </a:r>
            <a:r>
              <a:rPr lang="fr-FR" b="1" dirty="0" smtClean="0"/>
              <a:t>explicites</a:t>
            </a:r>
            <a:r>
              <a:rPr lang="fr-FR" dirty="0" smtClean="0"/>
              <a:t> démarches, attendus et modalités d’évaluation.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80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229600" cy="5534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ym typeface="Wingdings"/>
              </a:rPr>
              <a:t></a:t>
            </a:r>
            <a:r>
              <a:rPr lang="fr-FR" dirty="0" smtClean="0"/>
              <a:t>Rendre compte  des progrès des élèves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- renseigné </a:t>
            </a:r>
            <a:r>
              <a:rPr lang="fr-FR" b="1" dirty="0" smtClean="0"/>
              <a:t>régulièrement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- rendre compte des progrès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- tenue du carnet de suivi obligatoire</a:t>
            </a:r>
          </a:p>
          <a:p>
            <a:pPr marL="0" indent="0">
              <a:buNone/>
            </a:pPr>
            <a:r>
              <a:rPr lang="fr-FR" dirty="0" smtClean="0"/>
              <a:t>         - </a:t>
            </a:r>
            <a:r>
              <a:rPr lang="fr-FR" dirty="0"/>
              <a:t>f</a:t>
            </a:r>
            <a:r>
              <a:rPr lang="fr-FR" dirty="0" smtClean="0"/>
              <a:t>ormat libre</a:t>
            </a:r>
          </a:p>
          <a:p>
            <a:pPr>
              <a:buFont typeface="Wingdings"/>
              <a:buChar char=""/>
            </a:pPr>
            <a:r>
              <a:rPr lang="fr-FR" dirty="0" smtClean="0"/>
              <a:t>Suivre les progrès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-   relever </a:t>
            </a:r>
            <a:r>
              <a:rPr lang="fr-FR" b="1" dirty="0" smtClean="0"/>
              <a:t>au fil des jours des faits notables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(progrès, stagnations, régressions)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-  </a:t>
            </a:r>
            <a:r>
              <a:rPr lang="fr-FR" b="1" dirty="0" smtClean="0"/>
              <a:t>collecte de témoignages  </a:t>
            </a:r>
            <a:r>
              <a:rPr lang="fr-FR" dirty="0" smtClean="0"/>
              <a:t>( photos, dessins,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écrits, enregistrements) 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  </a:t>
            </a:r>
            <a:r>
              <a:rPr lang="fr-FR" dirty="0" smtClean="0"/>
              <a:t>Communication : a minima 2 fois par an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73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synthèse des acquis en fin de 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/>
              <a:buChar char=""/>
            </a:pPr>
            <a:r>
              <a:rPr lang="fr-FR" b="1" dirty="0" smtClean="0"/>
              <a:t>Renseignée par les enseignants de cycle 1  </a:t>
            </a:r>
            <a:r>
              <a:rPr lang="fr-FR" dirty="0" smtClean="0"/>
              <a:t>réuni en conseil de cycle.</a:t>
            </a:r>
          </a:p>
          <a:p>
            <a:pPr>
              <a:buFont typeface="Wingdings"/>
              <a:buChar char=""/>
            </a:pPr>
            <a:r>
              <a:rPr lang="fr-FR" dirty="0" smtClean="0">
                <a:sym typeface="Wingdings"/>
              </a:rPr>
              <a:t>Transmise à l’école élémentaire</a:t>
            </a:r>
          </a:p>
          <a:p>
            <a:pPr>
              <a:buFont typeface="Wingdings"/>
              <a:buChar char=""/>
            </a:pPr>
            <a:r>
              <a:rPr lang="fr-FR" b="1" dirty="0" smtClean="0">
                <a:sym typeface="Wingdings"/>
              </a:rPr>
              <a:t>Document national </a:t>
            </a:r>
            <a:r>
              <a:rPr lang="fr-FR" dirty="0" smtClean="0">
                <a:sym typeface="Wingdings"/>
              </a:rPr>
              <a:t>(pas modifiable)</a:t>
            </a:r>
          </a:p>
          <a:p>
            <a:pPr>
              <a:buFont typeface="Wingdings"/>
              <a:buChar char=""/>
            </a:pPr>
            <a:r>
              <a:rPr lang="fr-FR" dirty="0" smtClean="0">
                <a:sym typeface="Wingdings"/>
              </a:rPr>
              <a:t>Elle mentionne </a:t>
            </a:r>
            <a:r>
              <a:rPr lang="fr-FR" b="1" dirty="0" smtClean="0">
                <a:sym typeface="Wingdings"/>
              </a:rPr>
              <a:t>ce que l’enfant sait faire </a:t>
            </a:r>
            <a:r>
              <a:rPr lang="fr-FR" dirty="0" smtClean="0">
                <a:sym typeface="Wingdings"/>
              </a:rPr>
              <a:t>et indique </a:t>
            </a:r>
            <a:r>
              <a:rPr lang="fr-FR" b="1" dirty="0" smtClean="0">
                <a:sym typeface="Wingdings"/>
              </a:rPr>
              <a:t>ses besoins à prendre en compte</a:t>
            </a:r>
            <a:r>
              <a:rPr lang="fr-FR" dirty="0" smtClean="0">
                <a:sym typeface="Wingdings"/>
              </a:rPr>
              <a:t>.( suite scolarité)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  </a:t>
            </a:r>
            <a:r>
              <a:rPr lang="fr-FR" b="1" dirty="0" smtClean="0">
                <a:sym typeface="Wingdings"/>
              </a:rPr>
              <a:t>En situation ordinaire </a:t>
            </a:r>
            <a:r>
              <a:rPr lang="fr-FR" dirty="0" smtClean="0">
                <a:sym typeface="Wingdings"/>
              </a:rPr>
              <a:t>de classe tout au long du cycle ( pas d’évaluation spécifique  de fin de GS)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41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/>
              <a:buChar char="ð"/>
            </a:pPr>
            <a:r>
              <a:rPr lang="fr-FR" u="sng" dirty="0" smtClean="0"/>
              <a:t>Document </a:t>
            </a:r>
            <a:r>
              <a:rPr lang="fr-FR" u="sng" dirty="0" err="1" smtClean="0"/>
              <a:t>Eduscol</a:t>
            </a:r>
            <a:r>
              <a:rPr lang="fr-FR" u="sng" dirty="0" smtClean="0"/>
              <a:t> : de l’observation instrumentée au carnet de suivi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                           OBSERVER  POUR  EVALUER 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 </a:t>
            </a:r>
            <a:r>
              <a:rPr lang="fr-FR" dirty="0" smtClean="0"/>
              <a:t>L’évaluation positive est une </a:t>
            </a:r>
            <a:r>
              <a:rPr lang="fr-FR" b="1" dirty="0" smtClean="0"/>
              <a:t>évaluation bienveillante </a:t>
            </a:r>
            <a:r>
              <a:rPr lang="fr-FR" dirty="0" smtClean="0"/>
              <a:t>: souligne les petites réussites, progrès, essais qui participent à </a:t>
            </a:r>
            <a:r>
              <a:rPr lang="fr-FR" b="1" dirty="0" smtClean="0"/>
              <a:t>la motivation de l’élève.</a:t>
            </a:r>
          </a:p>
          <a:p>
            <a:pPr marL="0" indent="0">
              <a:buNone/>
            </a:pPr>
            <a:r>
              <a:rPr lang="fr-FR" b="1" dirty="0" smtClean="0">
                <a:sym typeface="Wingdings"/>
              </a:rPr>
              <a:t> </a:t>
            </a:r>
            <a:r>
              <a:rPr lang="fr-FR" b="1" dirty="0" smtClean="0"/>
              <a:t>Pas de comparaison des performances entre élèves</a:t>
            </a:r>
          </a:p>
          <a:p>
            <a:pPr marL="0" indent="0">
              <a:buNone/>
            </a:pPr>
            <a:r>
              <a:rPr lang="fr-FR" b="1" dirty="0" smtClean="0">
                <a:sym typeface="Wingdings"/>
              </a:rPr>
              <a:t> </a:t>
            </a:r>
            <a:r>
              <a:rPr lang="fr-FR" b="1" dirty="0" smtClean="0"/>
              <a:t>Le situer dans un parcours d’apprentissage</a:t>
            </a:r>
            <a:endParaRPr lang="fr-FR" b="1" dirty="0"/>
          </a:p>
          <a:p>
            <a:pPr marL="0" indent="0">
              <a:buNone/>
            </a:pPr>
            <a:endParaRPr lang="fr-FR" u="sng" dirty="0" smtClean="0"/>
          </a:p>
          <a:p>
            <a:pPr marL="0" indent="0">
              <a:buNone/>
            </a:pP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31215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ym typeface="Wingdings"/>
              </a:rPr>
              <a:t>Mots clés :  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-  </a:t>
            </a:r>
            <a:r>
              <a:rPr lang="fr-FR" b="1" dirty="0" smtClean="0">
                <a:sym typeface="Wingdings"/>
              </a:rPr>
              <a:t>Observation directe : </a:t>
            </a:r>
            <a:r>
              <a:rPr lang="fr-FR" dirty="0" smtClean="0">
                <a:sym typeface="Wingdings"/>
              </a:rPr>
              <a:t>indices, informations</a:t>
            </a:r>
          </a:p>
          <a:p>
            <a:pPr marL="0" indent="0">
              <a:buNone/>
            </a:pPr>
            <a:r>
              <a:rPr lang="fr-FR" b="1" dirty="0" smtClean="0">
                <a:sym typeface="Wingdings"/>
              </a:rPr>
              <a:t>-  </a:t>
            </a:r>
            <a:r>
              <a:rPr lang="fr-FR" dirty="0" smtClean="0">
                <a:sym typeface="Wingdings"/>
              </a:rPr>
              <a:t>Certains enfants auront besoin de temps</a:t>
            </a:r>
          </a:p>
          <a:p>
            <a:pPr>
              <a:buFontTx/>
              <a:buChar char="-"/>
            </a:pPr>
            <a:r>
              <a:rPr lang="fr-FR" dirty="0" smtClean="0">
                <a:sym typeface="Wingdings"/>
              </a:rPr>
              <a:t>Pour certains apprentissages : </a:t>
            </a:r>
            <a:r>
              <a:rPr lang="fr-FR" b="1" dirty="0" smtClean="0">
                <a:sym typeface="Wingdings"/>
              </a:rPr>
              <a:t>situation spécifique  aménagée</a:t>
            </a:r>
            <a:r>
              <a:rPr lang="fr-FR" dirty="0" smtClean="0">
                <a:sym typeface="Wingdings"/>
              </a:rPr>
              <a:t> pour observation ciblée en activité</a:t>
            </a:r>
          </a:p>
          <a:p>
            <a:pPr>
              <a:buFontTx/>
              <a:buChar char="-"/>
            </a:pPr>
            <a:r>
              <a:rPr lang="fr-FR" dirty="0" smtClean="0">
                <a:sym typeface="Wingdings"/>
              </a:rPr>
              <a:t> </a:t>
            </a:r>
            <a:r>
              <a:rPr lang="fr-FR" b="1" dirty="0" smtClean="0">
                <a:sym typeface="Wingdings"/>
              </a:rPr>
              <a:t>Objectiver les progrès réalisés </a:t>
            </a:r>
            <a:r>
              <a:rPr lang="fr-FR" dirty="0" smtClean="0">
                <a:sym typeface="Wingdings"/>
              </a:rPr>
              <a:t>: </a:t>
            </a:r>
            <a:r>
              <a:rPr lang="fr-FR" b="1" i="1" dirty="0" err="1" smtClean="0">
                <a:sym typeface="Wingdings"/>
              </a:rPr>
              <a:t>cf</a:t>
            </a:r>
            <a:r>
              <a:rPr lang="fr-FR" b="1" i="1" dirty="0" smtClean="0">
                <a:sym typeface="Wingdings"/>
              </a:rPr>
              <a:t>  ressources </a:t>
            </a:r>
            <a:r>
              <a:rPr lang="fr-FR" dirty="0" smtClean="0">
                <a:sym typeface="Wingdings"/>
              </a:rPr>
              <a:t>indicateurs, critères, indicateurs de progrès (</a:t>
            </a:r>
            <a:r>
              <a:rPr lang="fr-FR" dirty="0" err="1" smtClean="0">
                <a:sym typeface="Wingdings"/>
              </a:rPr>
              <a:t>Eduscol</a:t>
            </a:r>
            <a:r>
              <a:rPr lang="fr-FR" dirty="0" smtClean="0">
                <a:sym typeface="Wingdings"/>
              </a:rPr>
              <a:t>)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03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S’interroger sur les stagnations</a:t>
            </a:r>
          </a:p>
          <a:p>
            <a:pPr>
              <a:buFontTx/>
              <a:buChar char="-"/>
            </a:pPr>
            <a:r>
              <a:rPr lang="fr-FR" dirty="0" smtClean="0"/>
              <a:t>D’où dans </a:t>
            </a:r>
            <a:r>
              <a:rPr lang="fr-FR" dirty="0" err="1" smtClean="0"/>
              <a:t>Eduscol</a:t>
            </a:r>
            <a:r>
              <a:rPr lang="fr-FR" dirty="0" smtClean="0"/>
              <a:t>, dans les ressources, </a:t>
            </a:r>
            <a:r>
              <a:rPr lang="fr-FR" b="1" dirty="0" smtClean="0"/>
              <a:t>des points de vigilance clairs </a:t>
            </a:r>
            <a:r>
              <a:rPr lang="fr-FR" dirty="0" smtClean="0"/>
              <a:t>: «  l’enseignant observe que l’enfant commence à réussir ou réussit régulièrement… » </a:t>
            </a:r>
          </a:p>
          <a:p>
            <a:pPr>
              <a:buFontTx/>
              <a:buChar char="-"/>
            </a:pPr>
            <a:r>
              <a:rPr lang="fr-FR" dirty="0" smtClean="0"/>
              <a:t>Les PE relèvent </a:t>
            </a:r>
            <a:r>
              <a:rPr lang="fr-FR" b="1" dirty="0" smtClean="0"/>
              <a:t>les faits notables</a:t>
            </a:r>
            <a:r>
              <a:rPr lang="fr-FR" dirty="0" smtClean="0"/>
              <a:t>, « des marqueurs  d’une évolution significative. » sur des </a:t>
            </a:r>
            <a:r>
              <a:rPr lang="fr-FR" b="1" dirty="0" smtClean="0"/>
              <a:t>outils personnels </a:t>
            </a:r>
            <a:r>
              <a:rPr lang="fr-FR" dirty="0" smtClean="0"/>
              <a:t>( ex :grilles d’observation)</a:t>
            </a:r>
          </a:p>
          <a:p>
            <a:pPr>
              <a:buFontTx/>
              <a:buChar char="-"/>
            </a:pPr>
            <a:r>
              <a:rPr lang="fr-FR" b="1" dirty="0" smtClean="0"/>
              <a:t>Les indicateurs de  progrès =  des balises 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Ils ne sont pas rangés par années, pas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hiérarchisés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35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CONSTRUIRE LE CARNET DE SUIVI DES APPRENTISSAGES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r-FR" dirty="0" smtClean="0"/>
              <a:t>Les PE sélectionnent </a:t>
            </a:r>
            <a:r>
              <a:rPr lang="fr-FR" b="1" dirty="0" smtClean="0"/>
              <a:t>des témoignages et réussites.</a:t>
            </a:r>
          </a:p>
          <a:p>
            <a:pPr>
              <a:buFontTx/>
              <a:buChar char="-"/>
            </a:pPr>
            <a:r>
              <a:rPr lang="fr-FR" b="1" dirty="0" smtClean="0"/>
              <a:t>Cheminement de l’enfant et progrès</a:t>
            </a:r>
          </a:p>
          <a:p>
            <a:pPr>
              <a:buFontTx/>
              <a:buChar char="-"/>
            </a:pPr>
            <a:r>
              <a:rPr lang="fr-FR" b="1" dirty="0" smtClean="0"/>
              <a:t>Associer l’enfant   </a:t>
            </a:r>
            <a:r>
              <a:rPr lang="fr-FR" dirty="0" smtClean="0"/>
              <a:t>chaque fois que  c’est possible  : identification et compréhension de ses progrès</a:t>
            </a:r>
          </a:p>
          <a:p>
            <a:pPr>
              <a:buFontTx/>
              <a:buChar char="-"/>
            </a:pPr>
            <a:r>
              <a:rPr lang="fr-FR" b="1" dirty="0" smtClean="0"/>
              <a:t>Complété d’un écrit synthétique régulier </a:t>
            </a:r>
            <a:r>
              <a:rPr lang="fr-FR" dirty="0" smtClean="0"/>
              <a:t>le l’enseignant rendant compte des </a:t>
            </a:r>
            <a:r>
              <a:rPr lang="fr-FR" b="1" dirty="0" smtClean="0"/>
              <a:t>progrès dans les différents domaines </a:t>
            </a:r>
            <a:r>
              <a:rPr lang="fr-FR" dirty="0" smtClean="0"/>
              <a:t>en prenant appui sur les observables proposés.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6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546</Words>
  <Application>Microsoft Office PowerPoint</Application>
  <PresentationFormat>Affichage à l'écran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 L’évaluation positive en maternelle</vt:lpstr>
      <vt:lpstr>Le prescrit</vt:lpstr>
      <vt:lpstr>Un carnet de suivi  </vt:lpstr>
      <vt:lpstr>Présentation PowerPoint</vt:lpstr>
      <vt:lpstr>La synthèse des acquis en fin de GS</vt:lpstr>
      <vt:lpstr>Présentation PowerPoint</vt:lpstr>
      <vt:lpstr>Présentation PowerPoint</vt:lpstr>
      <vt:lpstr>Présentation PowerPoint</vt:lpstr>
      <vt:lpstr>CONSTRUIRE LE CARNET DE SUIVI DES APPRENTISSAGES</vt:lpstr>
      <vt:lpstr>Le référentiel REP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Carnet de suivi</dc:title>
  <dc:creator>utilisateur</dc:creator>
  <cp:lastModifiedBy>utilisateur</cp:lastModifiedBy>
  <cp:revision>10</cp:revision>
  <dcterms:created xsi:type="dcterms:W3CDTF">2017-01-18T07:07:49Z</dcterms:created>
  <dcterms:modified xsi:type="dcterms:W3CDTF">2017-01-19T08:14:04Z</dcterms:modified>
</cp:coreProperties>
</file>